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56" r:id="rId3"/>
    <p:sldId id="322" r:id="rId5"/>
    <p:sldId id="311" r:id="rId6"/>
    <p:sldId id="319" r:id="rId7"/>
    <p:sldId id="318" r:id="rId8"/>
    <p:sldId id="323" r:id="rId9"/>
    <p:sldId id="317" r:id="rId10"/>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48531" autoAdjust="0"/>
  </p:normalViewPr>
  <p:slideViewPr>
    <p:cSldViewPr>
      <p:cViewPr varScale="1">
        <p:scale>
          <a:sx n="55" d="100"/>
          <a:sy n="55" d="100"/>
        </p:scale>
        <p:origin x="3486"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dirty="0"/>
              <a:t>Involved in a College age ministry- mostly fellowship/ bible study. We took a trip to Elroy in the middle/western part of the state to do a bicycle ride on the Elroy-Sparta train. qn old railroad trail. It's most well known aspects were it's three tunnels that carved their way through hills instead of over or around. the longest is almost a mile long. </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Riding a bicycle on the trail was beautiful, fields and forests. riding through the tunnels was especially memorable. When we got mid way through the longest tunnel we stopped and all dis-mounted from our bikes. </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The group leader then told us to all turn off any flashlights and close our eyes. When we opened them, it was pitch black and you could not tell where you were and there was a slight sense of panic as a feeling of lostness settled in. We kept all our lamps off and were asked to begin walking out. Naturally we began to bump into each other and we were all turned around. He wanted us to feel the discomfort of having lost our way and not really have any hope of finding it again.</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After about 5 minutes, he lit his flashlight and we immediately figured out how to get out but not before we had all experienced that feeling of clammy deperation of not knowing where the exit was or how to get out.</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We will be looking at Isaiah chapter 12 today and we find this relatively short chapter is about the way out.</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It really is about.....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Chapter 12 is a chapter that contains two poems or two songs.</a:t>
            </a:r>
            <a:endParaRPr lang="en-US" b="0" i="0" dirty="0"/>
          </a:p>
          <a:p>
            <a:r>
              <a:rPr lang="en-US" b="0" i="0" dirty="0"/>
              <a:t>Each one has a similar opening as you will see.</a:t>
            </a:r>
            <a:endParaRPr lang="en-US" b="0" i="0" dirty="0"/>
          </a:p>
          <a:p>
            <a:r>
              <a:rPr lang="en-US" b="0" i="0" dirty="0"/>
              <a:t>The 1st song starts off with; </a:t>
            </a:r>
            <a:r>
              <a:rPr lang="en-US" i="1" dirty="0">
                <a:sym typeface="+mn-ea"/>
              </a:rPr>
              <a:t>“Then you will say on that day,...”</a:t>
            </a:r>
            <a:endParaRPr lang="en-US" i="1" dirty="0">
              <a:sym typeface="+mn-ea"/>
            </a:endParaRPr>
          </a:p>
          <a:p>
            <a:r>
              <a:rPr lang="en-US" dirty="0">
                <a:sym typeface="+mn-ea"/>
              </a:rPr>
              <a:t>What day is that? </a:t>
            </a:r>
            <a:endParaRPr lang="en-US" dirty="0">
              <a:sym typeface="+mn-ea"/>
            </a:endParaRPr>
          </a:p>
          <a:p>
            <a:r>
              <a:rPr lang="en-US" b="0" dirty="0"/>
              <a:t>Isaiah 11 concluded with this promise;</a:t>
            </a:r>
            <a:endParaRPr lang="en-US" b="0" dirty="0"/>
          </a:p>
          <a:p>
            <a:r>
              <a:rPr lang="en-US" b="0" dirty="0"/>
              <a:t>“</a:t>
            </a:r>
            <a:r>
              <a:rPr lang="en-US" b="0" i="1" dirty="0"/>
              <a:t>And there will be a highway from Assyria For the remnant of His people who will be left, </a:t>
            </a:r>
            <a:endParaRPr lang="en-US" b="0" i="1" dirty="0"/>
          </a:p>
          <a:p>
            <a:r>
              <a:rPr lang="en-US" b="0" i="1" dirty="0"/>
              <a:t>Just as there was for Israel In the day that they came up out of the land of Egypt.” (Isaiah 11:16, NASB95)</a:t>
            </a:r>
            <a:endParaRPr lang="en-US" b="0" i="1" dirty="0"/>
          </a:p>
          <a:p>
            <a:r>
              <a:rPr lang="en-US" b="0" dirty="0"/>
              <a:t> </a:t>
            </a:r>
            <a:endParaRPr lang="en-US" b="0" dirty="0"/>
          </a:p>
          <a:p>
            <a:r>
              <a:rPr lang="en-US" b="0" dirty="0"/>
              <a:t>It was the day that the remnant would 'walk out of Assyria' on a way made clear by God.</a:t>
            </a:r>
            <a:endParaRPr lang="en-US" b="0" dirty="0"/>
          </a:p>
          <a:p>
            <a:r>
              <a:rPr lang="en-US" b="0" dirty="0"/>
              <a:t>The imagery was to reflect God taking his people out of Egypt. Out of the land of bondage- out of slavery. </a:t>
            </a:r>
            <a:endParaRPr lang="en-US" b="0" dirty="0"/>
          </a:p>
          <a:p>
            <a:r>
              <a:rPr lang="en-US" b="0" dirty="0"/>
              <a:t>As in their leaving Egypt they had been given the riches of that country, so in this departure from Asyria, they would leave as conqurors.</a:t>
            </a:r>
            <a:endParaRPr lang="en-US" b="0" dirty="0"/>
          </a:p>
          <a:p>
            <a:r>
              <a:rPr lang="en-US" b="0" dirty="0"/>
              <a:t>They would defeat Moab, Edom, Philistia and Ammon; all Israels enemies would be in subject to them.</a:t>
            </a:r>
            <a:endParaRPr lang="en-US" b="0" dirty="0"/>
          </a:p>
          <a:p>
            <a:r>
              <a:rPr lang="en-US" b="0" dirty="0"/>
              <a:t>Indeed, there ws a 'partial fulfillment of this as the Jews were allowed to go back to Jerusalem to rebuild their city. The approval was NOT given by Assyria but by Babylon but to those who had been resettled in Assyria, the words would ring true as babylon completely took over Assyria and what was once Assyria was noy Babylonian.</a:t>
            </a:r>
            <a:endParaRPr lang="en-US" b="0" dirty="0"/>
          </a:p>
          <a:p>
            <a:r>
              <a:rPr lang="en-US" b="0" dirty="0"/>
              <a:t>When they were allowed to return there was a facinating aspect of their return that involved all the neighboring nations (Samaria ands Ammon for example).</a:t>
            </a:r>
            <a:endParaRPr lang="en-US" b="0" dirty="0"/>
          </a:p>
          <a:p>
            <a:r>
              <a:rPr lang="en-US" b="0" dirty="0"/>
              <a:t>These nations were actively trying to thwart this return throughout the duration of the southern kingdoms captivity and release from captivity that was allowed through he Persians Cyrus and Darius. Persian had conquered Babylon and  in the end these antagonistic nations are commanded by the Persian King, Artaxerxes to not only allow it but to underwrite it from their finances!</a:t>
            </a:r>
            <a:endParaRPr lang="en-US" b="0" dirty="0"/>
          </a:p>
          <a:p>
            <a:r>
              <a:rPr lang="en-US" b="0" dirty="0"/>
              <a:t>So, in a sense, those who had been removed from their homeland during Assyria, would walk out and return to Jerusalem having all their enemies put in subjection to them. This was NONE of their doing but it was all done for them, on their behalf. They contributed nothing. The fought for nothing. They were handed their priveledges by the king and their future was secured by decree of the kings of Persia.</a:t>
            </a:r>
            <a:endParaRPr lang="en-US" b="0" dirty="0"/>
          </a:p>
          <a:p>
            <a:r>
              <a:rPr lang="en-US" b="0" dirty="0"/>
              <a:t>So there is this 'round-about' fulfillment or this imperfect completion and those involved would be asking if that was really all there was to it when they got back and rebuilt the city and temple.  </a:t>
            </a:r>
            <a:endParaRPr lang="en-US" b="0" dirty="0"/>
          </a:p>
          <a:p>
            <a:r>
              <a:rPr lang="en-US" b="0" dirty="0"/>
              <a:t>And we find that that is exactly their response. </a:t>
            </a:r>
            <a:endParaRPr lang="en-US" b="0" dirty="0"/>
          </a:p>
          <a:p>
            <a:r>
              <a:rPr lang="en-US" b="0" dirty="0"/>
              <a:t>“</a:t>
            </a:r>
            <a:r>
              <a:rPr lang="en-US" b="0" i="1" dirty="0"/>
              <a:t>They sang, praising and giving thanks to the LORD, saying, “For He is good, for His lovingkindness is upon Israel forever.” And all the people shouted with a great shout when they praised the LORD because the foundation of the house of the LORD was laid. Yet many of the priests and Levites and heads of fathers’ households, the old men who had seen the first temple, wept with a loud voice when the foundation of this house was laid before their eyes, while many shouted aloud for joy, so that the people could not distinguish the sound of the shout of joy from the sound of the weeping of the people, for the people shouted with a loud shout, and the sound was heard far away.” (Ezra 3:11–13, </a:t>
            </a:r>
            <a:r>
              <a:rPr lang="en-US" b="0" dirty="0"/>
              <a:t>NASB95)</a:t>
            </a:r>
            <a:endParaRPr lang="en-US" b="0" dirty="0"/>
          </a:p>
          <a:p>
            <a:endParaRPr lang="en-US" b="0" dirty="0"/>
          </a:p>
          <a:p>
            <a:r>
              <a:rPr lang="en-US" b="0" dirty="0"/>
              <a:t>Those who knew the former glory of the original temple wept because this rebuilt temple PALED in comparison to the one destroyed but those who knew no better were just happy to have a temple.</a:t>
            </a:r>
            <a:endParaRPr lang="en-US" b="0" dirty="0"/>
          </a:p>
          <a:p>
            <a:endParaRPr lang="en-US" b="0" dirty="0"/>
          </a:p>
          <a:p>
            <a:r>
              <a:rPr lang="en-US" b="0" dirty="0"/>
              <a:t>CLICK!!! Notice who they raise their voice to...Who do they give praise to in Ezra? They give praise to God. They don't give thanks to Persia ro even Nehemiah or Ezra. They give their thanks and praise to God. They had learned who is behind their salvation. before captivity they were all about trying to align with a world power to save them. Now they come out of captivity recognizing (at least on the face of things) who is their Savior.</a:t>
            </a:r>
            <a:endParaRPr lang="en-US" b="0" dirty="0"/>
          </a:p>
          <a:p>
            <a:r>
              <a:rPr lang="en-US" b="0" dirty="0"/>
              <a:t>The reality is that within a short time, they turn away and begin intermarrying showing that their allegiance is short lived... and so any comfort they are experiencing is also short lived as only 30 years later the grace of the Perssian empire gives way to the inflitration of Greek influence and Israel falls prey to their influence leading them AWAy from God and toward a more worldly way of living .</a:t>
            </a:r>
            <a:endParaRPr lang="en-US" b="0" dirty="0"/>
          </a:p>
          <a:p>
            <a:endParaRPr 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The truth of the word recited so readily from Israel and turned awy from so quickly almost forces us to try to find a more complete fulfillment. </a:t>
            </a:r>
            <a:endParaRPr lang="en-US" b="0" i="0" dirty="0"/>
          </a:p>
          <a:p>
            <a:r>
              <a:rPr lang="en-US" b="0" i="0" dirty="0"/>
              <a:t>Is there a group of people who really believe this? Who can live their lives in fulfillment of this reality?</a:t>
            </a:r>
            <a:endParaRPr lang="en-US" b="0" i="0" dirty="0"/>
          </a:p>
          <a:p>
            <a:r>
              <a:rPr lang="en-US" b="0" i="0" dirty="0"/>
              <a:t>The NT Prophet Zacharias sheds light on the actual fulfillment as it comes in the person and work of the child set before him!</a:t>
            </a:r>
            <a:endParaRPr lang="en-US" b="0" i="0" dirty="0"/>
          </a:p>
          <a:p>
            <a:r>
              <a:rPr lang="en-US" b="0" i="1" dirty="0"/>
              <a:t>“And his father Zacharias was filled with the Holy Spirit, and prophesied, saying: “Blessed be the Lord God of Israel, For He has visited us and accomplished redemption for His people, And has raised up a horn of salvation for us In the house of David His servant— As He spoke by the mouth of His holy prophets from of old— Salvation FROM OUR ENEMIES, And FROM THE HAND OF ALL WHO HATE US; To show mercy toward our fathers, And to remember His holy covenant, The oath which He swore to Abraham our father, To grant us that we, being rescued from the hand of our enemies, Might serve Him without fear, In holiness and righteousness before Him all our days. “And you, child, will be called the prophet of the Most High; For you will go on BEFORE THE LORD TO PREPARE HIS WAYS; To give to His people the knowledge of salvation By the forgiveness of their sins,” (Luke 1:67–77, NASB95)</a:t>
            </a:r>
            <a:endParaRPr lang="en-US" b="0" i="1" dirty="0"/>
          </a:p>
          <a:p>
            <a:endParaRPr lang="en-US" b="0" i="1" dirty="0"/>
          </a:p>
          <a:p>
            <a:r>
              <a:rPr lang="en-US" b="0" dirty="0"/>
              <a:t>And in Revelation we have the truth unfolded and fulfilled for us, The fulfillment IS from God-through Jesus Christ. The salvation is eternal and the enemy has been dealt the death blow and will never be the conqureror but will be completely handled an overcome.</a:t>
            </a:r>
            <a:endParaRPr lang="en-US" b="0" dirty="0"/>
          </a:p>
          <a:p>
            <a:r>
              <a:rPr lang="en-US" b="0" i="1" dirty="0"/>
              <a:t>“Then I heard a loud voice in heaven, saying, “Now the salvation, and the power, and the kingdom of our God and the authority of His Christ have come, for the accuser of our brethren has been thrown down, he who accuses them before our God day and night. “And they overcame him because of the blood of the Lamb and because of the word of their testimony, and they did not love their life even when faced with death.” (Revelation 12:10–11, NASB95)</a:t>
            </a:r>
            <a:endParaRPr lang="en-US" b="0" i="1" dirty="0"/>
          </a:p>
          <a:p>
            <a:endParaRPr lang="en-US" b="0" i="1" dirty="0"/>
          </a:p>
          <a:p>
            <a:r>
              <a:rPr lang="en-US" b="0" dirty="0"/>
              <a:t>So Israel  looks forward to being redeemed from captivity and they will recognize God as the source of their salvation- such as it is historically but their heart is not reaally in it and their salvation is short lived. The ultimat fulfillment comes through Jesus Christ, his redeeming a people out of slavery, (with them having nothing to do with it, much like the Persian kings releasing Israel) giving them a new heart so that can and WILL say with their whole heart </a:t>
            </a:r>
            <a:r>
              <a:rPr lang="en-US" i="1" dirty="0">
                <a:sym typeface="+mn-ea"/>
              </a:rPr>
              <a:t>“Behold, God is my salvation, I will trust and not be afraid; For the LORD GOD is my strength and song, And He has become my salvation.” </a:t>
            </a:r>
            <a:endParaRPr lang="en-US"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This delcaration from the lips of the redeemed SHOULD lead them to something else. They are NOT to be passive in this relationship but BECAUSE of the redemption applied, the result SHOULD be a desire to find satisfaction in God. To draw water from the springs of salvation. To find their lives in the relationship that has been opened up by the person and work of jesus Christ. Again we go to the book of Revelation to see the connsumation.</a:t>
            </a:r>
            <a:endParaRPr lang="en-US" b="0" i="0" dirty="0"/>
          </a:p>
          <a:p>
            <a:endParaRPr lang="en-US" b="0" i="0" dirty="0"/>
          </a:p>
          <a:p>
            <a:r>
              <a:rPr lang="en-US" b="0" i="0" dirty="0"/>
              <a:t>““</a:t>
            </a:r>
            <a:r>
              <a:rPr lang="en-US" b="0" i="1" dirty="0"/>
              <a:t>They will hunger no longer, nor thirst anymore; nor will the sun beat down on them, nor any heat; for the Lamb in the center of the throne will be their shepherd, and will guide them to springs of the water of life; and God will wipe every tear from their eyes.”” (Revelation 7:16–17, </a:t>
            </a:r>
            <a:r>
              <a:rPr lang="en-US" b="0" i="0" dirty="0"/>
              <a:t>NASB95)</a:t>
            </a:r>
            <a:endParaRPr lang="en-US" b="0" i="0" dirty="0"/>
          </a:p>
          <a:p>
            <a:endParaRPr lang="en-US" b="0" i="0" dirty="0"/>
          </a:p>
          <a:p>
            <a:r>
              <a:rPr lang="en-US" b="0" i="0" dirty="0"/>
              <a:t>“</a:t>
            </a:r>
            <a:r>
              <a:rPr lang="en-US" b="0" i="1" dirty="0"/>
              <a:t>Then he showed me a river of the water of life, clear as crystal, coming from the throne of God and of the Lamb,” (Revelation 22:1, NASB95)</a:t>
            </a:r>
            <a:endParaRPr lang="en-US" b="0" i="1" dirty="0"/>
          </a:p>
          <a:p>
            <a:endParaRPr lang="en-US" b="0" i="1" dirty="0"/>
          </a:p>
          <a:p>
            <a:r>
              <a:rPr lang="en-US" b="0" dirty="0"/>
              <a:t>Our relationship with the giver of the water of life, the waters of salvation is something His  redeemed children crave. they joyously draw from the spring that IS Jesus Christ</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Isaiah starts off the second song in a similar fashion as the first; “And in that day...”</a:t>
            </a:r>
            <a:endParaRPr lang="en-US" b="0" i="0" dirty="0"/>
          </a:p>
          <a:p>
            <a:r>
              <a:rPr lang="en-US" b="0" i="0" dirty="0"/>
              <a:t>In the first song it's subject was concerning the relationship between those freed from captivity and their Savior. </a:t>
            </a:r>
            <a:endParaRPr lang="en-US" b="0" i="0" dirty="0"/>
          </a:p>
          <a:p>
            <a:r>
              <a:rPr lang="en-US" b="0" i="0" dirty="0"/>
              <a:t>Their realization of where (or who) their salvation comes from, and then what their response was to such an amazing reality.</a:t>
            </a:r>
            <a:endParaRPr lang="en-US" b="0" i="0" dirty="0"/>
          </a:p>
          <a:p>
            <a:r>
              <a:rPr lang="en-US" b="0" i="0" dirty="0"/>
              <a:t>This second song is similar but the subject is shifted from one of internal gratitude and thanks  to one of declaration to the surrounding nations.</a:t>
            </a:r>
            <a:endParaRPr lang="en-US" b="0" i="0" dirty="0"/>
          </a:p>
          <a:p>
            <a:endParaRPr lang="en-US" b="0" i="0" dirty="0"/>
          </a:p>
          <a:p>
            <a:r>
              <a:rPr lang="en-US" b="0" i="0" dirty="0"/>
              <a:t>Isaiah now declares that a proper response from a properly grateful people is not JUST internal gratuitude and thanks but also a declaration to those outside the camp of the reality of salvation found in God </a:t>
            </a:r>
            <a:r>
              <a:rPr lang="en-US" b="1" i="0" dirty="0"/>
              <a:t>as evidenced in the lives of God's people.</a:t>
            </a:r>
            <a:endParaRPr lang="en-US" b="1" i="0" dirty="0"/>
          </a:p>
          <a:p>
            <a:r>
              <a:rPr lang="en-US" i="0" dirty="0"/>
              <a:t>His redeemed ARE the billboard God choses to use to advertise Himself. His power over the enemy...ALL his enemies,  His love for the lost, the neglected, those who are seperated from his love for ANY reason, His mercy, His goodness, </a:t>
            </a:r>
            <a:endParaRPr lang="en-US" i="0" dirty="0"/>
          </a:p>
          <a:p>
            <a:r>
              <a:rPr lang="en-US" i="0" dirty="0"/>
              <a:t>His children are to declare God in ALL his attributes to their neighbors not just through their words but also in the way they live. </a:t>
            </a:r>
            <a:endParaRPr lang="en-US" i="0" dirty="0"/>
          </a:p>
          <a:p>
            <a:r>
              <a:rPr lang="en-US" i="0" dirty="0"/>
              <a:t>How is it that you are able to stand when disaster strikes? It is God who strengthens you. When you are weak He is strong.</a:t>
            </a:r>
            <a:endParaRPr lang="en-US" i="0" dirty="0"/>
          </a:p>
          <a:p>
            <a:r>
              <a:rPr lang="en-US" i="0" dirty="0"/>
              <a:t>How is it that you do not fight back or demand your rights? It is God who will repay, The weapons of OUR warefare are NOT of the flesh but DIVINELY powerful for the destruction of fortresses. We are destroying SPECULATION and every lofty thing raised up AGAINST the knowledge of God AND we are taking every one (of OUR ) thoughs captive to the obedience of Christ.</a:t>
            </a:r>
            <a:endParaRPr lang="en-US" i="0" dirty="0"/>
          </a:p>
          <a:p>
            <a:endParaRPr lang="en-US" i="0" dirty="0"/>
          </a:p>
          <a:p>
            <a:r>
              <a:rPr lang="en-US" i="1" dirty="0">
                <a:sym typeface="+mn-ea"/>
              </a:rPr>
              <a:t>“Make them remember that His name is exalted.</a:t>
            </a:r>
            <a:r>
              <a:rPr lang="en-US" i="1" dirty="0"/>
              <a:t>”</a:t>
            </a:r>
            <a:endParaRPr lang="en-US" i="1" dirty="0"/>
          </a:p>
          <a:p>
            <a:endParaRPr lang="en-US" i="1" dirty="0"/>
          </a:p>
          <a:p>
            <a:r>
              <a:rPr lang="en-US" dirty="0"/>
              <a:t>Paul's letter to the Philippians that Jesus Christ WILL BE EXALTED.  Our job is to point out Not what MIGHT be but IS. Time just needs to catch up to the reality but jesus Christ aready exalted and very shortly every knee will bow either in gratitude or in grudge.</a:t>
            </a:r>
            <a:endParaRPr lang="en-US" dirty="0"/>
          </a:p>
          <a:p>
            <a:r>
              <a:rPr lang="en-US" i="0" dirty="0"/>
              <a:t>“</a:t>
            </a:r>
            <a:r>
              <a:rPr lang="en-US" i="1" dirty="0"/>
              <a:t>Being found in appearance as a man, He humbled Himself by becoming obedient to the point of death, even death on a cross. For this reason also, God highly exalted Him, and bestowed on Him the name which is above every name, so that at the name of Jesus EVERY KNEE WILL BOW, of those who are in heaven and on earth and under the earth, and that every tongue will confess that Jesus Christ is Lord, to the glory of God the Father.” (Philippians 2:8–11, NASB95)</a:t>
            </a:r>
            <a:endParaRPr lang="en-US" i="1" dirty="0"/>
          </a:p>
          <a:p>
            <a:endParaRPr lang="en-US" i="0" dirty="0"/>
          </a:p>
          <a:p>
            <a:endParaRPr lang="en-US" b="0" i="0" dirty="0"/>
          </a:p>
          <a:p>
            <a:endParaRPr lang="en-US" b="0" i="0" dirty="0"/>
          </a:p>
          <a:p>
            <a:endParaRPr lang="en-US" b="0"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Isaiah closes out this second song by telling those who have found God to be their salvation to not be unaffected. it is not our job to be stoic in our living  but to be filled with joy, to be singing!!! </a:t>
            </a:r>
            <a:endParaRPr lang="en-US" b="0" i="0" dirty="0"/>
          </a:p>
          <a:p>
            <a:r>
              <a:rPr lang="en-US" b="0" i="0" dirty="0"/>
              <a:t>Singing is not JUST to declare </a:t>
            </a:r>
            <a:r>
              <a:rPr lang="en-US" b="0" i="0" u="sng" dirty="0"/>
              <a:t>to the nations</a:t>
            </a:r>
            <a:r>
              <a:rPr lang="en-US" b="0" i="0" dirty="0"/>
              <a:t> the riches of His grace to undeserving world but ALSO to to teach and admonish (instruct-remind-reason with ) </a:t>
            </a:r>
            <a:r>
              <a:rPr lang="en-US" b="0" i="0" u="sng" dirty="0"/>
              <a:t>one another</a:t>
            </a:r>
            <a:r>
              <a:rPr lang="en-US" b="0" i="0" dirty="0"/>
              <a:t> IN THE FAITH.</a:t>
            </a:r>
            <a:endParaRPr lang="en-US" b="0" i="0" dirty="0"/>
          </a:p>
          <a:p>
            <a:r>
              <a:rPr lang="en-US" b="0" i="0" dirty="0"/>
              <a:t>MAYBE&gt;&gt;&gt;&gt;Muslims permit singing for  or during special occasions; Siks use music to honor God; Mormonism has a core collection of hymns that are to be used to create unity across the world. From the beginning of the church, the church itself has kept a pretty tight reign on acceptable mormon music</a:t>
            </a:r>
            <a:endParaRPr lang="en-US" b="0" i="0" dirty="0"/>
          </a:p>
          <a:p>
            <a:endParaRPr lang="en-US" b="0" i="0" dirty="0"/>
          </a:p>
          <a:p>
            <a:r>
              <a:rPr lang="en-US" b="0" i="0" dirty="0"/>
              <a:t>Those who have tasted and found the Lord to be good are to be bull horns declaring his excellence. His chosen ones are to be BUSY crying aloud and shouting encouragement to each other and declaration to the world.  This does not sound restrained or reserved, this sounds more like an invtation to a party!!</a:t>
            </a:r>
            <a:endParaRPr lang="en-US" b="0" i="0" dirty="0"/>
          </a:p>
          <a:p>
            <a:r>
              <a:rPr lang="en-US" b="0" i="0" dirty="0"/>
              <a:t>What is the declaration? ”Great in your midst is the Holy One of Israel”</a:t>
            </a:r>
            <a:endParaRPr lang="en-US" b="0" i="0" dirty="0"/>
          </a:p>
          <a:p>
            <a:r>
              <a:rPr lang="en-US" b="0" i="0" dirty="0"/>
              <a:t>WE should be encouraging each other with these words...found in Zechariah.</a:t>
            </a:r>
            <a:endParaRPr lang="en-US" b="0" i="0" dirty="0"/>
          </a:p>
          <a:p>
            <a:endParaRPr lang="en-US" b="0" i="0" dirty="0"/>
          </a:p>
          <a:p>
            <a:endParaRPr lang="en-US" b="0" i="0" dirty="0"/>
          </a:p>
          <a:p>
            <a:endParaRPr lang="en-US" b="0" i="0" dirty="0"/>
          </a:p>
          <a:p>
            <a:r>
              <a:rPr lang="en-US" b="0" i="0" dirty="0"/>
              <a:t> </a:t>
            </a:r>
            <a:endParaRPr lang="en-US" b="0" i="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665595" y="5521960"/>
            <a:ext cx="1689735" cy="697230"/>
          </a:xfrm>
        </p:spPr>
        <p:txBody>
          <a:bodyPr/>
          <a:lstStyle/>
          <a:p>
            <a:pPr eaLnBrk="1" hangingPunct="1">
              <a:defRPr/>
            </a:pPr>
            <a:r>
              <a:rPr lang="en-US" altLang="uk-UA" sz="2000">
                <a:effectLst>
                  <a:outerShdw blurRad="38100" dist="38100" dir="2700000" algn="tl">
                    <a:srgbClr val="000000">
                      <a:alpha val="43137"/>
                    </a:srgbClr>
                  </a:outerShdw>
                </a:effectLst>
                <a:latin typeface="+mj-lt"/>
              </a:rPr>
              <a:t>Chapter 12</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ChangeAspect="1"/>
          </p:cNvPicPr>
          <p:nvPr>
            <p:ph sz="half" idx="1"/>
          </p:nvPr>
        </p:nvPicPr>
        <p:blipFill>
          <a:blip r:embed="rId2"/>
          <a:stretch>
            <a:fillRect/>
          </a:stretch>
        </p:blipFill>
        <p:spPr>
          <a:xfrm>
            <a:off x="-29210" y="-45720"/>
            <a:ext cx="9188450" cy="6915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12</a:t>
            </a:r>
            <a:endParaRPr lang="en-US" sz="2300" b="1" dirty="0"/>
          </a:p>
          <a:p>
            <a:pPr marL="0" indent="0">
              <a:buNone/>
            </a:pPr>
            <a:r>
              <a:rPr lang="en-US" sz="2300" dirty="0"/>
              <a:t>	</a:t>
            </a:r>
            <a:r>
              <a:rPr lang="en-US" sz="2400" i="1" dirty="0"/>
              <a:t>“Then you will say on that day, “I will give thanks to You, O LORD; For although You were angry with me, Your anger is turned away, And You comfort me. </a:t>
            </a:r>
            <a:endParaRPr lang="en-US" sz="2400" i="1" dirty="0"/>
          </a:p>
          <a:p>
            <a:pPr marL="0" indent="0">
              <a:buNone/>
            </a:pPr>
            <a:endParaRPr lang="en-US" sz="2400" i="1" dirty="0"/>
          </a:p>
          <a:p>
            <a:pPr marL="0" indent="0">
              <a:buNone/>
            </a:pPr>
            <a:r>
              <a:rPr lang="en-US" sz="2400" i="1" dirty="0"/>
              <a:t>“They sang, </a:t>
            </a:r>
            <a:r>
              <a:rPr lang="en-US" sz="2400" b="1" i="1" u="sng" dirty="0"/>
              <a:t>praising and giving thanks to the LORD,</a:t>
            </a:r>
            <a:r>
              <a:rPr lang="en-US" sz="2400" i="1" dirty="0"/>
              <a:t> saying, “For He is good, for His lovingkindness is upon Israel forever.” And all the people shouted with a great shout when they praised the LORD because the foundation of the house of the LORD was laid.” (Ezra 3:11, NASB95)</a:t>
            </a:r>
            <a:endParaRPr lang="en-US" sz="2400" i="1" dirty="0"/>
          </a:p>
        </p:txBody>
      </p:sp>
      <p:sp>
        <p:nvSpPr>
          <p:cNvPr id="3" name="Rectangle 2"/>
          <p:cNvSpPr/>
          <p:nvPr/>
        </p:nvSpPr>
        <p:spPr>
          <a:xfrm>
            <a:off x="2006600" y="2397760"/>
            <a:ext cx="6840220" cy="3096260"/>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12</a:t>
            </a:r>
            <a:endParaRPr lang="en-US" sz="2300" b="1" dirty="0"/>
          </a:p>
          <a:p>
            <a:pPr marL="0" indent="0">
              <a:buNone/>
            </a:pPr>
            <a:r>
              <a:rPr lang="en-US" sz="2300" dirty="0"/>
              <a:t>	</a:t>
            </a:r>
            <a:r>
              <a:rPr lang="en-US" sz="2400" i="1" dirty="0"/>
              <a:t>“Behold, God is my salvation, I will trust and not be afraid; For the LORD GOD is my strength and song, And He has become my salvation.” </a:t>
            </a:r>
            <a:endParaRPr lang="en-US"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12</a:t>
            </a:r>
            <a:endParaRPr lang="en-US" sz="2300" b="1" dirty="0"/>
          </a:p>
          <a:p>
            <a:pPr marL="0" indent="0">
              <a:buNone/>
            </a:pPr>
            <a:r>
              <a:rPr lang="en-US" sz="2300" dirty="0"/>
              <a:t>	</a:t>
            </a:r>
            <a:r>
              <a:rPr lang="en-US" sz="2400" i="1" dirty="0"/>
              <a:t>Therefore you will joyously draw water From the springs of salvation. </a:t>
            </a:r>
            <a:endParaRPr lang="en-US"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12</a:t>
            </a:r>
            <a:endParaRPr lang="en-US" sz="2300" b="1" dirty="0"/>
          </a:p>
          <a:p>
            <a:pPr marL="0" indent="0">
              <a:buNone/>
            </a:pPr>
            <a:r>
              <a:rPr lang="en-US" sz="2300" dirty="0"/>
              <a:t>	</a:t>
            </a:r>
            <a:r>
              <a:rPr lang="en-US" sz="2400" i="1" dirty="0"/>
              <a:t> And in that day you will say, “Give thanks to the LORD, call on His name. Make known His deeds among the peoples; Make them remember that His name is exalted.</a:t>
            </a:r>
            <a:endParaRPr lang="en-US" sz="2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12</a:t>
            </a:r>
            <a:endParaRPr lang="en-US" sz="2300" b="1" dirty="0"/>
          </a:p>
          <a:p>
            <a:pPr marL="0" indent="0">
              <a:buNone/>
            </a:pPr>
            <a:r>
              <a:rPr lang="en-US" sz="2300" dirty="0"/>
              <a:t>	</a:t>
            </a:r>
            <a:r>
              <a:rPr lang="en-US" sz="2400" i="1" dirty="0"/>
              <a:t>Praise the LORD in song, for He has done excellent things; Let this be known throughout the earth. Cry aloud and shout for joy, O inhabitant of Zion, For great in your midst is the Holy One of Israel.” (Isaiah 12:1–6, NASB95)</a:t>
            </a:r>
            <a:endParaRPr lang="en-US" sz="2400" i="1" dirty="0"/>
          </a:p>
        </p:txBody>
      </p:sp>
      <p:sp>
        <p:nvSpPr>
          <p:cNvPr id="3" name="Text Box 2"/>
          <p:cNvSpPr txBox="1"/>
          <p:nvPr/>
        </p:nvSpPr>
        <p:spPr>
          <a:xfrm>
            <a:off x="2172970" y="2752090"/>
            <a:ext cx="6747510" cy="347662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n/>
                <a:solidFill>
                  <a:schemeClr val="accent4"/>
                </a:solidFill>
              </a:rPr>
              <a:t> </a:t>
            </a:r>
            <a:r>
              <a:rPr lang="en-US" sz="2000">
                <a:ln/>
                <a:solidFill>
                  <a:schemeClr val="accent4"/>
                </a:solidFill>
                <a:effectLst/>
              </a:rPr>
              <a:t>The LORD has taken away His judgments against you,  He has cleared away your enemies. The King of Israel, the LORD, is in your midst;  You will fear disaster no more.  In that day it will be said to Jerusalem:</a:t>
            </a:r>
            <a:endParaRPr lang="en-US" sz="2000">
              <a:ln/>
              <a:solidFill>
                <a:schemeClr val="accent4"/>
              </a:solidFill>
              <a:effectLst/>
            </a:endParaRPr>
          </a:p>
          <a:p>
            <a:r>
              <a:rPr lang="en-US" sz="2000">
                <a:ln/>
                <a:solidFill>
                  <a:schemeClr val="accent4"/>
                </a:solidFill>
                <a:effectLst/>
              </a:rPr>
              <a:t>         “Do not be afraid, O Zion;</a:t>
            </a:r>
            <a:endParaRPr lang="en-US" sz="2000">
              <a:ln/>
              <a:solidFill>
                <a:schemeClr val="accent4"/>
              </a:solidFill>
              <a:effectLst/>
            </a:endParaRPr>
          </a:p>
          <a:p>
            <a:r>
              <a:rPr lang="en-US" sz="2000">
                <a:ln/>
                <a:solidFill>
                  <a:schemeClr val="accent4"/>
                </a:solidFill>
                <a:effectLst/>
              </a:rPr>
              <a:t>         Do not let your hands fall limp.</a:t>
            </a:r>
            <a:endParaRPr lang="en-US" sz="2000">
              <a:ln/>
              <a:solidFill>
                <a:schemeClr val="accent4"/>
              </a:solidFill>
              <a:effectLst/>
            </a:endParaRPr>
          </a:p>
          <a:p>
            <a:r>
              <a:rPr lang="en-US" sz="2000">
                <a:ln/>
                <a:solidFill>
                  <a:schemeClr val="accent4"/>
                </a:solidFill>
                <a:effectLst/>
              </a:rPr>
              <a:t>          “The LORD your God is in your midst,</a:t>
            </a:r>
            <a:endParaRPr lang="en-US" sz="2000">
              <a:ln/>
              <a:solidFill>
                <a:schemeClr val="accent4"/>
              </a:solidFill>
              <a:effectLst/>
            </a:endParaRPr>
          </a:p>
          <a:p>
            <a:r>
              <a:rPr lang="en-US" sz="2000">
                <a:ln/>
                <a:solidFill>
                  <a:schemeClr val="accent4"/>
                </a:solidFill>
                <a:effectLst/>
              </a:rPr>
              <a:t>         A victorious warrior.</a:t>
            </a:r>
            <a:endParaRPr lang="en-US" sz="2000">
              <a:ln/>
              <a:solidFill>
                <a:schemeClr val="accent4"/>
              </a:solidFill>
              <a:effectLst/>
            </a:endParaRPr>
          </a:p>
          <a:p>
            <a:r>
              <a:rPr lang="en-US" sz="2000">
                <a:ln/>
                <a:solidFill>
                  <a:schemeClr val="accent4"/>
                </a:solidFill>
                <a:effectLst/>
              </a:rPr>
              <a:t>         He will exult over you with joy,</a:t>
            </a:r>
            <a:endParaRPr lang="en-US" sz="2000">
              <a:ln/>
              <a:solidFill>
                <a:schemeClr val="accent4"/>
              </a:solidFill>
              <a:effectLst/>
            </a:endParaRPr>
          </a:p>
          <a:p>
            <a:r>
              <a:rPr lang="en-US" sz="2000">
                <a:ln/>
                <a:solidFill>
                  <a:schemeClr val="accent4"/>
                </a:solidFill>
                <a:effectLst/>
              </a:rPr>
              <a:t>         He will be quiet in His love,</a:t>
            </a:r>
            <a:endParaRPr lang="en-US" sz="2000">
              <a:ln/>
              <a:solidFill>
                <a:schemeClr val="accent4"/>
              </a:solidFill>
              <a:effectLst/>
            </a:endParaRPr>
          </a:p>
          <a:p>
            <a:r>
              <a:rPr lang="en-US" sz="2000">
                <a:ln/>
                <a:solidFill>
                  <a:schemeClr val="accent4"/>
                </a:solidFill>
                <a:effectLst/>
              </a:rPr>
              <a:t>         He will rejoice over you with shouts of joy.</a:t>
            </a:r>
            <a:endParaRPr lang="en-US" sz="2000">
              <a:ln/>
              <a:solidFill>
                <a:schemeClr val="accent4"/>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Words>
  <Application>WPS Presentation</Application>
  <PresentationFormat>On-screen Show (4:3)</PresentationFormat>
  <Paragraphs>32</Paragraphs>
  <Slides>7</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141</cp:revision>
  <dcterms:created xsi:type="dcterms:W3CDTF">2006-06-29T12:15:00Z</dcterms:created>
  <dcterms:modified xsi:type="dcterms:W3CDTF">2021-07-02T21:47:30Z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