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326" r:id="rId5"/>
    <p:sldId id="328" r:id="rId6"/>
    <p:sldId id="329" r:id="rId7"/>
    <p:sldId id="333" r:id="rId8"/>
    <p:sldId id="334" r:id="rId9"/>
    <p:sldId id="325" r:id="rId10"/>
    <p:sldId id="330" r:id="rId11"/>
    <p:sldId id="332"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64160" autoAdjust="0"/>
  </p:normalViewPr>
  <p:slideViewPr>
    <p:cSldViewPr>
      <p:cViewPr varScale="1">
        <p:scale>
          <a:sx n="73" d="100"/>
          <a:sy n="73" d="100"/>
        </p:scale>
        <p:origin x="2946" y="66"/>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Your eyes- Wonderful-</a:t>
            </a:r>
            <a:endParaRPr lang="en-US" b="0" i="0" dirty="0"/>
          </a:p>
          <a:p>
            <a:r>
              <a:rPr lang="en-US" b="0" i="0" dirty="0"/>
              <a:t>Able to focus on things up close as well as take in a wide vista without losing focus.</a:t>
            </a:r>
            <a:endParaRPr lang="en-US" b="0" i="0" dirty="0"/>
          </a:p>
          <a:p>
            <a:r>
              <a:rPr lang="en-US" b="0" i="0" dirty="0"/>
              <a:t>We need the ability to do both see things up close as well as take in grand pictures. As our eyes grow older, they lose the ability to be as flexible and so we loose that ability. We usually loose our ability to see things close, first Hence, many of us have a set of reading glasses to assist our eyes to focus on closer things.</a:t>
            </a:r>
            <a:endParaRPr lang="en-US" b="0" i="0" dirty="0"/>
          </a:p>
          <a:p>
            <a:r>
              <a:rPr lang="en-US" b="0" i="0" dirty="0"/>
              <a:t>We usually DON’T walk around all day with our reading glasses on though. We take them off when we are done reading or we have to drive somewhere.</a:t>
            </a:r>
            <a:endParaRPr lang="en-US" b="0" i="0" dirty="0"/>
          </a:p>
          <a:p>
            <a:r>
              <a:rPr lang="en-US" b="0" i="0" dirty="0"/>
              <a:t>This chapter in Isaiah is one of those chapters that makes better sense when we take off our reading glasses, when we don’t try to make everything line up with something else but instead we take in the whole big picture and don’t </a:t>
            </a:r>
            <a:r>
              <a:rPr lang="en-US" b="0" i="0" dirty="0" err="1"/>
              <a:t>allowe</a:t>
            </a:r>
            <a:r>
              <a:rPr lang="en-US" b="0" i="0" dirty="0"/>
              <a:t> our inability to make sense of every detail destroy the bigger picture this chapter is revealing.</a:t>
            </a:r>
            <a:endParaRPr lang="en-US" b="0" i="0" dirty="0"/>
          </a:p>
          <a:p>
            <a:r>
              <a:rPr lang="en-US" b="0" i="0" dirty="0"/>
              <a:t>In other words, …..</a:t>
            </a:r>
            <a:endParaRPr lang="en-US" b="0" i="0" dirty="0"/>
          </a:p>
          <a:p>
            <a:endParaRPr lang="en-US" b="0" i="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 </a:t>
            </a:r>
            <a:endParaRPr lang="en-US" b="0" i="0" dirty="0"/>
          </a:p>
          <a:p>
            <a:pPr marL="228600" indent="-228600">
              <a:buAutoNum type="arabicPlain" startAt="50"/>
            </a:pPr>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We are going to look at chapter 18 of the book of Isaiah and it has offered its own set of challenges.</a:t>
            </a:r>
            <a:endParaRPr lang="en-US" b="0" i="0" dirty="0"/>
          </a:p>
          <a:p>
            <a:r>
              <a:rPr lang="en-US" b="0" i="0" dirty="0"/>
              <a:t>Adam Clarke, wrote a set of commentaries on the entire bible. It took him 40 years to accomplish this. It originally was a 6 volume work of about 1000 pages a volume.</a:t>
            </a:r>
            <a:endParaRPr lang="en-US" b="0" i="0" dirty="0"/>
          </a:p>
          <a:p>
            <a:r>
              <a:rPr lang="en-US" b="0" i="0" dirty="0"/>
              <a:t>He is quoted as saying “The scriptures are a miracle of God’s grace and are able to “</a:t>
            </a:r>
            <a:r>
              <a:rPr lang="en-US" b="0" i="0" dirty="0">
                <a:solidFill>
                  <a:srgbClr val="000000"/>
                </a:solidFill>
                <a:effectLst/>
                <a:latin typeface="Lato"/>
              </a:rPr>
              <a:t>"take away the veil of darkness and ignorance.”</a:t>
            </a:r>
            <a:endParaRPr lang="en-US" b="0" i="0" dirty="0">
              <a:solidFill>
                <a:srgbClr val="000000"/>
              </a:solidFill>
              <a:effectLst/>
              <a:latin typeface="Lato"/>
            </a:endParaRPr>
          </a:p>
          <a:p>
            <a:r>
              <a:rPr lang="en-US" b="0" i="0" dirty="0">
                <a:solidFill>
                  <a:srgbClr val="000000"/>
                </a:solidFill>
                <a:effectLst/>
                <a:latin typeface="Lato"/>
              </a:rPr>
              <a:t>Yet, when he got to the 18</a:t>
            </a:r>
            <a:r>
              <a:rPr lang="en-US" b="0" i="0" baseline="30000" dirty="0">
                <a:solidFill>
                  <a:srgbClr val="000000"/>
                </a:solidFill>
                <a:effectLst/>
                <a:latin typeface="Lato"/>
              </a:rPr>
              <a:t>th</a:t>
            </a:r>
            <a:r>
              <a:rPr lang="en-US" b="0" i="0" dirty="0">
                <a:solidFill>
                  <a:srgbClr val="000000"/>
                </a:solidFill>
                <a:effectLst/>
                <a:latin typeface="Lato"/>
              </a:rPr>
              <a:t> chapter of Isaiah he had to concede (READ).</a:t>
            </a:r>
            <a:endParaRPr lang="en-US" b="0" i="0" dirty="0">
              <a:solidFill>
                <a:srgbClr val="000000"/>
              </a:solidFill>
              <a:effectLst/>
              <a:latin typeface="Lato"/>
            </a:endParaRPr>
          </a:p>
          <a:p>
            <a:endParaRPr lang="en-US" b="0" i="0" dirty="0"/>
          </a:p>
          <a:p>
            <a:r>
              <a:rPr lang="en-US" b="0" i="0" dirty="0"/>
              <a:t>I really like to be able to tie things together and to make sense of the pictures, visions and truths. I come to scripture sometimes and look at it as a puzzle to be solved…every piece has a place and I see how they all fit together. Sometimes, I just can’t do it. I don’t understand all the details or there are some things that are cultural or historical and the meaning may have gotten lost over time. BUT….If that is the case, the sufficiency of Scripture tells me that;</a:t>
            </a:r>
            <a:endParaRPr lang="en-US" b="0" i="0" dirty="0"/>
          </a:p>
          <a:p>
            <a:pPr marL="228600" indent="-228600">
              <a:buAutoNum type="arabicPeriod"/>
            </a:pPr>
            <a:r>
              <a:rPr lang="en-US" b="0" i="0" dirty="0"/>
              <a:t>The details I am missing are unnecessary for my benefit or</a:t>
            </a:r>
            <a:endParaRPr lang="en-US" b="0" i="0" dirty="0"/>
          </a:p>
          <a:p>
            <a:pPr marL="228600" indent="-228600">
              <a:buAutoNum type="arabicPeriod"/>
            </a:pPr>
            <a:r>
              <a:rPr lang="en-US" b="0" i="0" dirty="0"/>
              <a:t>I am concentrating on the wrong thing…missing the forest for the trees.</a:t>
            </a:r>
            <a:endParaRPr lang="en-US" b="0" i="0" dirty="0"/>
          </a:p>
          <a:p>
            <a:pPr marL="0" indent="0">
              <a:buNone/>
            </a:pPr>
            <a:endParaRPr lang="en-US" b="0" i="0" dirty="0"/>
          </a:p>
          <a:p>
            <a:pPr marL="0" indent="0">
              <a:buNone/>
            </a:pPr>
            <a:r>
              <a:rPr lang="en-US" b="0" i="0" dirty="0"/>
              <a:t>I am confident that since there are SO many questions concerning this chapter that seem to be uncertain, we need to look at this chapter from a big picture aspect and not try to tic and tie everything to something we know.</a:t>
            </a:r>
            <a:endParaRPr lang="en-US" b="0" i="0" dirty="0"/>
          </a:p>
          <a:p>
            <a:pPr marL="0" indent="0">
              <a:buNone/>
            </a:pPr>
            <a:endParaRPr lang="en-US" b="0"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So with all the disclaimers and caveats behind us, Let’s read the chapter and mine some truth from this obtuse chapter.</a:t>
            </a:r>
            <a:endParaRPr lang="en-US" b="0" i="0" dirty="0"/>
          </a:p>
          <a:p>
            <a:r>
              <a:rPr lang="en-US" b="0" i="0" dirty="0"/>
              <a:t>READ</a:t>
            </a:r>
            <a:endParaRPr lang="en-US" b="0" i="0" dirty="0"/>
          </a:p>
          <a:p>
            <a:endParaRPr lang="en-US" b="0" i="0" dirty="0"/>
          </a:p>
          <a:p>
            <a:r>
              <a:rPr lang="en-US" b="0" i="0" dirty="0"/>
              <a:t>So first thing…we know it is an oracle and we know what an oracle IS…It is a weighty message that MUST be delivered.</a:t>
            </a:r>
            <a:endParaRPr lang="en-US" b="0" i="0" dirty="0"/>
          </a:p>
          <a:p>
            <a:r>
              <a:rPr lang="en-US" b="0" i="0" dirty="0"/>
              <a:t>Secondly, do we know who Isiah is writing to?</a:t>
            </a:r>
            <a:endParaRPr lang="en-US" b="0" i="0" dirty="0"/>
          </a:p>
          <a:p>
            <a:r>
              <a:rPr lang="en-US" b="0" i="0" dirty="0"/>
              <a:t>Yes….no?...maybe?....</a:t>
            </a:r>
            <a:endParaRPr lang="en-US" b="0" i="0" dirty="0"/>
          </a:p>
          <a:p>
            <a:r>
              <a:rPr lang="en-US" b="0" i="0" dirty="0"/>
              <a:t>He says he is writing to a ‘Land of whirring wings… a land beyond the rivers of CUSH.</a:t>
            </a:r>
            <a:endParaRPr lang="en-US" b="0" i="0" dirty="0"/>
          </a:p>
          <a:p>
            <a:endParaRPr lang="en-US" b="0" i="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So, Where IS (or was) Cush. Well, my guess is that many of your bible have this chapter identified as “A Message to Ethiopia”, so that will give us a general vicinity…Northern Africa.</a:t>
            </a:r>
            <a:endParaRPr lang="en-US" b="0" i="0" dirty="0"/>
          </a:p>
          <a:p>
            <a:r>
              <a:rPr lang="en-US" b="0" i="0" dirty="0"/>
              <a:t>Notice how the Nile Starts in Kush…It is the product of 3 other rivers (Nile flows North). So Isaiah is writing to the people, to the land South of Kush. Kush was, at that time, </a:t>
            </a:r>
            <a:r>
              <a:rPr lang="en-US" b="0" i="0" dirty="0" err="1"/>
              <a:t>kinda</a:t>
            </a:r>
            <a:r>
              <a:rPr lang="en-US" b="0" i="0" dirty="0"/>
              <a:t>’ recognized as the edge of civilization. The furthest part of the known world</a:t>
            </a:r>
            <a:endParaRPr lang="en-US" b="0" i="0" dirty="0"/>
          </a:p>
          <a:p>
            <a:pPr marL="228600" indent="-228600">
              <a:buAutoNum type="arabicPlain" startAt="50"/>
            </a:pPr>
            <a:endParaRPr lang="en-US" b="0" i="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What is Isaiah say?</a:t>
            </a:r>
            <a:endParaRPr lang="en-US" b="0" i="0" dirty="0"/>
          </a:p>
          <a:p>
            <a:r>
              <a:rPr lang="en-US" b="0" i="0" dirty="0"/>
              <a:t>Oh land of whirring wings… meaning?</a:t>
            </a:r>
            <a:endParaRPr lang="en-US" b="0" i="0" dirty="0"/>
          </a:p>
          <a:p>
            <a:r>
              <a:rPr lang="en-US" b="0" i="0" dirty="0"/>
              <a:t>To a land full of sails…boats… papyrus vessels. Their sails flapping in the breezes like the whirring of wings. This land had at least 3 great rivers emptying into the enormous Nile</a:t>
            </a:r>
            <a:endParaRPr lang="en-US" b="0" i="0" dirty="0"/>
          </a:p>
          <a:p>
            <a:endParaRPr lang="en-US" b="0" i="0" dirty="0"/>
          </a:p>
          <a:p>
            <a:r>
              <a:rPr lang="en-US" b="0" i="0" dirty="0"/>
              <a:t>Boats that send envoys through the sea…meaning?</a:t>
            </a:r>
            <a:endParaRPr lang="en-US" b="0" i="0" dirty="0"/>
          </a:p>
          <a:p>
            <a:r>
              <a:rPr lang="en-US" b="0" i="0" dirty="0"/>
              <a:t>They send messengers out on the waterways…Egyptians not only called the Mediterranean the sea but because of the expanse of the Nile, they also called it a sea in it’s own rite.</a:t>
            </a:r>
            <a:endParaRPr lang="en-US" b="0" i="0" dirty="0"/>
          </a:p>
          <a:p>
            <a:r>
              <a:rPr lang="en-US" b="0" i="0" dirty="0"/>
              <a:t>So they send boats out through the waterways…papyrus vessels ( vessels made of reeds (much the same as the basket Moses was placed in by his mother to keep him hidden).</a:t>
            </a:r>
            <a:endParaRPr lang="en-US" b="0" i="0" dirty="0"/>
          </a:p>
          <a:p>
            <a:endParaRPr lang="en-US" b="0" i="0" dirty="0"/>
          </a:p>
          <a:p>
            <a:r>
              <a:rPr lang="en-US" b="0" i="0" dirty="0"/>
              <a:t>A message is to be carried by an unnamed people to  a nation tall and smooth via their waterways.</a:t>
            </a:r>
            <a:endParaRPr lang="en-US" b="0" i="0" dirty="0"/>
          </a:p>
          <a:p>
            <a:r>
              <a:rPr lang="en-US" b="0" i="0" dirty="0"/>
              <a:t>Some would like to believe that the receiving nation is the Egyptians because their nation literally was split by the Nile  but at this time in history, Egypt was not nearly to be feared and Assyria, Babylon OR even Persia.</a:t>
            </a:r>
            <a:endParaRPr lang="en-US" b="0" i="0" dirty="0"/>
          </a:p>
          <a:p>
            <a:r>
              <a:rPr lang="en-US" b="0" i="0" dirty="0"/>
              <a:t>But neither the Babylonians, Assyrians or even the Persians were known as ‘tall or smooth( possibly clean-shaven?)</a:t>
            </a:r>
            <a:endParaRPr lang="en-US" b="0" i="0" dirty="0"/>
          </a:p>
          <a:p>
            <a:endParaRPr lang="en-US" b="0" i="0" dirty="0"/>
          </a:p>
          <a:p>
            <a:r>
              <a:rPr lang="en-US" b="0" i="0" dirty="0"/>
              <a:t>What do we know? We have an oracle that is being delivered by people who live outside the boundary of the known world being given to a POWERFUL nation. An Oppressive nation a people who are feared…intimidating and different.</a:t>
            </a:r>
            <a:endParaRPr lang="en-US" b="0" i="0" dirty="0"/>
          </a:p>
          <a:p>
            <a:endParaRPr lang="en-US" b="0" i="0" dirty="0"/>
          </a:p>
          <a:p>
            <a:r>
              <a:rPr lang="en-US" b="0" i="0" dirty="0"/>
              <a:t>Isaiah says that the world is being ‘put on notice’. They need to be looking…It will be evident to ALL</a:t>
            </a:r>
            <a:endParaRPr lang="en-US" b="0" i="0" dirty="0"/>
          </a:p>
          <a:p>
            <a:r>
              <a:rPr lang="en-US" b="0" i="0" dirty="0"/>
              <a:t>As if a standard or a flag were raised from a mountaintop so ALL could view it. It will be like a trumpet blast that everyone will hear.</a:t>
            </a:r>
            <a:endParaRPr lang="en-US" b="0" i="0" dirty="0"/>
          </a:p>
          <a:p>
            <a:r>
              <a:rPr lang="en-US" b="0" i="0" dirty="0"/>
              <a:t>There will be no misunderstanding who is behind what is going to take place. Everyone will know. </a:t>
            </a:r>
            <a:endParaRPr lang="en-US" b="0" i="0" dirty="0"/>
          </a:p>
          <a:p>
            <a:r>
              <a:rPr lang="en-US" b="0" i="0" dirty="0"/>
              <a:t>These are signals used during Battle…God is fitting the world up to watch a war.</a:t>
            </a:r>
            <a:endParaRPr lang="en-US" b="0" i="0" dirty="0"/>
          </a:p>
          <a:p>
            <a:r>
              <a:rPr lang="en-US" b="0" i="0" dirty="0"/>
              <a:t>We start to think this is going to be an epic battle…a collision of great magnitude!</a:t>
            </a:r>
            <a:endParaRPr lang="en-US" b="0" i="0" dirty="0"/>
          </a:p>
          <a:p>
            <a:r>
              <a:rPr lang="en-US" b="0" i="0" dirty="0"/>
              <a:t>Wow… we are really going to see something crazy…huge…amazing…powerful!</a:t>
            </a:r>
            <a:endParaRPr lang="en-US" b="0" i="0" dirty="0"/>
          </a:p>
          <a:p>
            <a:endParaRPr lang="en-US" b="0" i="0" dirty="0"/>
          </a:p>
          <a:p>
            <a:endParaRPr lang="en-US" b="0"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Then God continues;</a:t>
            </a:r>
            <a:endParaRPr lang="en-US" b="0" i="0" dirty="0"/>
          </a:p>
          <a:p>
            <a:r>
              <a:rPr lang="en-US" b="0" i="0" dirty="0"/>
              <a:t>READ</a:t>
            </a:r>
            <a:endParaRPr lang="en-US" b="0" i="0" dirty="0"/>
          </a:p>
          <a:p>
            <a:endParaRPr lang="en-US" b="0" i="0" dirty="0"/>
          </a:p>
          <a:p>
            <a:r>
              <a:rPr lang="en-US" b="0" i="0" dirty="0"/>
              <a:t>His efforts will be quiet. </a:t>
            </a:r>
            <a:endParaRPr lang="en-US" b="0" i="0" dirty="0"/>
          </a:p>
          <a:p>
            <a:r>
              <a:rPr lang="en-US" b="0" i="0" dirty="0"/>
              <a:t>They will be effortless to him.  Things that are cataclysmic, desperate for us are effortless to God.</a:t>
            </a:r>
            <a:endParaRPr lang="en-US" b="0" i="0" dirty="0"/>
          </a:p>
          <a:p>
            <a:r>
              <a:rPr lang="en-US" b="0" i="0" dirty="0"/>
              <a:t>Listen to David as he cries out to God when Saul is chasing him in Ps. 59</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Deliver me from my enemies, O my God; Set me securely on high away from those who rise up against me. Deliver me from those who do iniquity And save me from men of bloodshed. For behold, they have set an ambush for my life; Fierce men launch an attack against me, Not for my transgression nor for my sin, O </a:t>
            </a:r>
            <a:r>
              <a:rPr lang="en-US" sz="1800" i="1" cap="small" dirty="0">
                <a:effectLst/>
                <a:latin typeface="Calibri" panose="020F0502020204030204" pitchFamily="34" charset="0"/>
              </a:rPr>
              <a:t>Lord</a:t>
            </a:r>
            <a:r>
              <a:rPr lang="en-US" sz="1800" i="1" dirty="0">
                <a:effectLst/>
                <a:latin typeface="Calibri" panose="020F0502020204030204" pitchFamily="34" charset="0"/>
              </a:rPr>
              <a:t>, For no guilt of mine, they run and set themselves against me. Arouse Yourself to help me, and see! You, O </a:t>
            </a:r>
            <a:r>
              <a:rPr lang="en-US" sz="1800" i="1" cap="small" dirty="0">
                <a:effectLst/>
                <a:latin typeface="Calibri" panose="020F0502020204030204" pitchFamily="34" charset="0"/>
              </a:rPr>
              <a:t>Lord</a:t>
            </a:r>
            <a:r>
              <a:rPr lang="en-US" sz="1800" i="1" dirty="0">
                <a:effectLst/>
                <a:latin typeface="Calibri" panose="020F0502020204030204" pitchFamily="34" charset="0"/>
              </a:rPr>
              <a:t> God of hosts, the God of Israel, Awake to punish all the nations; Do not be gracious to any who are treacherous in iniquity. Selah. They return at evening, they howl like a dog, And go around the city. Behold, they belch forth with their mouth; Swords are in their lips, For, they say, “Who hears?” But You, O </a:t>
            </a:r>
            <a:r>
              <a:rPr lang="en-US" sz="1800" i="1" cap="small" dirty="0">
                <a:effectLst/>
                <a:latin typeface="Calibri" panose="020F0502020204030204" pitchFamily="34" charset="0"/>
              </a:rPr>
              <a:t>Lord</a:t>
            </a:r>
            <a:r>
              <a:rPr lang="en-US" sz="1800" i="1" dirty="0">
                <a:effectLst/>
                <a:latin typeface="Calibri" panose="020F0502020204030204" pitchFamily="34" charset="0"/>
              </a:rPr>
              <a:t>, laugh at them; You scoff at all the nations. Because of his strength I will watch for You, For God is my stronghold.</a:t>
            </a:r>
            <a:r>
              <a:rPr lang="en-US" sz="1800" dirty="0">
                <a:effectLst/>
                <a:latin typeface="Calibri" panose="020F0502020204030204" pitchFamily="34" charset="0"/>
              </a:rPr>
              <a:t>” (Psalm 59:1–9, NASB95)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This is the God of Isaiah. We look and see certain destruction, The enemies are terrible, wicked, powerful, Strong and Tall.</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God says…pay attention.</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From his throne (he doesn’t even need to stand up), he takes care of our enemy. He stops them EXACTLY when and where he wants to  but his working of His plan is NOT ostentatious, or full of fireworks!</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It is noticeable but it is noticeable BECAUSE it was done so quickly, quietly without fanfare. He just will do what he wants,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He looks down from his dwelling and his work is evidenced like heat rising from the surface of the ground or like dew in the morning of a harvest We hardly notice his work progressing but suddenly all his will is accomplished. Suddenly, the harvest has grown because of the morning dew. Suddenly, we see the heat waves dancing off the roadways because of the heat that has been building up since the early hours.</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That is how God works…That is how His will unfolds, Quietly. Imperceptibly, effortlessly.</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This picture paints an even bigger picture of God than one that would be full of grand gestures and powerful explosions… Earthquakes and stars falling. Here we see God’s power evident in the LACK of effort he expends to bring it to pass.</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“For My thoughts are not your thoughts, Nor are your ways My ways,” declares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“For as the heavens are higher than the earth, So are My ways higher than your ways And My thoughts than your thoughts.</a:t>
            </a:r>
            <a:r>
              <a:rPr lang="en-US" sz="1800" dirty="0">
                <a:effectLst/>
                <a:latin typeface="Calibri" panose="020F0502020204030204" pitchFamily="34" charset="0"/>
              </a:rPr>
              <a:t>” (Isaiah 55:8–9, NASB95)</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We  think powerful means explosive and obvious. God says real power is effortless and controlled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What is he going to do.?</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endParaRPr lang="en-US" b="0"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READ</a:t>
            </a:r>
            <a:endParaRPr lang="en-US" b="0" i="0" dirty="0"/>
          </a:p>
          <a:p>
            <a:endParaRPr lang="en-US" b="0" i="0" dirty="0"/>
          </a:p>
          <a:p>
            <a:r>
              <a:rPr lang="en-US" b="0" i="0" dirty="0"/>
              <a:t>At just the right time…right after the bud blossoms but before the fruit ripens, God will stop this powerful people. He will stop His enemy.</a:t>
            </a:r>
            <a:endParaRPr lang="en-US" b="0" i="0" dirty="0"/>
          </a:p>
          <a:p>
            <a:r>
              <a:rPr lang="en-US" sz="1800" b="0" i="0" dirty="0">
                <a:effectLst/>
                <a:latin typeface="Calibri" panose="020F0502020204030204" pitchFamily="34" charset="0"/>
              </a:rPr>
              <a:t>He will prune the sprigs and cut the older growth back as well. None will be spared. </a:t>
            </a:r>
            <a:endParaRPr lang="en-US" sz="1800" b="0" i="0" dirty="0">
              <a:effectLst/>
              <a:latin typeface="Calibri" panose="020F0502020204030204" pitchFamily="34" charset="0"/>
            </a:endParaRPr>
          </a:p>
          <a:p>
            <a:r>
              <a:rPr lang="en-US" sz="1800" b="0" i="0" dirty="0">
                <a:effectLst/>
                <a:latin typeface="Calibri" panose="020F0502020204030204" pitchFamily="34" charset="0"/>
              </a:rPr>
              <a:t>I have got to believe that The people who had read this recalled these verses after God decimated the Assyrians right outside the gate of Jerusalem.</a:t>
            </a:r>
            <a:endParaRPr lang="en-US" sz="1800" b="0" i="0" dirty="0">
              <a:effectLst/>
              <a:latin typeface="Calibri" panose="020F0502020204030204" pitchFamily="34" charset="0"/>
            </a:endParaRPr>
          </a:p>
          <a:p>
            <a:r>
              <a:rPr lang="en-US" sz="1800" b="0" i="0" dirty="0">
                <a:effectLst/>
                <a:latin typeface="Calibri" panose="020F0502020204030204" pitchFamily="34" charset="0"/>
              </a:rPr>
              <a:t>185 thousand warriors killed overnight…by no observable power. Their dead bodies served to feel the birds of prey while Israel hastened to bury all they could.</a:t>
            </a:r>
            <a:endParaRPr lang="en-US" sz="1800" b="0" i="0" dirty="0">
              <a:effectLst/>
              <a:latin typeface="Calibri" panose="020F0502020204030204" pitchFamily="34" charset="0"/>
            </a:endParaRPr>
          </a:p>
          <a:p>
            <a:r>
              <a:rPr lang="en-US" sz="1800" b="0" i="0" dirty="0">
                <a:effectLst/>
                <a:latin typeface="Calibri" panose="020F0502020204030204" pitchFamily="34" charset="0"/>
              </a:rPr>
              <a:t>But this picture is meant to extend BEYOND Assyria and BEYOND Hezekiah…even to us.</a:t>
            </a:r>
            <a:endParaRPr lang="en-US" sz="1800" b="0" i="0" dirty="0">
              <a:effectLst/>
              <a:latin typeface="Calibri" panose="020F0502020204030204" pitchFamily="34" charset="0"/>
            </a:endParaRPr>
          </a:p>
          <a:p>
            <a:r>
              <a:rPr lang="en-US" sz="1800" b="0" i="0" dirty="0">
                <a:effectLst/>
                <a:latin typeface="Calibri" panose="020F0502020204030204" pitchFamily="34" charset="0"/>
              </a:rPr>
              <a:t>His strength is sometimes seen more clearly in the effortless things he does for us than in the things that would amaze our senses.</a:t>
            </a:r>
            <a:endParaRPr lang="en-US" sz="1800" b="0" i="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Then he came there to a cave and lodged there; and behold, the word of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came to him, and He said to him, “What are you doing here, Elijah?” He said, “I have been very zealous for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the God of hosts; for the sons of Israel have forsaken Your covenant, torn down Your altars and killed Your prophets with the sword. And I alone am left; and they seek my life, to take it away.” So He said, “Go forth and stand on the mountain before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And behold,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was passing by! And a great and strong wind was rending the mountains and breaking in pieces the rocks before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but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was not in the wind. And after the wind an earthquake, but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was not in the earthquake. After the earthquake a fire, but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was not in the fire; and after the fire a sound of a gentle blowing. When Elijah heard it, he wrapped his face in his mantle and went out and stood in the entrance of the cave. And behold, a voice came to him and said, “What are you doing here, Elijah?” Then he said, “I have been very zealous for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the God of hosts; for the sons of Israel have forsaken Your covenant, torn down Your altars and killed Your prophets with the sword. And I alone am left; and they seek my life, to take it away.”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said to him, “Go, return on your way to the wilderness of Damascus, and when you have arrived, you shall anoint </a:t>
            </a:r>
            <a:r>
              <a:rPr lang="en-US" sz="1800" i="1" dirty="0" err="1">
                <a:effectLst/>
                <a:latin typeface="Calibri" panose="020F0502020204030204" pitchFamily="34" charset="0"/>
              </a:rPr>
              <a:t>Hazael</a:t>
            </a:r>
            <a:r>
              <a:rPr lang="en-US" sz="1800" i="1" dirty="0">
                <a:effectLst/>
                <a:latin typeface="Calibri" panose="020F0502020204030204" pitchFamily="34" charset="0"/>
              </a:rPr>
              <a:t> king over Aram; and Jehu the son of </a:t>
            </a:r>
            <a:r>
              <a:rPr lang="en-US" sz="1800" i="1" dirty="0" err="1">
                <a:effectLst/>
                <a:latin typeface="Calibri" panose="020F0502020204030204" pitchFamily="34" charset="0"/>
              </a:rPr>
              <a:t>Nimshi</a:t>
            </a:r>
            <a:r>
              <a:rPr lang="en-US" sz="1800" i="1" dirty="0">
                <a:effectLst/>
                <a:latin typeface="Calibri" panose="020F0502020204030204" pitchFamily="34" charset="0"/>
              </a:rPr>
              <a:t> you shall anoint king over Israel; and Elisha the son of </a:t>
            </a:r>
            <a:r>
              <a:rPr lang="en-US" sz="1800" i="1" dirty="0" err="1">
                <a:effectLst/>
                <a:latin typeface="Calibri" panose="020F0502020204030204" pitchFamily="34" charset="0"/>
              </a:rPr>
              <a:t>Shaphat</a:t>
            </a:r>
            <a:r>
              <a:rPr lang="en-US" sz="1800" i="1" dirty="0">
                <a:effectLst/>
                <a:latin typeface="Calibri" panose="020F0502020204030204" pitchFamily="34" charset="0"/>
              </a:rPr>
              <a:t> of Abel-</a:t>
            </a:r>
            <a:r>
              <a:rPr lang="en-US" sz="1800" i="1" dirty="0" err="1">
                <a:effectLst/>
                <a:latin typeface="Calibri" panose="020F0502020204030204" pitchFamily="34" charset="0"/>
              </a:rPr>
              <a:t>meholah</a:t>
            </a:r>
            <a:r>
              <a:rPr lang="en-US" sz="1800" i="1" dirty="0">
                <a:effectLst/>
                <a:latin typeface="Calibri" panose="020F0502020204030204" pitchFamily="34" charset="0"/>
              </a:rPr>
              <a:t> you shall anoint as prophet in your place.</a:t>
            </a:r>
            <a:r>
              <a:rPr lang="en-US" sz="1800" dirty="0">
                <a:effectLst/>
                <a:latin typeface="Calibri" panose="020F0502020204030204" pitchFamily="34" charset="0"/>
              </a:rPr>
              <a:t>” (1 Kings 19:9–16, NASB95)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In the example of Elijah, God’s voice, like a gentle breeze provides him with the strength Elijah needs to continue his work when God’s fire coming down from heaven is not sufficient to keep him going.</a:t>
            </a:r>
            <a:endParaRPr lang="en-US" sz="1800" dirty="0">
              <a:effectLst/>
              <a:latin typeface="Calibri" panose="020F0502020204030204" pitchFamily="34" charset="0"/>
            </a:endParaRPr>
          </a:p>
          <a:p>
            <a:endParaRPr lang="en-US" sz="1800" b="0" i="0" dirty="0">
              <a:effectLst/>
              <a:latin typeface="Calibri" panose="020F0502020204030204" pitchFamily="34" charset="0"/>
            </a:endParaRPr>
          </a:p>
          <a:p>
            <a:r>
              <a:rPr lang="en-US" sz="1800" b="0" i="0" dirty="0">
                <a:effectLst/>
                <a:latin typeface="Calibri" panose="020F0502020204030204" pitchFamily="34" charset="0"/>
              </a:rPr>
              <a:t>We are being reminded that God does his most powerful work in very unobvious ways. We see His Power in creation and in great acts like the parting of the Red Sea and the destroying of the 1stborn of Egypt but God says “see my power in the imperceptible”</a:t>
            </a:r>
            <a:endParaRPr lang="en-US" sz="1800" b="0" i="0" dirty="0">
              <a:effectLst/>
              <a:latin typeface="Calibri" panose="020F0502020204030204" pitchFamily="34" charset="0"/>
            </a:endParaRPr>
          </a:p>
          <a:p>
            <a:r>
              <a:rPr lang="en-US" sz="1800" b="0" i="0" dirty="0">
                <a:effectLst/>
                <a:latin typeface="Calibri" panose="020F0502020204030204" pitchFamily="34" charset="0"/>
              </a:rPr>
              <a:t>Watch me work out my plan silently, watch me destroy my (and your)  enemies effortlessly and quietly.</a:t>
            </a:r>
            <a:endParaRPr lang="en-US" sz="1800" b="0" i="0" dirty="0">
              <a:effectLst/>
              <a:latin typeface="Calibri" panose="020F0502020204030204" pitchFamily="34" charset="0"/>
            </a:endParaRPr>
          </a:p>
          <a:p>
            <a:endParaRPr lang="en-US" sz="1800" b="0" i="0" dirty="0">
              <a:effectLst/>
              <a:latin typeface="Calibri" panose="020F0502020204030204" pitchFamily="34" charset="0"/>
            </a:endParaRPr>
          </a:p>
          <a:p>
            <a:endParaRPr lang="en-US" sz="1800" dirty="0">
              <a:effectLst/>
              <a:latin typeface="Calibri" panose="020F0502020204030204" pitchFamily="34" charset="0"/>
            </a:endParaRPr>
          </a:p>
          <a:p>
            <a:endParaRPr lang="en-US" b="0" i="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The chapter closes with homage given to God  by the conquered people.</a:t>
            </a:r>
            <a:endParaRPr lang="en-US" b="0" i="0" dirty="0"/>
          </a:p>
          <a:p>
            <a:r>
              <a:rPr lang="en-US" b="0" i="0" dirty="0"/>
              <a:t>The same people who had received the warning and were the recipients of his effortless destruction.</a:t>
            </a:r>
            <a:endParaRPr lang="en-US" b="0" i="0" dirty="0"/>
          </a:p>
          <a:p>
            <a:r>
              <a:rPr lang="en-US" b="0" i="0" dirty="0"/>
              <a:t>Psalm 2 closes with these words;</a:t>
            </a:r>
            <a:endParaRPr lang="en-US" b="0" i="0" dirty="0"/>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Worship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with reverence And rejoice with trembling. </a:t>
            </a:r>
            <a:endParaRPr lang="en-US" sz="1800" i="1"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i="1" dirty="0">
                <a:effectLst/>
                <a:latin typeface="Calibri" panose="020F0502020204030204" pitchFamily="34" charset="0"/>
              </a:rPr>
              <a:t>Do homage to the Son, that He not become angry, and you perish in the way,</a:t>
            </a:r>
            <a:endParaRPr lang="en-US" sz="1800" i="1"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i="1" dirty="0">
                <a:effectLst/>
                <a:latin typeface="Calibri" panose="020F0502020204030204" pitchFamily="34" charset="0"/>
              </a:rPr>
              <a:t> For His wrath may soon be kindled. How blessed are all who take refuge in Him!</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(Psalm 2:11–12, NASB95)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Ps 22 Vs. 27,28</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All the ends of the earth will remember and turn to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a:t>
            </a:r>
            <a:endParaRPr lang="en-US" sz="1800" i="1"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i="1" dirty="0">
                <a:effectLst/>
                <a:latin typeface="Calibri" panose="020F0502020204030204" pitchFamily="34" charset="0"/>
              </a:rPr>
              <a:t> And all the families of the nations will worship before You. </a:t>
            </a:r>
            <a:endParaRPr lang="en-US" sz="1800" i="1"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i="1" dirty="0">
                <a:effectLst/>
                <a:latin typeface="Calibri" panose="020F0502020204030204" pitchFamily="34" charset="0"/>
              </a:rPr>
              <a:t>For the kingdom is the </a:t>
            </a:r>
            <a:r>
              <a:rPr lang="en-US" sz="1800" i="1" cap="small" dirty="0">
                <a:effectLst/>
                <a:latin typeface="Calibri" panose="020F0502020204030204" pitchFamily="34" charset="0"/>
              </a:rPr>
              <a:t>Lord’s</a:t>
            </a:r>
            <a:r>
              <a:rPr lang="en-US" sz="1800" i="1" dirty="0">
                <a:effectLst/>
                <a:latin typeface="Calibri" panose="020F0502020204030204" pitchFamily="34" charset="0"/>
              </a:rPr>
              <a:t> And He rules over the nations.</a:t>
            </a:r>
            <a:r>
              <a:rPr lang="en-US" sz="1800" dirty="0">
                <a:effectLst/>
                <a:latin typeface="Calibri" panose="020F0502020204030204" pitchFamily="34" charset="0"/>
              </a:rPr>
              <a:t>”</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 (Psalm 22:27–28, NASB95) </a:t>
            </a: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800" dirty="0">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800" dirty="0">
                <a:effectLst/>
                <a:latin typeface="Calibri" panose="020F0502020204030204" pitchFamily="34" charset="0"/>
              </a:rPr>
              <a:t>Ps. 33 Vs. 8-20</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a:t>
            </a:r>
            <a:r>
              <a:rPr lang="en-US" sz="1800" i="1" dirty="0">
                <a:effectLst/>
                <a:latin typeface="Calibri" panose="020F0502020204030204" pitchFamily="34" charset="0"/>
              </a:rPr>
              <a:t>Let all the earth fear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Let all the inhabitants of the world stand in awe of Him.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For He spoke, and it was done; He commanded, and it stood fast.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nullifies the counsel of the nations; He frustrates the plans of the peoples.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The counsel of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stands forever, The plans of His heart from generation to generation.</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 Blessed is the nation whose God is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The people whom He has chosen for His own inheritance.</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looks from heaven; He sees all the sons of men;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From His dwelling place He looks out On all the inhabitants of the earth,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He who fashions the hearts of them all, He who understands all their works.</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 The king is not saved by a mighty army; A warrior is not delivered by great strength.</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 A horse is a false hope for victory; Nor does it deliver anyone by its great strength.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Behold, the eye of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is on those who fear Him, On those who hope for His lovingkindness,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To deliver their soul from death And to keep them alive in famine.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Our soul waits for the </a:t>
            </a:r>
            <a:r>
              <a:rPr lang="en-US" sz="1800" i="1" cap="small" dirty="0">
                <a:effectLst/>
                <a:latin typeface="Calibri" panose="020F0502020204030204" pitchFamily="34" charset="0"/>
              </a:rPr>
              <a:t>Lord</a:t>
            </a:r>
            <a:r>
              <a:rPr lang="en-US" sz="1800" i="1" dirty="0">
                <a:effectLst/>
                <a:latin typeface="Calibri" panose="020F0502020204030204" pitchFamily="34" charset="0"/>
              </a:rPr>
              <a:t>; He is our help and our shield.</a:t>
            </a:r>
            <a:r>
              <a:rPr lang="en-US" sz="1800" dirty="0">
                <a:effectLst/>
                <a:latin typeface="Calibri" panose="020F0502020204030204" pitchFamily="34" charset="0"/>
              </a:rPr>
              <a:t>” (Psalm 33:8–20,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As his people, we DO look expectantly to the standard,</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The trumpet blast in Isaiah announcing the defeat of God’s enemies was sounded at the cross. “It is Finished”.  His enemies have been dealt with… not with fanfare or booming explosions but with the sacrifice of one man; the God man- Jesus Christ</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He is the standard raised on the mountain that draws all men to himself</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Phil. 2:5-11</a:t>
            </a:r>
            <a:endParaRPr lang="en-US" sz="1800" dirty="0">
              <a:effectLst/>
              <a:latin typeface="Calibri" panose="020F0502020204030204" pitchFamily="34" charset="0"/>
            </a:endParaRPr>
          </a:p>
          <a:p>
            <a:pPr marL="0" marR="0" lvl="0" indent="0" algn="l" defTabSz="914400" rtl="0" eaLnBrk="0" fontAlgn="base" latinLnBrk="0" hangingPunct="0">
              <a:lnSpc>
                <a:spcPct val="115000"/>
              </a:lnSpc>
              <a:spcBef>
                <a:spcPts val="0"/>
              </a:spcBef>
              <a:spcAft>
                <a:spcPts val="1000"/>
              </a:spcAft>
              <a:buClrTx/>
              <a:buSzTx/>
              <a:buFontTx/>
              <a:buNone/>
              <a:defRPr/>
            </a:pPr>
            <a:r>
              <a:rPr lang="en-US" sz="1800" dirty="0">
                <a:effectLst/>
                <a:latin typeface="Calibri" panose="020F0502020204030204" pitchFamily="34" charset="0"/>
              </a:rPr>
              <a:t>“</a:t>
            </a:r>
            <a:r>
              <a:rPr lang="en-US" sz="1800" i="1" dirty="0">
                <a:effectLst/>
                <a:latin typeface="Calibri" panose="020F0502020204030204" pitchFamily="34" charset="0"/>
              </a:rPr>
              <a:t>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 For this reason also, God highly exalted Him, and bestowed on Him the name which is above every name, so that at the name of Jesus </a:t>
            </a:r>
            <a:r>
              <a:rPr lang="en-US" sz="1800" i="1" cap="small" dirty="0">
                <a:effectLst/>
                <a:latin typeface="Calibri" panose="020F0502020204030204" pitchFamily="34" charset="0"/>
              </a:rPr>
              <a:t>every knee will bow</a:t>
            </a:r>
            <a:r>
              <a:rPr lang="en-US" sz="1800" i="1" dirty="0">
                <a:effectLst/>
                <a:latin typeface="Calibri" panose="020F0502020204030204" pitchFamily="34" charset="0"/>
              </a:rPr>
              <a:t>, of those who are in heaven and on earth and under the earth, and that every tongue will confess that Jesus Christ is Lord, to the glory of God the Father.</a:t>
            </a:r>
            <a:r>
              <a:rPr lang="en-US" sz="1800" dirty="0">
                <a:effectLst/>
                <a:latin typeface="Calibri" panose="020F0502020204030204" pitchFamily="34" charset="0"/>
              </a:rPr>
              <a:t>” (Philippians 2:5–11,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b="0" i="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665595" y="5521960"/>
            <a:ext cx="1689735" cy="69723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18</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9" name="Star: 5 Points 8"/>
          <p:cNvSpPr/>
          <p:nvPr/>
        </p:nvSpPr>
        <p:spPr bwMode="auto">
          <a:xfrm>
            <a:off x="5004048" y="7821488"/>
            <a:ext cx="414642" cy="360040"/>
          </a:xfrm>
          <a:prstGeom prst="star5">
            <a:avLst/>
          </a:prstGeom>
          <a:solidFill>
            <a:srgbClr val="FF0000"/>
          </a:solidFill>
          <a:ln w="28575" cap="flat" cmpd="sng" algn="ctr">
            <a:solidFill>
              <a:srgbClr val="FFFF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0" name="Star: 6 Points 9"/>
          <p:cNvSpPr/>
          <p:nvPr/>
        </p:nvSpPr>
        <p:spPr bwMode="auto">
          <a:xfrm>
            <a:off x="3995936" y="7605464"/>
            <a:ext cx="432048" cy="432048"/>
          </a:xfrm>
          <a:prstGeom prst="star6">
            <a:avLst/>
          </a:prstGeom>
          <a:solidFill>
            <a:srgbClr val="FF0000"/>
          </a:solidFill>
          <a:ln w="28575" cap="flat" cmpd="sng" algn="ctr">
            <a:solidFill>
              <a:srgbClr val="FFFF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bwMode="auto">
          <a:xfrm>
            <a:off x="1775713" y="14496"/>
            <a:ext cx="7380312" cy="6858000"/>
          </a:xfrm>
          <a:prstGeom prst="rect">
            <a:avLst/>
          </a:prstGeom>
          <a:solidFill>
            <a:srgbClr val="080808"/>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3200" b="1" i="0" u="none" strike="noStrike" cap="none" normalizeH="0" baseline="0" dirty="0">
              <a:ln>
                <a:noFill/>
              </a:ln>
              <a:solidFill>
                <a:srgbClr val="006600"/>
              </a:solidFill>
              <a:effectLst/>
              <a:latin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a:ln>
                  <a:noFill/>
                </a:ln>
                <a:solidFill>
                  <a:srgbClr val="006600"/>
                </a:solidFill>
                <a:effectLst/>
                <a:latin typeface="Arial" panose="020B0604020202020204" pitchFamily="34" charset="0"/>
              </a:rPr>
              <a:t>Don’t Miss the Forest for the Trees</a:t>
            </a:r>
            <a:endParaRPr kumimoji="0" lang="en-US" sz="3200" b="1" i="0" u="none" strike="noStrike" cap="none" normalizeH="0" baseline="0" dirty="0">
              <a:ln>
                <a:noFill/>
              </a:ln>
              <a:solidFill>
                <a:srgbClr val="006600"/>
              </a:solidFill>
              <a:effectLst/>
              <a:latin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1773128" y="1370798"/>
            <a:ext cx="7382897" cy="54727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indent="0">
              <a:buNone/>
            </a:pPr>
            <a:r>
              <a:rPr lang="en-US" sz="2300" dirty="0"/>
              <a:t>	</a:t>
            </a:r>
            <a:r>
              <a:rPr lang="en-US" sz="2400" i="1" dirty="0">
                <a:effectLst/>
                <a:latin typeface="Calibri" panose="020F0502020204030204" pitchFamily="34" charset="0"/>
              </a:rPr>
              <a:t>This is one of the most obscure prophecies in the whole Book of Isaiah. The subject of it, the end and design of it, the people to whom it is addressed, the history to which it belongs, the person who sends the messengers, and the nation to whom the messengers are sent, are all obscure.- Clarke's Commentary</a:t>
            </a: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marR="0" indent="0">
              <a:lnSpc>
                <a:spcPct val="115000"/>
              </a:lnSpc>
              <a:spcBef>
                <a:spcPts val="0"/>
              </a:spcBef>
              <a:spcAft>
                <a:spcPts val="1000"/>
              </a:spcAft>
              <a:buNone/>
            </a:pPr>
            <a:r>
              <a:rPr lang="en-US" sz="2400" dirty="0"/>
              <a:t>	</a:t>
            </a:r>
            <a:r>
              <a:rPr lang="en-US" sz="2400" i="1">
                <a:effectLst/>
                <a:latin typeface="Calibri" panose="020F0502020204030204" pitchFamily="34" charset="0"/>
              </a:rPr>
              <a:t>“Alas, oh land of whirring wings Which lies beyond the rivers of Cush, Which sends envoys by the sea, Even in papyrus vessels on the surface of the waters. Go, swift messengers, to a nation tall and smooth, To a people feared far and wide, A powerful and oppressive nation Whose land the rivers divide. All you inhabitants of the world and dwellers on earth, As soon as a standard is raised on the mountains, you will see it, And as soon as the trumpet is blown, you will hear it.” (Isaiah 18:1–3, NASB95)</a:t>
            </a:r>
            <a:endParaRPr lang="en-US" sz="2400" i="1">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9" name="Star: 5 Points 8"/>
          <p:cNvSpPr/>
          <p:nvPr/>
        </p:nvSpPr>
        <p:spPr bwMode="auto">
          <a:xfrm>
            <a:off x="5004048" y="7821488"/>
            <a:ext cx="414642" cy="360040"/>
          </a:xfrm>
          <a:prstGeom prst="star5">
            <a:avLst/>
          </a:prstGeom>
          <a:solidFill>
            <a:srgbClr val="FF0000"/>
          </a:solidFill>
          <a:ln w="28575" cap="flat" cmpd="sng" algn="ctr">
            <a:solidFill>
              <a:srgbClr val="FFFF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2"/>
          <a:stretch>
            <a:fillRect/>
          </a:stretch>
        </p:blipFill>
        <p:spPr>
          <a:xfrm>
            <a:off x="1763688" y="0"/>
            <a:ext cx="7380312" cy="72454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marR="0" indent="0">
              <a:lnSpc>
                <a:spcPct val="115000"/>
              </a:lnSpc>
              <a:spcBef>
                <a:spcPts val="0"/>
              </a:spcBef>
              <a:spcAft>
                <a:spcPts val="1000"/>
              </a:spcAft>
              <a:buNone/>
            </a:pPr>
            <a:r>
              <a:rPr lang="en-US" sz="2400" dirty="0"/>
              <a:t>	</a:t>
            </a:r>
            <a:r>
              <a:rPr lang="en-US" sz="2400" i="1">
                <a:effectLst/>
                <a:latin typeface="Calibri" panose="020F0502020204030204" pitchFamily="34" charset="0"/>
              </a:rPr>
              <a:t>“Alas, oh land of whirring wings Which lies beyond the rivers of Cush, Which sends envoys by the sea, Even in papyrus vessels on the surface of the waters. Go, swift messengers, to a nation tall and smooth, To a people feared far and wide, A powerful and oppressive nation Whose land the rivers divide. All you inhabitants of the world and dwellers on earth, As soon as a standard is raised on the mountains, you will see it, And as soon as the trumpet is blown, you will hear it.” (Isaiah 18:1–3, NASB95)</a:t>
            </a:r>
            <a:endParaRPr lang="en-US" sz="2400" i="1">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i="1" dirty="0">
                <a:effectLst/>
                <a:latin typeface="Calibri" panose="020F0502020204030204" pitchFamily="34" charset="0"/>
              </a:rPr>
              <a:t>“For thus the LORD has told me, “I will look from My dwelling place quietly Like dazzling heat in the sunshine, Like a cloud of dew in the heat of harvest.”” (Isaiah 18:4, NASB95)</a:t>
            </a:r>
            <a:endParaRPr lang="en-US" sz="2400" i="1" dirty="0">
              <a:effectLst/>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indent="0">
              <a:buNone/>
            </a:pPr>
            <a:r>
              <a:rPr lang="en-US" sz="2300" dirty="0"/>
              <a:t>	</a:t>
            </a:r>
            <a:r>
              <a:rPr lang="en-US" sz="2400" i="1" dirty="0">
                <a:effectLst/>
                <a:latin typeface="Calibri" panose="020F0502020204030204" pitchFamily="34" charset="0"/>
              </a:rPr>
              <a:t>“For before the harvest, as soon as the bud blossoms And the flower becomes a ripening grape, Then He will cut off the sprigs with pruning knives And remove and cut away the spreading branches. They will be left together for mountain birds of prey, And for the beasts of the earth; And the birds of prey will spend the summer feeding on them, And all the beasts of the earth will spend harvest time on them.” (Isaiah 18:5–6, NASB95)</a:t>
            </a:r>
            <a:endParaRPr lang="en-US" sz="2400" i="1" dirty="0">
              <a:effectLst/>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18</a:t>
            </a:r>
            <a:endParaRPr lang="en-US" sz="2300" b="1" dirty="0"/>
          </a:p>
          <a:p>
            <a:pPr marL="0" indent="0">
              <a:buNone/>
            </a:pPr>
            <a:r>
              <a:rPr lang="en-US" sz="2300" dirty="0"/>
              <a:t>	</a:t>
            </a:r>
            <a:r>
              <a:rPr lang="en-US" sz="2400" i="1" dirty="0">
                <a:effectLst/>
                <a:latin typeface="Calibri" panose="020F0502020204030204" pitchFamily="34" charset="0"/>
              </a:rPr>
              <a:t>“At that time a gift of homage will be brought to the LORD of hosts From a people tall and smooth, Even from a people feared far and wide, A powerful and oppressive nation, Whose land the rivers divide— To the place of the name of the LORD of hosts, even Mount Zion.” (Isaiah 18:7, NASB95)</a:t>
            </a:r>
            <a:endParaRPr lang="en-US" sz="2400" i="1" dirty="0">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WPS Presentation</Application>
  <PresentationFormat>On-screen Show (4:3)</PresentationFormat>
  <Paragraphs>26</Paragraphs>
  <Slides>9</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Calibri</vt:lpstr>
      <vt:lpstr>Lato</vt:lpstr>
      <vt:lpstr>Microsoft YaHei</vt:lpstr>
      <vt:lpstr>Arial Unicode MS</vt:lpstr>
      <vt:lpstr>Segoe Print</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230</cp:revision>
  <dcterms:created xsi:type="dcterms:W3CDTF">2006-06-29T12:15:00Z</dcterms:created>
  <dcterms:modified xsi:type="dcterms:W3CDTF">2021-08-14T20:19:51Z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