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517" r:id="rId3"/>
    <p:sldId id="572" r:id="rId5"/>
    <p:sldId id="577" r:id="rId6"/>
    <p:sldId id="578" r:id="rId7"/>
    <p:sldId id="579" r:id="rId8"/>
    <p:sldId id="580" r:id="rId9"/>
    <p:sldId id="581" r:id="rId10"/>
    <p:sldId id="533" r:id="rId11"/>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AD"/>
    <a:srgbClr val="454545"/>
    <a:srgbClr val="565656"/>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48"/>
        <p:guide pos="286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64"/>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Most of you know I am a Green Bay Packer fan...But I learned after they lost Superbowl 32 that I really shouldn't watch the games.</a:t>
            </a:r>
            <a:endParaRPr lang="en-US" b="1" dirty="0"/>
          </a:p>
          <a:p>
            <a:r>
              <a:rPr lang="en-US" b="1" dirty="0"/>
              <a:t>I get waaaaaaay too wrapped up in it and my self emotionally tied up in the outcome. it is not a good use of my time. I found that the more time I invest in a game, the more the outcome matters so I decided that the ONLY place on the team for me was Monday Morning cheerleader.</a:t>
            </a:r>
            <a:endParaRPr lang="en-US" b="1" dirty="0"/>
          </a:p>
          <a:p>
            <a:r>
              <a:rPr lang="en-US" b="1" dirty="0"/>
              <a:t>Now, I will usually tape the game but wait until Monday. If they win, I will watch the game in Fast Forward. If they loose, I discard the game without watching it.</a:t>
            </a:r>
            <a:endParaRPr lang="en-US" b="1" dirty="0"/>
          </a:p>
          <a:p>
            <a:endParaRPr lang="en-US" b="1" dirty="0"/>
          </a:p>
          <a:p>
            <a:r>
              <a:rPr lang="en-US" b="1" dirty="0"/>
              <a:t>This makes 'watching the game so much more enjoyable. I can watch a bad play or a fumble or a minor meltdown because I know the outcome of the game.</a:t>
            </a:r>
            <a:endParaRPr lang="en-US" b="1" dirty="0"/>
          </a:p>
          <a:p>
            <a:r>
              <a:rPr lang="en-US" b="1" dirty="0"/>
              <a:t>The book of Revelation has these words in the introduction; “Blessed is he who reads and those who hear the words of the prophecy, and heed the things which are written in it; for the time is near”</a:t>
            </a:r>
            <a:endParaRPr lang="en-US" b="1" dirty="0"/>
          </a:p>
          <a:p>
            <a:r>
              <a:rPr lang="en-US" b="1" dirty="0"/>
              <a:t>I used to try to figure out WHERE the blessing was in a book that contained SO MUCH destruction.</a:t>
            </a:r>
            <a:endParaRPr lang="en-US" b="1" dirty="0"/>
          </a:p>
          <a:p>
            <a:r>
              <a:rPr lang="en-US" b="1" dirty="0"/>
              <a:t>The blessing comes from Our KNOWING the end!</a:t>
            </a:r>
            <a:endParaRPr lang="en-US" b="1" dirty="0"/>
          </a:p>
          <a:p>
            <a:r>
              <a:rPr lang="en-US" b="1" dirty="0"/>
              <a:t>And the best part is </a:t>
            </a:r>
            <a:r>
              <a:rPr lang="en-US" b="1" u="sng" dirty="0"/>
              <a:t>we are just as assured of the victory</a:t>
            </a:r>
            <a:r>
              <a:rPr lang="en-US" b="1" dirty="0"/>
              <a:t> as I can be when I watch a taped Green Bay game.</a:t>
            </a:r>
            <a:endParaRPr lang="en-US" b="1" dirty="0"/>
          </a:p>
          <a:p>
            <a:endParaRPr lang="en-US" b="1" dirty="0"/>
          </a:p>
          <a:p>
            <a:r>
              <a:rPr lang="en-US" b="1" dirty="0"/>
              <a:t>Isaiah has been doing nothing but declaring the future so that people could make the choice to 'enter the game' or discard his warnings. In the last chapter God had turned his attention to Babylon.</a:t>
            </a:r>
            <a:endParaRPr lang="en-US" b="1" dirty="0"/>
          </a:p>
          <a:p>
            <a:r>
              <a:rPr lang="en-US" b="1" dirty="0"/>
              <a:t>He opened the last chapter with a warning that the Babylonian Gods were no match for Him. (Who is like me?) and that Babylon could not be rescued by their gods.</a:t>
            </a:r>
            <a:endParaRPr lang="en-US" b="1" dirty="0"/>
          </a:p>
          <a:p>
            <a:r>
              <a:rPr lang="en-US" b="1" dirty="0"/>
              <a:t>He ALSO declared that He would always carry  (or care for) the 'remnant of Israel' and he ends his last dialogue with a warning to transgressors (and He doesn't say from which land or heritage).</a:t>
            </a:r>
            <a:endParaRPr lang="en-US" b="1" dirty="0"/>
          </a:p>
          <a:p>
            <a:r>
              <a:rPr lang="en-US" b="1" dirty="0"/>
              <a:t>Anyone who could not only hear but also listen and understand, should KNOW what side they should be on and get 'in the game' on that side.</a:t>
            </a:r>
            <a:endParaRPr lang="en-US" b="1" dirty="0"/>
          </a:p>
          <a:p>
            <a:endParaRPr lang="en-US" b="1" dirty="0"/>
          </a:p>
          <a:p>
            <a:r>
              <a:rPr lang="en-US" b="1" dirty="0"/>
              <a:t>We open up Chapter 47 with these thoughts fresh in our minds.</a:t>
            </a:r>
            <a:endParaRPr lang="en-US" b="1" dirty="0"/>
          </a:p>
          <a:p>
            <a:r>
              <a:rPr lang="en-US" b="1" dirty="0"/>
              <a:t>-God is the Supreme God-without equal- in power- in wisdom and in righteousness. </a:t>
            </a:r>
            <a:endParaRPr lang="en-US" b="1" dirty="0"/>
          </a:p>
          <a:p>
            <a:r>
              <a:rPr lang="en-US" b="1" dirty="0"/>
              <a:t>-Babylon, the up and coming nation will not be able to look to their gods for any assistance as they are no gods at all</a:t>
            </a:r>
            <a:endParaRPr lang="en-US" b="1" dirty="0"/>
          </a:p>
          <a:p>
            <a:r>
              <a:rPr lang="en-US" b="1" dirty="0"/>
              <a:t>-God will ALWAYS carry his remnant BUT Babylon IS coming and WILL destroy Judah. Because </a:t>
            </a:r>
            <a:r>
              <a:rPr lang="en-US" b="1" u="sng" dirty="0"/>
              <a:t>God </a:t>
            </a:r>
            <a:r>
              <a:rPr lang="en-US" b="1" dirty="0"/>
              <a:t> builds nations, He allows nations to remain AND he subdues them at the pleasure of HIS will.</a:t>
            </a:r>
            <a:endParaRPr lang="en-US" b="1" dirty="0"/>
          </a:p>
          <a:p>
            <a:r>
              <a:rPr lang="en-US" b="1" dirty="0"/>
              <a:t>This will become PAINFULLY APPARENT to Babylon in relatively short order.</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endParaRPr lang="en-US" b="1" i="1" dirty="0"/>
          </a:p>
          <a:p>
            <a:pPr marL="0" indent="0">
              <a:buNone/>
            </a:pPr>
            <a:r>
              <a:rPr lang="en-US" b="1" dirty="0"/>
              <a:t>As the chapter OPENS up we find it is filled with warning, </a:t>
            </a:r>
            <a:endParaRPr lang="en-US" b="1" dirty="0"/>
          </a:p>
          <a:p>
            <a:pPr marL="0" indent="0">
              <a:buNone/>
            </a:pPr>
            <a:r>
              <a:rPr lang="en-US" b="1" dirty="0"/>
              <a:t>This time it is NOT Judah who is being warned. It is Babylon!</a:t>
            </a:r>
            <a:endParaRPr lang="en-US" b="1" dirty="0"/>
          </a:p>
          <a:p>
            <a:pPr marL="0" indent="0">
              <a:buNone/>
            </a:pPr>
            <a:r>
              <a:rPr lang="en-US" b="1" dirty="0"/>
              <a:t>Earlier in the letter (Chapter 13) Babylon is paraded before Judah as God's nation- HIS instruments</a:t>
            </a:r>
            <a:endParaRPr lang="en-US" b="1" i="1" dirty="0"/>
          </a:p>
          <a:p>
            <a:pPr marL="0" indent="0">
              <a:buNone/>
            </a:pPr>
            <a:r>
              <a:rPr lang="en-US" b="1" i="1" dirty="0"/>
              <a:t>“The oracle concerning Babylon which Isaiah the son of Amoz saw. Lift up a standard on the bare hill, Raise your voice to them, Wave the hand that they may enter the doors of the nobles. I have commanded My consecrated ones, I have even called My mighty warriors, My proudly exulting ones, To execute My anger. A sound of tumult on the mountains, Like that of many people! A sound of the uproar of kingdoms, Of nations gathered together! The LORD of hosts is mustering the army for battle. They are coming from a far country, From the farthest horizons, The LORD and His instruments of indignation, To destroy the whole land.” (Isaiah 13:1–5, NASB95)</a:t>
            </a:r>
            <a:endParaRPr lang="en-US" b="1" i="1" dirty="0"/>
          </a:p>
          <a:p>
            <a:pPr marL="0" indent="0">
              <a:buNone/>
            </a:pPr>
            <a:endParaRPr lang="en-US" b="1" i="1" dirty="0"/>
          </a:p>
          <a:p>
            <a:pPr marL="0" indent="0">
              <a:buNone/>
            </a:pPr>
            <a:r>
              <a:rPr lang="en-US" b="1" dirty="0"/>
              <a:t>Even in the last chapter, God calls Babylon His 'bird of prey' and the Babylonian king is “The man of my purpose'</a:t>
            </a:r>
            <a:endParaRPr lang="en-US" b="1" dirty="0"/>
          </a:p>
          <a:p>
            <a:pPr marL="0" indent="0">
              <a:buNone/>
            </a:pPr>
            <a:endParaRPr lang="en-US" b="1" dirty="0"/>
          </a:p>
          <a:p>
            <a:pPr marL="0" indent="0">
              <a:buNone/>
            </a:pPr>
            <a:r>
              <a:rPr lang="en-US" b="1" dirty="0"/>
              <a:t>Now, here we are in chapter 47 and Babylon is singled out for dismantling.</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Babylon  has been chosen by God to be an instrument but that in no way means that they have been reconciled to God. Or their relationship is any more than servant/master or creator/ creation. </a:t>
            </a:r>
            <a:endParaRPr lang="en-US" b="1" dirty="0"/>
          </a:p>
          <a:p>
            <a:pPr marL="0" indent="0">
              <a:buNone/>
            </a:pPr>
            <a:r>
              <a:rPr lang="en-US" b="1" i="1" dirty="0"/>
              <a:t>Prov. 16:4- The LORD has made everything for its own purpose,</a:t>
            </a:r>
            <a:endParaRPr lang="en-US" b="1" i="1" dirty="0"/>
          </a:p>
          <a:p>
            <a:pPr marL="0" indent="0">
              <a:buNone/>
            </a:pPr>
            <a:r>
              <a:rPr lang="en-US" b="1" i="1" dirty="0"/>
              <a:t>         Even the wicked for the day of evil</a:t>
            </a:r>
            <a:endParaRPr lang="en-US" b="1" i="1" dirty="0"/>
          </a:p>
          <a:p>
            <a:pPr marL="0" indent="0">
              <a:buNone/>
            </a:pPr>
            <a:endParaRPr lang="en-US" b="1" i="1" dirty="0"/>
          </a:p>
          <a:p>
            <a:pPr marL="0" indent="0">
              <a:buNone/>
            </a:pPr>
            <a:r>
              <a:rPr lang="en-US" b="1" dirty="0"/>
              <a:t>Babylon was chosen by God to fulfill a purpose, yet they are responsible for their actions even in performing God's pleasure. Their sinful actions in accomplishing God's will are deserving of punishment- God's vengeance.</a:t>
            </a:r>
            <a:endParaRPr lang="en-US" b="1" dirty="0"/>
          </a:p>
          <a:p>
            <a:pPr marL="0" indent="0">
              <a:buNone/>
            </a:pPr>
            <a:r>
              <a:rPr lang="en-US" b="1" dirty="0"/>
              <a:t>Babylon, the great nation was going to be removed from its place of power and will be cast down, humiliated and forced to labor under some one else's yoke.  </a:t>
            </a:r>
            <a:endParaRPr lang="en-US" b="1" dirty="0"/>
          </a:p>
          <a:p>
            <a:pPr marL="0" indent="0">
              <a:buNone/>
            </a:pPr>
            <a:r>
              <a:rPr lang="en-US" b="1" dirty="0"/>
              <a:t>No longer will they be held up as an example of mankind's superiority and abilities; Untouchable and untouched. They have NEVER been a paragon of perfection and their self proclaimed righteousness falls flat before the Most Holy God of Israel. </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God gives us at least two reasons for His coming anger pouring out on Babylon.</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First reason is that They had dealt HARSHLY with God's people. God says;”I profaned my people' Literally, I wounded or pierced them. </a:t>
            </a:r>
            <a:r>
              <a:rPr lang="en-US" b="1" u="sng" dirty="0"/>
              <a:t>He</a:t>
            </a:r>
            <a:r>
              <a:rPr lang="en-US" b="1" dirty="0"/>
              <a:t> made them weak and vulnerable. He withdrew His presence and protection from them and allowed Babylon to overtake them.</a:t>
            </a:r>
            <a:endParaRPr lang="en-US" b="1" dirty="0"/>
          </a:p>
          <a:p>
            <a:pPr marL="0" indent="0">
              <a:buNone/>
            </a:pPr>
            <a:r>
              <a:rPr lang="en-US" b="1" dirty="0"/>
              <a:t>The same God who stopped Assyria in it's tracks could have ALSO stopped Babylon but He chose not to. He 'made them ripe' for destruction by Babylon</a:t>
            </a:r>
            <a:endParaRPr lang="en-US" b="1" dirty="0"/>
          </a:p>
          <a:p>
            <a:pPr marL="0" indent="0">
              <a:buNone/>
            </a:pPr>
            <a:r>
              <a:rPr lang="en-US" b="1" dirty="0"/>
              <a:t>But Babylon, when they overthrew Judah, they treated them harshly and did not show mercy to them.</a:t>
            </a:r>
            <a:endParaRPr lang="en-US" b="1" dirty="0"/>
          </a:p>
          <a:p>
            <a:pPr marL="0" indent="0">
              <a:buNone/>
            </a:pPr>
            <a:r>
              <a:rPr lang="en-US" b="1" dirty="0"/>
              <a:t>Babylon had no compassion on the nations they conquered. they were ruthless. God goes on to say that in their desire to prove themselves and their superiority, they even were oppressive to the elderly and aged.</a:t>
            </a:r>
            <a:endParaRPr lang="en-US" b="1" dirty="0"/>
          </a:p>
          <a:p>
            <a:pPr marL="0" indent="0">
              <a:buNone/>
            </a:pPr>
            <a:endParaRPr lang="en-US" b="1" dirty="0"/>
          </a:p>
          <a:p>
            <a:pPr marL="0" indent="0">
              <a:buNone/>
            </a:pPr>
            <a:r>
              <a:rPr lang="en-US" b="1" dirty="0"/>
              <a:t>From the world's perspective, we would respond- So What? Isn't this supposed to be what happens in war? The conquering nation leaves the conquered with no possible strength, ability ,or hope?</a:t>
            </a:r>
            <a:endParaRPr lang="en-US" b="1" dirty="0"/>
          </a:p>
          <a:p>
            <a:pPr marL="0" indent="0">
              <a:buNone/>
            </a:pPr>
            <a:r>
              <a:rPr lang="en-US" b="1" dirty="0"/>
              <a:t>How different Man's discipline is from God's! Earlier in the book, God, in speaking to Judah and forecasting their RETURN from Persia through another of God's instruments, Cyrus, says to Isaiah;“</a:t>
            </a:r>
            <a:r>
              <a:rPr lang="en-US" b="1" i="1" dirty="0"/>
              <a:t>“Speak kindly to Jerusalem; And call out to her, that her warfare has ended, That her iniquity has been removed, That she has received of the LORD'S hand Double for all her sins.”” (Isaiah 40:2, NASB95)</a:t>
            </a:r>
            <a:r>
              <a:rPr lang="en-US" b="1" dirty="0"/>
              <a:t> .</a:t>
            </a:r>
            <a:endParaRPr lang="en-US" b="1" dirty="0"/>
          </a:p>
          <a:p>
            <a:pPr marL="0" indent="0">
              <a:buNone/>
            </a:pPr>
            <a:r>
              <a:rPr lang="en-US" b="1" dirty="0"/>
              <a:t>(Remember double did not EQUAL double but meant absolutely completely)</a:t>
            </a:r>
            <a:endParaRPr lang="en-US" b="1" dirty="0"/>
          </a:p>
          <a:p>
            <a:pPr marL="0" indent="0">
              <a:buNone/>
            </a:pPr>
            <a:r>
              <a:rPr lang="en-US" b="1" dirty="0"/>
              <a:t>God disciplines </a:t>
            </a:r>
            <a:r>
              <a:rPr lang="en-US" b="1" u="sng" dirty="0"/>
              <a:t>as is necessary for a desired outcome</a:t>
            </a:r>
            <a:r>
              <a:rPr lang="en-US" b="1" dirty="0"/>
              <a:t>. His punishment ALWAYS fits the crime.  Since God is the Sovereign one, He knows exactly what it will take to GET there. The sentence is always deserved and is never over harsh.</a:t>
            </a:r>
            <a:endParaRPr lang="en-US" b="1" dirty="0"/>
          </a:p>
          <a:p>
            <a:pPr marL="0" indent="0">
              <a:buNone/>
            </a:pPr>
            <a:r>
              <a:rPr lang="en-US" b="1" dirty="0"/>
              <a:t>Paul tells us in Hebrews 12; </a:t>
            </a:r>
            <a:r>
              <a:rPr lang="en-US" b="1" i="1" dirty="0"/>
              <a:t>For they ( our parents) disciplined us for a short time as seemed best to them, but He disciplines us for our good, so that we may share His holiness.” (Hebrews 12:10, NASB95)</a:t>
            </a:r>
            <a:endParaRPr lang="en-US" b="1" i="1" dirty="0"/>
          </a:p>
          <a:p>
            <a:pPr marL="0" indent="0">
              <a:buNone/>
            </a:pPr>
            <a:endParaRPr lang="en-US" b="1" dirty="0"/>
          </a:p>
          <a:p>
            <a:pPr marL="0" indent="0">
              <a:buNone/>
            </a:pPr>
            <a:r>
              <a:rPr lang="en-US" b="1" dirty="0"/>
              <a:t>The reason for their abject cruelty was  due, at least in part, to their feeling that they were going to remain on top forever. In THEIR minds, there was no one that they were going to have to give an account to because there was no one who would EVER become powerful enough to usurp their position of power.</a:t>
            </a:r>
            <a:endParaRPr lang="en-US" b="1" dirty="0"/>
          </a:p>
          <a:p>
            <a:pPr marL="0" indent="0">
              <a:buNone/>
            </a:pPr>
            <a:r>
              <a:rPr lang="en-US" b="1" dirty="0"/>
              <a:t>Daniel gives us a graphic demonstration of this pride in the life of the Babylonian king; Nebuchadnezzar in Daniel 3 and 4.</a:t>
            </a:r>
            <a:endParaRPr lang="en-US" b="1" dirty="0"/>
          </a:p>
          <a:p>
            <a:pPr marL="0" indent="0">
              <a:buNone/>
            </a:pPr>
            <a:r>
              <a:rPr lang="en-US" b="1" dirty="0"/>
              <a:t>The king has a disturbing dream and Daniel is called in to interpret it for him. it turns out that the dream is a warning from God. If he continues to rule in arrogance and pride, God will humble him.</a:t>
            </a:r>
            <a:endParaRPr lang="en-US" b="1" dirty="0"/>
          </a:p>
          <a:p>
            <a:pPr marL="0" indent="0">
              <a:buNone/>
            </a:pPr>
            <a:r>
              <a:rPr lang="en-US" b="1" dirty="0"/>
              <a:t>Daniel 4:29 picks up; </a:t>
            </a:r>
            <a:r>
              <a:rPr lang="en-US" b="1" i="1" dirty="0"/>
              <a:t>““Twelve months later he was walking on the roof of the royal palace of Babylon. “The king reflected and said, ‘Is this not Babylon the great, which I myself have built as a royal residence by the might of my power and for the glory of my majesty?’ “While the word was in the king’s mouth, a voice came from heaven, saying, ‘King Nebuchadnezzar, to you it is declared: sovereignty has been removed from you, and you will be driven away from mankind, and your dwelling place will be with the beasts of the field. You will be given grass to eat like cattle, and seven periods of time will pass over you until you recognize that the Most High is ruler over the realm of mankind and bestows it on whomever He wishes.’ “Immediately the word concerning Nebuchadnezzar was fulfilled; and he was driven away from mankind and began eating grass like cattle, and his body was drenched with the dew of heaven until his hair had grown like eagles’ feathers and his nails like birds’ claws.” (Daniel 4:29–33, NASB95)</a:t>
            </a:r>
            <a:endParaRPr lang="en-US" b="1" i="1" dirty="0"/>
          </a:p>
          <a:p>
            <a:pPr marL="0" indent="0">
              <a:buNone/>
            </a:pPr>
            <a:endParaRPr lang="en-US" b="1" i="1" dirty="0"/>
          </a:p>
          <a:p>
            <a:pPr marL="0" indent="0">
              <a:buNone/>
            </a:pPr>
            <a:r>
              <a:rPr lang="en-US" b="1" dirty="0"/>
              <a:t>After the period prescribed by God (Again, notice the punishment has as it's foundation, a required result. It is not arbitrary).</a:t>
            </a:r>
            <a:endParaRPr lang="en-US" b="1" dirty="0"/>
          </a:p>
          <a:p>
            <a:pPr marL="0" indent="0">
              <a:buNone/>
            </a:pPr>
            <a:r>
              <a:rPr lang="en-US" b="1" dirty="0"/>
              <a:t>Nebuchadnezzar has a change of heart (if only momentary)</a:t>
            </a:r>
            <a:endParaRPr lang="en-US" b="1" dirty="0"/>
          </a:p>
          <a:p>
            <a:pPr marL="0" indent="0">
              <a:buNone/>
            </a:pPr>
            <a:r>
              <a:rPr lang="en-US" b="1" dirty="0"/>
              <a:t>Babylon was over harsh with their treatment of Israel. </a:t>
            </a:r>
            <a:endParaRPr lang="en-US" b="1" dirty="0"/>
          </a:p>
          <a:p>
            <a:pPr marL="0" indent="0">
              <a:buNone/>
            </a:pPr>
            <a:r>
              <a:rPr lang="en-US" b="1" dirty="0"/>
              <a:t>Even in discipline, God treats us with kid gloves and his mercy is 'new every morning' -evident dally in our lives...even in discipline he measures it out carefully. Not so with Babylon and God is angry with that..especially concerning </a:t>
            </a:r>
            <a:r>
              <a:rPr lang="en-US" b="1" u="sng" dirty="0"/>
              <a:t>his</a:t>
            </a:r>
            <a:r>
              <a:rPr lang="en-US" b="1" dirty="0"/>
              <a:t> people.</a:t>
            </a:r>
            <a:endParaRPr lang="en-US" b="1" dirty="0"/>
          </a:p>
          <a:p>
            <a:pPr marL="0" indent="0">
              <a:buNone/>
            </a:pPr>
            <a:endParaRPr lang="en-US" b="1" dirty="0"/>
          </a:p>
          <a:p>
            <a:pPr marL="0" indent="0">
              <a:buNone/>
            </a:pPr>
            <a:r>
              <a:rPr lang="en-US" b="1" dirty="0"/>
              <a:t>Secondly, Babylon has no concern for their future and did not recognize that nations rise and fall because God is behind it, orchestrating all things.</a:t>
            </a:r>
            <a:endParaRPr lang="en-US" b="1" dirty="0"/>
          </a:p>
          <a:p>
            <a:pPr marL="0" indent="0">
              <a:buNone/>
            </a:pPr>
            <a:r>
              <a:rPr lang="en-US" b="1" dirty="0"/>
              <a:t> </a:t>
            </a:r>
            <a:r>
              <a:rPr lang="en-US" b="1" i="1" dirty="0">
                <a:sym typeface="+mn-ea"/>
              </a:rPr>
              <a:t>(Job 12:23–25, NASB95)</a:t>
            </a:r>
            <a:endParaRPr lang="en-US" b="1" i="1" dirty="0"/>
          </a:p>
          <a:p>
            <a:pPr marL="0" indent="0">
              <a:buNone/>
            </a:pPr>
            <a:r>
              <a:rPr lang="en-US" b="1" i="1" dirty="0"/>
              <a:t>““He makes the nations great, then destroys them; He enlarges the nations, then leads them away. “He deprives of intelligence the chiefs of the earth’s people And makes them wander in a pathless waste. “They grope in darkness with no light, And He makes them stagger like a drunken man.” </a:t>
            </a:r>
            <a:endParaRPr lang="en-US" b="1" i="1" dirty="0"/>
          </a:p>
          <a:p>
            <a:pPr marL="0" indent="0">
              <a:buNone/>
            </a:pPr>
            <a:r>
              <a:rPr lang="en-US" b="1" i="1" dirty="0">
                <a:sym typeface="+mn-ea"/>
              </a:rPr>
              <a:t>(Psalm 33:10–11, NASB95)</a:t>
            </a:r>
            <a:endParaRPr lang="en-US" b="1" i="1" dirty="0"/>
          </a:p>
          <a:p>
            <a:pPr marL="0" indent="0">
              <a:buNone/>
            </a:pPr>
            <a:r>
              <a:rPr lang="en-US" b="1" i="1" dirty="0"/>
              <a:t>“The LORD nullifies the counsel of the nations; He frustrates the plans of the peoples. The counsel of the LORD stands forever, The plans of His heart from generation to generation.” “</a:t>
            </a:r>
            <a:endParaRPr lang="en-US" b="1" i="1" dirty="0"/>
          </a:p>
          <a:p>
            <a:pPr marL="0" indent="0">
              <a:buNone/>
            </a:pPr>
            <a:r>
              <a:rPr lang="en-US" b="1" i="1" dirty="0">
                <a:sym typeface="+mn-ea"/>
              </a:rPr>
              <a:t>(Isaiah 60:12, NASB95)</a:t>
            </a:r>
            <a:endParaRPr lang="en-US" b="1" i="1" dirty="0"/>
          </a:p>
          <a:p>
            <a:pPr marL="0" indent="0">
              <a:buNone/>
            </a:pPr>
            <a:r>
              <a:rPr lang="en-US" b="1" i="1" dirty="0"/>
              <a:t>“For the nation and the kingdom which will not serve you will perish, And the nations will be utterly ruined.” </a:t>
            </a:r>
            <a:endParaRPr lang="en-US" b="1" i="1" dirty="0"/>
          </a:p>
          <a:p>
            <a:pPr marL="0" indent="0">
              <a:buNone/>
            </a:pPr>
            <a:endParaRPr lang="en-US" b="1" dirty="0"/>
          </a:p>
          <a:p>
            <a:pPr marL="0" indent="0">
              <a:buNone/>
            </a:pPr>
            <a:r>
              <a:rPr lang="en-US" b="1" dirty="0"/>
              <a:t>Their position is that they are on top and always will be...despite thousands of years of world history AND THE WORD OF GOD that would recommend that their empire- LIKE EVERY OTHER ONE- will some day fall at the hand of God. That huaghty attitude brought God's displeasure on the nation as well.</a:t>
            </a:r>
            <a:endParaRPr lang="en-US" b="1" dirty="0"/>
          </a:p>
          <a:p>
            <a:pPr marL="0" indent="0">
              <a:buNone/>
            </a:pPr>
            <a:endParaRPr lang="en-US" b="1" dirty="0"/>
          </a:p>
          <a:p>
            <a:pPr marL="0" indent="0">
              <a:buNone/>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The warning continues;</a:t>
            </a:r>
            <a:endParaRPr lang="en-US" b="1" dirty="0"/>
          </a:p>
          <a:p>
            <a:pPr marL="0" indent="0">
              <a:buNone/>
            </a:pPr>
            <a:r>
              <a:rPr lang="en-US" b="1" dirty="0"/>
              <a:t>READ</a:t>
            </a:r>
            <a:endParaRPr lang="en-US" b="1" dirty="0"/>
          </a:p>
          <a:p>
            <a:pPr marL="0" indent="0">
              <a:buNone/>
            </a:pPr>
            <a:endParaRPr lang="en-US" b="1" dirty="0"/>
          </a:p>
          <a:p>
            <a:pPr marL="0" indent="0">
              <a:buNone/>
            </a:pPr>
            <a:r>
              <a:rPr lang="en-US" b="1" dirty="0"/>
              <a:t>Hear their pride come through?</a:t>
            </a:r>
            <a:endParaRPr lang="en-US" b="1" dirty="0"/>
          </a:p>
          <a:p>
            <a:pPr marL="0" indent="0">
              <a:buNone/>
            </a:pPr>
            <a:r>
              <a:rPr lang="en-US" b="1" dirty="0"/>
              <a:t>They are making themselves out to not just be superior but to be god-like! “I am and there is no one beside me.”These are the same words and really the title ascribed rightfully only to the TRUE sovereign; God.</a:t>
            </a:r>
            <a:endParaRPr lang="en-US" b="1" dirty="0"/>
          </a:p>
          <a:p>
            <a:pPr marL="0" indent="0">
              <a:buNone/>
            </a:pPr>
            <a:r>
              <a:rPr lang="en-US" b="1" i="1" dirty="0"/>
              <a:t>““Thus says the LORD, the King of Israel and his Redeemer, the LORD of hosts: ‘I am the first and I am the last, And there is no God besides Me. ‘Who is like Me? Let him proclaim and declare it; Yes, let him recount it to Me in order, From the time that I established the ancient nation. And let them declare to them the things that are coming And the events that are going to take place. ‘Do not tremble and do not be afraid; Have I not long since announced it to you and declared it? And you are My witnesses. Is there any God besides Me, Or is there any other Rock? I know of none.’ ”” (Isaiah 44:6–8, NASB95)</a:t>
            </a:r>
            <a:endParaRPr lang="en-US" b="1" i="1" dirty="0"/>
          </a:p>
          <a:p>
            <a:pPr marL="0" indent="0">
              <a:buNone/>
            </a:pPr>
            <a:endParaRPr lang="en-US" b="1" dirty="0"/>
          </a:p>
          <a:p>
            <a:pPr marL="0" indent="0">
              <a:buNone/>
            </a:pPr>
            <a:r>
              <a:rPr lang="en-US" b="1" dirty="0"/>
              <a:t>Remember the words recorded in Daniel that God had told the king? “Your sovereignty is being taken from you.”</a:t>
            </a:r>
            <a:endParaRPr lang="en-US" b="1" dirty="0"/>
          </a:p>
          <a:p>
            <a:pPr marL="0" indent="0">
              <a:buNone/>
            </a:pPr>
            <a:r>
              <a:rPr lang="en-US" b="1" dirty="0"/>
              <a:t>Nebuchadnezzar's God given sovereignty was held in place, contained and lasted according to God's will. yet here, in Isaiah, we have a foretelling of this attitude of Nebuchadnezzar. </a:t>
            </a:r>
            <a:endParaRPr lang="en-US" b="1" dirty="0"/>
          </a:p>
          <a:p>
            <a:pPr marL="0" indent="0">
              <a:buNone/>
            </a:pPr>
            <a:endParaRPr lang="en-US" b="1" dirty="0"/>
          </a:p>
          <a:p>
            <a:pPr marL="0" indent="0">
              <a:buNone/>
            </a:pPr>
            <a:r>
              <a:rPr lang="en-US" b="1" dirty="0"/>
              <a:t>God's response is that attitude is, 'Think of all the worst that you can never imagine happening to you...It is going to happen.) He uses the illustration of a widow.</a:t>
            </a:r>
            <a:endParaRPr lang="en-US" b="1" dirty="0"/>
          </a:p>
          <a:p>
            <a:pPr marL="0" indent="0">
              <a:buNone/>
            </a:pPr>
            <a:r>
              <a:rPr lang="en-US" b="1" dirty="0"/>
              <a:t>The worst situation for a woman at that time was to be without husband and to loose your children (Naomi). That left her with no help from the past. no inheritance and it left her with no future... This is a picture of helplessness brought down on someone...never of their own choosing.</a:t>
            </a:r>
            <a:endParaRPr lang="en-US" b="1" dirty="0"/>
          </a:p>
          <a:p>
            <a:pPr marL="0" indent="0">
              <a:buNone/>
            </a:pPr>
            <a:r>
              <a:rPr lang="en-US" b="1" dirty="0"/>
              <a:t>This picture of helplessness and hopelessness is being painted by God to warn Babylon that their future is NOT as secure or as rosie as they believe BECAUSE they have chosen to side AGAINST God.</a:t>
            </a:r>
            <a:endParaRPr lang="en-US" b="1" dirty="0"/>
          </a:p>
          <a:p>
            <a:pPr marL="0" indent="0">
              <a:buNone/>
            </a:pPr>
            <a:r>
              <a:rPr lang="en-US" b="1" dirty="0"/>
              <a:t>There is NOTHING that will save them. </a:t>
            </a:r>
            <a:endParaRPr lang="en-US" b="1" dirty="0"/>
          </a:p>
          <a:p>
            <a:pPr marL="0" indent="0">
              <a:buNone/>
            </a:pPr>
            <a:endParaRPr lang="en-US" b="1" dirty="0"/>
          </a:p>
          <a:p>
            <a:pPr marL="0" indent="0">
              <a:buNone/>
            </a:pPr>
            <a:r>
              <a:rPr lang="en-US" b="1" dirty="0"/>
              <a:t>God says that even all their sorceries and magic will not be able to effect their coming downfall.</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endParaRPr lang="en-US" b="1" dirty="0"/>
          </a:p>
          <a:p>
            <a:pPr marL="0" indent="0">
              <a:buNone/>
            </a:pPr>
            <a:r>
              <a:rPr lang="en-US" b="1" dirty="0"/>
              <a:t>HE says to Babylon that their feeling like no one sees them or no one has taken into account their wickedness is in reality foolish. </a:t>
            </a:r>
            <a:r>
              <a:rPr lang="en-US" b="1" u="sng" dirty="0"/>
              <a:t>Their</a:t>
            </a:r>
            <a:r>
              <a:rPr lang="en-US" b="1" dirty="0"/>
              <a:t> wisdom and knowledge has deluded them.</a:t>
            </a:r>
            <a:endParaRPr lang="en-US" b="1" dirty="0"/>
          </a:p>
          <a:p>
            <a:pPr marL="0" indent="0">
              <a:buNone/>
            </a:pPr>
            <a:r>
              <a:rPr lang="en-US" b="1" u="sng" dirty="0"/>
              <a:t>Their</a:t>
            </a:r>
            <a:r>
              <a:rPr lang="en-US" b="1" dirty="0"/>
              <a:t> “superiority” is firmly in check by God.</a:t>
            </a:r>
            <a:endParaRPr lang="en-US" b="1" dirty="0"/>
          </a:p>
          <a:p>
            <a:pPr marL="0" indent="0">
              <a:buNone/>
            </a:pPr>
            <a:r>
              <a:rPr lang="en-US" b="1" dirty="0"/>
              <a:t>There is not a nation on earth that will save them.</a:t>
            </a:r>
            <a:endParaRPr lang="en-US" b="1" dirty="0"/>
          </a:p>
          <a:p>
            <a:pPr marL="0" indent="0">
              <a:buNone/>
            </a:pPr>
            <a:r>
              <a:rPr lang="en-US" b="1" dirty="0"/>
              <a:t>Their own wisdom will prove fruitless and even their attempting to summon help from the occult and spiritualism will be useless.</a:t>
            </a:r>
            <a:endParaRPr lang="en-US" b="1" dirty="0"/>
          </a:p>
          <a:p>
            <a:pPr marL="0" indent="0">
              <a:buNone/>
            </a:pPr>
            <a:endParaRPr lang="en-US" b="1" dirty="0"/>
          </a:p>
          <a:p>
            <a:pPr marL="0" indent="0">
              <a:buNone/>
            </a:pPr>
            <a:r>
              <a:rPr lang="en-US" b="1" dirty="0"/>
              <a:t>Earlier in the book, Israel was questioning if God DID see them...their hardship and the oppression they were under. God's answer to them was an unequivocal “YES”.</a:t>
            </a:r>
            <a:endParaRPr lang="en-US" b="1" dirty="0"/>
          </a:p>
          <a:p>
            <a:pPr marL="0" indent="0">
              <a:buNone/>
            </a:pPr>
            <a:r>
              <a:rPr lang="en-US" b="1" dirty="0"/>
              <a:t>Here Babylon is assuming that they are SO FAR ABOVE anyone or anything else that no one DARE to call them into account. Their assumption  will be met by the same person; “I see You”. “D</a:t>
            </a:r>
            <a:r>
              <a:rPr lang="en-US" b="1">
                <a:ln w="10160">
                  <a:solidFill>
                    <a:schemeClr val="accent5"/>
                  </a:solidFill>
                  <a:prstDash val="solid"/>
                </a:ln>
                <a:solidFill>
                  <a:srgbClr val="FFFFFF"/>
                </a:solidFill>
                <a:effectLst/>
                <a:sym typeface="+mn-ea"/>
              </a:rPr>
              <a:t>estruction about which you do not know Will come on you suddenly.”</a:t>
            </a:r>
            <a:endParaRPr lang="en-US" b="1">
              <a:ln w="10160">
                <a:solidFill>
                  <a:schemeClr val="accent5"/>
                </a:solidFill>
                <a:prstDash val="solid"/>
              </a:ln>
              <a:solidFill>
                <a:srgbClr val="FFFFFF"/>
              </a:solidFill>
              <a:effectLst/>
              <a:sym typeface="+mn-ea"/>
            </a:endParaRPr>
          </a:p>
          <a:p>
            <a:pPr marL="0" indent="0">
              <a:buNone/>
            </a:pPr>
            <a:r>
              <a:rPr lang="en-US" b="1" dirty="0">
                <a:effectLst/>
              </a:rPr>
              <a:t>Again, God points to their use of their reliance on magic, spells and the occult. </a:t>
            </a:r>
            <a:endParaRPr lang="en-US" b="1" dirty="0">
              <a:effectLst/>
            </a:endParaRPr>
          </a:p>
          <a:p>
            <a:pPr marL="0" indent="0">
              <a:buNone/>
            </a:pPr>
            <a:r>
              <a:rPr lang="en-US" b="1" dirty="0">
                <a:effectLst/>
              </a:rPr>
              <a:t>Up until this chapter, when god addressed them and their stubbornness, the nations would look either toward other nations (as in an alliance), within themselves and their own wisdom and strength OR they would look to their 'gods' and God  has shown and proven the futility of each of these as avenues that are superior to God.</a:t>
            </a:r>
            <a:endParaRPr lang="en-US" b="1" dirty="0">
              <a:effectLst/>
            </a:endParaRPr>
          </a:p>
          <a:p>
            <a:pPr marL="0" indent="0">
              <a:buNone/>
            </a:pPr>
            <a:r>
              <a:rPr lang="en-US" b="1" dirty="0">
                <a:effectLst/>
              </a:rPr>
              <a:t>In this chapter, God adds a fourth element. magic, astrology and the occult.</a:t>
            </a:r>
            <a:endParaRPr lang="en-US" b="1" dirty="0">
              <a:effectLst/>
            </a:endParaRPr>
          </a:p>
          <a:p>
            <a:pPr marL="0" indent="0">
              <a:buNone/>
            </a:pPr>
            <a:endParaRPr lang="en-US" b="1" dirty="0">
              <a:effectLst/>
            </a:endParaRPr>
          </a:p>
          <a:p>
            <a:pPr marL="0" indent="0">
              <a:buNone/>
            </a:pPr>
            <a:r>
              <a:rPr lang="en-US" b="1" dirty="0">
                <a:effectLst/>
              </a:rPr>
              <a:t>Remember in Daniel who the king would call on for advice!</a:t>
            </a:r>
            <a:endParaRPr lang="en-US" b="1" dirty="0">
              <a:effectLst/>
            </a:endParaRPr>
          </a:p>
          <a:p>
            <a:pPr marL="0" indent="0">
              <a:buNone/>
            </a:pPr>
            <a:r>
              <a:rPr lang="en-US" b="1" i="1" dirty="0">
                <a:effectLst/>
              </a:rPr>
              <a:t>“Now in the second year of the reign of Nebuchadnezzar, Nebuchadnezzar had dreams; and his spirit was troubled and his sleep left him. Then the king gave orders to call in the magicians, the conjurers, the sorcerers and the Chaldeans to tell the king his dreams. So they came in and stood before the king.” (Daniel 2:1–2, NASB95)</a:t>
            </a:r>
            <a:endParaRPr lang="en-US" b="1" i="1" dirty="0">
              <a:effectLst/>
            </a:endParaRPr>
          </a:p>
          <a:p>
            <a:pPr marL="0" indent="0">
              <a:buNone/>
            </a:pPr>
            <a:endParaRPr lang="en-US" b="1" i="1" dirty="0">
              <a:effectLst/>
            </a:endParaRPr>
          </a:p>
          <a:p>
            <a:pPr marL="0" indent="0">
              <a:buNone/>
            </a:pPr>
            <a:r>
              <a:rPr lang="en-US" b="1" dirty="0">
                <a:effectLst/>
              </a:rPr>
              <a:t>And we have, in the same book, a recounting of the superiority of Daniel's God over all the magicians and sorcerers.</a:t>
            </a:r>
            <a:endParaRPr lang="en-US" b="1" dirty="0">
              <a:effectLst/>
            </a:endParaRPr>
          </a:p>
          <a:p>
            <a:pPr marL="0" indent="0">
              <a:buNone/>
            </a:pPr>
            <a:r>
              <a:rPr lang="en-US" b="1" dirty="0">
                <a:effectLst/>
              </a:rPr>
              <a:t>Babylon was steeped in the practice of these 'arts' and because of that, they felt they could actually if not control the future, at least know it. God, through Daniel and here in Isaiah declares that these magical arts, far from being your salvation, will lead you to your grave.</a:t>
            </a:r>
            <a:endParaRPr lang="en-US" b="1" dirty="0">
              <a:effectLst/>
            </a:endParaRPr>
          </a:p>
          <a:p>
            <a:pPr marL="0" indent="0">
              <a:buNone/>
            </a:pPr>
            <a:endParaRPr lang="en-US" b="1" i="1" dirty="0">
              <a:effectLst/>
            </a:endParaRPr>
          </a:p>
          <a:p>
            <a:pPr marL="0" indent="0">
              <a:buNone/>
            </a:pPr>
            <a:endParaRPr lang="en-US" b="1" i="1"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So, God 'teases' them as it seems. </a:t>
            </a:r>
            <a:endParaRPr lang="en-US" b="1" dirty="0"/>
          </a:p>
          <a:p>
            <a:pPr marL="0" indent="0">
              <a:buNone/>
            </a:pPr>
            <a:r>
              <a:rPr lang="en-US" b="1" dirty="0"/>
              <a:t>Go ahead...TRY your spells and your divinations. Pile them up...WORK at them and labor over them...create new ones if you must. See if any will bring you profit or give you the upper hand in battles going forward.</a:t>
            </a:r>
            <a:endParaRPr lang="en-US" b="1" dirty="0"/>
          </a:p>
          <a:p>
            <a:pPr marL="0" indent="0">
              <a:buNone/>
            </a:pPr>
            <a:r>
              <a:rPr lang="en-US" b="1" dirty="0"/>
              <a:t>Their reliance on spells, charms, divinations or astrological signs was subject to God. They have control over NOTHING</a:t>
            </a:r>
            <a:endParaRPr lang="en-US" b="1" dirty="0"/>
          </a:p>
          <a:p>
            <a:pPr marL="0" indent="0">
              <a:buNone/>
            </a:pPr>
            <a:r>
              <a:rPr lang="en-US" b="1" dirty="0"/>
              <a:t>God will take their fierceness away and the control they THOUGHT they had over the nations OR over spirits will be useless.</a:t>
            </a:r>
            <a:endParaRPr lang="en-US" b="1" dirty="0"/>
          </a:p>
          <a:p>
            <a:pPr marL="0" indent="0">
              <a:buNone/>
            </a:pPr>
            <a:r>
              <a:rPr lang="en-US" b="1" i="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“Those who predict by the new moons, Stand up and save you from what will come upon you.” </a:t>
            </a: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reminds me of Pharaoh and Joseph in Gen. 41.</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a:t>
            </a:r>
            <a:r>
              <a:rPr lang="en-US" b="1" i="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Pharaoh said to Joseph, “I have had a dream, but no one can interpret it; and I have heard it said about you, that when you hear a dream you can interpret it.” Joseph then answered Pharaoh, saying, “It is not in me; God will give Pharaoh a favorable answer.”” (Genesis 41:15–16, NASB95)</a:t>
            </a:r>
            <a:endParaRPr lang="en-US" b="1" i="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No MAN can control the spiritual realm.</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It is God and God alone who controls the seen AND the unseen. </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Col. 1:16 says; “For by Him all things were created, both in the heavens and on earth, visible and invisible”</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He, as their creator is Also their ruler and all things are subject to God and God alone.</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marL="0" indent="0">
              <a:buNone/>
            </a:pPr>
            <a:r>
              <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Trusting in the spiritual realm is even LESS secure than trusting in flesh and blood,. Mankind has even LESS control over the occult as they would over an army or governing body. All of which re proven to be useless in a fight against the sovereign God of the Universe. </a:t>
            </a: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Isaiah  47 does not really 'close' on a high note but it DOES close...serving as a climax for the section.</a:t>
            </a:r>
            <a:endParaRPr lang="en-US" b="1" dirty="0"/>
          </a:p>
          <a:p>
            <a:pPr marL="0" indent="0">
              <a:buNone/>
            </a:pPr>
            <a:r>
              <a:rPr lang="en-US" b="1" dirty="0"/>
              <a:t>READ</a:t>
            </a:r>
            <a:endParaRPr lang="en-US" b="1" dirty="0"/>
          </a:p>
          <a:p>
            <a:pPr marL="0" indent="0">
              <a:buNone/>
            </a:pPr>
            <a:endParaRPr lang="en-US" b="1" dirty="0"/>
          </a:p>
          <a:p>
            <a:pPr marL="0" indent="0">
              <a:buNone/>
            </a:pPr>
            <a:r>
              <a:rPr lang="en-US" b="1" dirty="0"/>
              <a:t>The chapter ends by condensing and reviewing the last number of chapters into some truths.</a:t>
            </a:r>
            <a:endParaRPr lang="en-US" b="1" dirty="0"/>
          </a:p>
          <a:p>
            <a:pPr marL="0" indent="0">
              <a:buNone/>
            </a:pPr>
            <a:r>
              <a:rPr lang="en-US" b="1" dirty="0"/>
              <a:t>1. Before God, ALL mankind from the common laborer to the king of the strongest world power are still accounted as so much stubble before God.</a:t>
            </a:r>
            <a:endParaRPr lang="en-US" b="1" dirty="0"/>
          </a:p>
          <a:p>
            <a:pPr marL="0" indent="0">
              <a:buNone/>
            </a:pPr>
            <a:r>
              <a:rPr lang="en-US" b="1" dirty="0"/>
              <a:t>2. Outside of God, every other attempt at salvation is in the end, a man-made effort and it will not succeed.</a:t>
            </a:r>
            <a:endParaRPr lang="en-US" b="1" dirty="0"/>
          </a:p>
          <a:p>
            <a:pPr marL="0" indent="0">
              <a:buNone/>
            </a:pPr>
            <a:r>
              <a:rPr lang="en-US" b="1" dirty="0"/>
              <a:t>3. The coming judgement will not be pleasant. it will not be as easy as warming hands by the fire of God's wrath. You will not be able to stand by it. It will be a consuming fire.</a:t>
            </a:r>
            <a:endParaRPr lang="en-US" b="1" dirty="0"/>
          </a:p>
          <a:p>
            <a:pPr marL="0" indent="0">
              <a:buNone/>
            </a:pPr>
            <a:r>
              <a:rPr lang="en-US" b="1" dirty="0"/>
              <a:t>4. Every man-made road to salvation is really just each person going their own way. God had made plain and even plainer today that there is One Victor. There is One Sovereign. There is One ruler over all things...seen or unseen.  There is One God and One way TO Him. Through his Righteous Servant Jesus Christ. The servant who confirms God's promises made to His children of promise.</a:t>
            </a:r>
            <a:endParaRPr lang="en-US" b="1" dirty="0"/>
          </a:p>
          <a:p>
            <a:pPr marL="0" indent="0">
              <a:buNone/>
            </a:pPr>
            <a:endParaRPr lang="en-US" b="1" dirty="0"/>
          </a:p>
          <a:p>
            <a:pPr marL="0" indent="0">
              <a:buNone/>
            </a:pPr>
            <a:r>
              <a:rPr lang="en-US" b="1" dirty="0"/>
              <a:t>Close with Romans 15:8,9 and Paul's interpretation. God promises are for US.“For I say that Christ has become a servant to the circumcision on behalf of the truth of God to confirm the promises given to the fathers, and for the Gentiles to glorify God for His mercy; as it is written, “THEREFORE I WILL GIVE PRAISE TO YOU AMONG THE GENTILES, AND I WILL SING TO YOUR NAME.”” (Romans 15:8–9, NASB95)</a:t>
            </a:r>
            <a:endParaRPr lang="en-US" b="1" dirty="0"/>
          </a:p>
          <a:p>
            <a:pPr marL="0" indent="0">
              <a:buNone/>
            </a:pPr>
            <a:endParaRPr lang="en-US" b="1" dirty="0"/>
          </a:p>
          <a:p>
            <a:pPr marL="0" indent="0">
              <a:buNone/>
            </a:pPr>
            <a:r>
              <a:rPr lang="en-US" b="1" dirty="0"/>
              <a:t>Salvation Is of the Lord. The servant of isaiah has become for us the confirmation of all God's promises. Pursuing righteousness through any other avenue will lead to destruction.</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endParaRPr lang="en-US" b="1" dirty="0">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194425" y="5479415"/>
            <a:ext cx="1732280"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47</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““Come down and sit in the dust, O virgin daughter of Babylon; Sit on the ground without a throne, O daughter of the Chaldeans! For you shall no longer be called tender and delicate. “Take the millstones and grind meal. Remove your veil, strip off the skirt, Uncover the leg, cross the rivers. “Your nakedness will be uncovered, Your shame also will be exposed; I will take vengeance and will not spare a man.” Our Redeemer, the LORD of hosts is His name, The Holy One of Israel.” (Isaiah 47:1–4,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““Sit silently, and go into darkness, O daughter of the Chaldeans, For you will no longer be called The queen of kingdoms. “I was angry with My people, I profaned My heritage And gave them into your hand. You did not show mercy to them, On the aged you made your yoke very heavy. “Yet you said, ‘I will be a queen forever.’ These things you did not consider Nor remember the outcome of them.” (Isaiah 47:5–7,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““Now, then, hear this, you sensual one, Who dwells securely, Who says in your heart, ‘I am, and there is no one besides me. I will not sit as a widow, Nor know loss of children.’ “But these two things will come on you suddenly in one day: Loss of children and widowhood. They will come on you in full measure In spite of your many sorceries, In spite of the great power of your spells.” (Isaiah 47:8–9,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““You felt secure in your wickedness and said, ‘No one sees me,’ Your wisdom and your knowledge, they have deluded you; For you have said in your heart, ‘I am, and there is no one besides me.’ “But evil will come on you Which you will not know how to charm away; And disaster will fall on you For which you cannot atone; And destruction about which you do not know Will come on you suddenly.” (Isaiah 47:10–11,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8470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““Stand fast now in your spells And in your many sorceries With which you have labored from your youth; Perhaps you will be able to profit, Perhaps you may cause trembling. “You are wearied with your many counsels; Let now the astrologers, Those who prophesy by the stars, Those who predict by the new moons, Stand up and save you from what will come upon you.” (Isaiah 47:12–13,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4030" y="-3175"/>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2" name="Content Placeholder 1"/>
          <p:cNvSpPr/>
          <p:nvPr>
            <p:ph sz="half" idx="2"/>
          </p:nvPr>
        </p:nvSpPr>
        <p:spPr>
          <a:xfrm>
            <a:off x="2056765" y="909955"/>
            <a:ext cx="6827520" cy="5614670"/>
          </a:xfrm>
        </p:spPr>
        <p:txBody>
          <a:bodyPr/>
          <a:p>
            <a:pPr marL="0" indent="0">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““Behold, they have become like stubble, Fire burns them; They cannot deliver themselves from the power of the flame; There will be no coal to warm by Nor a fire to sit before! “So have those become to you with whom you have labored, Who have trafficked with you from your youth; Each has wandered in his own way; There is none to save you.” (Isaiah 47:14–15, NASB95)</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ontent Placeholder 4"/>
          <p:cNvSpPr/>
          <p:nvPr>
            <p:ph sz="half" idx="1"/>
          </p:nvPr>
        </p:nvSpPr>
        <p:spPr>
          <a:xfrm>
            <a:off x="1764030" y="316230"/>
            <a:ext cx="3667125" cy="593725"/>
          </a:xfrm>
        </p:spPr>
        <p:txBody>
          <a:bodyPr/>
          <a:p>
            <a:pPr marL="0" indent="0">
              <a:buNone/>
            </a:pPr>
            <a:r>
              <a:rPr lang="en-US">
                <a:solidFill>
                  <a:schemeClr val="bg1"/>
                </a:solidFill>
              </a:rPr>
              <a:t>Isaiah 47</a:t>
            </a:r>
            <a:endParaRPr lang="en-US">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6" name="Rectangle 5"/>
          <p:cNvSpPr/>
          <p:nvPr/>
        </p:nvSpPr>
        <p:spPr>
          <a:xfrm>
            <a:off x="1753870" y="13970"/>
            <a:ext cx="7412355" cy="6829425"/>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pic>
        <p:nvPicPr>
          <p:cNvPr id="9" name="Content Placeholder 8"/>
          <p:cNvPicPr>
            <a:picLocks noChangeAspect="1"/>
          </p:cNvPicPr>
          <p:nvPr>
            <p:ph sz="half" idx="2"/>
          </p:nvPr>
        </p:nvPicPr>
        <p:blipFill>
          <a:blip r:embed="rId2"/>
          <a:stretch>
            <a:fillRect/>
          </a:stretch>
        </p:blipFill>
        <p:spPr>
          <a:xfrm>
            <a:off x="1896110" y="13335"/>
            <a:ext cx="7086600" cy="6665595"/>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2588</Words>
  <Application>WPS Presentation</Application>
  <PresentationFormat>On-screen Show (4:3)</PresentationFormat>
  <Paragraphs>30</Paragraphs>
  <Slides>8</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354</cp:revision>
  <dcterms:created xsi:type="dcterms:W3CDTF">2006-06-29T12:15:00Z</dcterms:created>
  <dcterms:modified xsi:type="dcterms:W3CDTF">2022-07-02T21:59:31Z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