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0"/>
  </p:handoutMasterIdLst>
  <p:sldIdLst>
    <p:sldId id="256" r:id="rId3"/>
    <p:sldId id="280" r:id="rId5"/>
    <p:sldId id="302" r:id="rId6"/>
    <p:sldId id="301" r:id="rId7"/>
    <p:sldId id="300" r:id="rId8"/>
    <p:sldId id="274" r:id="rId9"/>
  </p:sldIdLst>
  <p:sldSz cx="9144000" cy="6858000" type="screen4x3"/>
  <p:notesSz cx="6858000" cy="9144000"/>
  <p:defaultTextStyle>
    <a:defPPr>
      <a:defRPr lang="ru-RU"/>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1231" autoAdjust="0"/>
    <p:restoredTop sz="94660"/>
  </p:normalViewPr>
  <p:slideViewPr>
    <p:cSldViewPr>
      <p:cViewPr>
        <p:scale>
          <a:sx n="100" d="100"/>
          <a:sy n="100" d="100"/>
        </p:scale>
        <p:origin x="-72" y="1002"/>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171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3" Type="http://schemas.openxmlformats.org/officeDocument/2006/relationships/tableStyles" Target="tableStyles.xml"/><Relationship Id="rId12" Type="http://schemas.openxmlformats.org/officeDocument/2006/relationships/viewProps" Target="viewProps.xml"/><Relationship Id="rId11" Type="http://schemas.openxmlformats.org/officeDocument/2006/relationships/presProps" Target="presProps.xml"/><Relationship Id="rId10" Type="http://schemas.openxmlformats.org/officeDocument/2006/relationships/handoutMaster" Target="handoutMasters/handoutMaster1.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b="0" smtClean="0"/>
            </a:lvl1pPr>
          </a:lstStyle>
          <a:p>
            <a:pPr>
              <a:defRPr/>
            </a:pPr>
            <a:endParaRPr lang="ru-RU"/>
          </a:p>
        </p:txBody>
      </p:sp>
      <p:sp>
        <p:nvSpPr>
          <p:cNvPr id="6963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b="0" smtClean="0"/>
            </a:lvl1pPr>
          </a:lstStyle>
          <a:p>
            <a:pPr>
              <a:defRPr/>
            </a:pPr>
            <a:endParaRPr lang="ru-RU"/>
          </a:p>
        </p:txBody>
      </p:sp>
      <p:sp>
        <p:nvSpPr>
          <p:cNvPr id="614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ln>
          <a:effectLst/>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ru-RU" noProof="0" smtClean="0"/>
              <a:t>Click to edit Master text styles</a:t>
            </a:r>
            <a:endParaRPr lang="ru-RU" noProof="0" smtClean="0"/>
          </a:p>
          <a:p>
            <a:pPr lvl="1"/>
            <a:r>
              <a:rPr lang="ru-RU" noProof="0" smtClean="0"/>
              <a:t>Second level</a:t>
            </a:r>
            <a:endParaRPr lang="ru-RU" noProof="0" smtClean="0"/>
          </a:p>
          <a:p>
            <a:pPr lvl="2"/>
            <a:r>
              <a:rPr lang="ru-RU" noProof="0" smtClean="0"/>
              <a:t>Third level</a:t>
            </a:r>
            <a:endParaRPr lang="ru-RU" noProof="0" smtClean="0"/>
          </a:p>
          <a:p>
            <a:pPr lvl="3"/>
            <a:r>
              <a:rPr lang="ru-RU" noProof="0" smtClean="0"/>
              <a:t>Fourth level</a:t>
            </a:r>
            <a:endParaRPr lang="ru-RU" noProof="0" smtClean="0"/>
          </a:p>
          <a:p>
            <a:pPr lvl="4"/>
            <a:r>
              <a:rPr lang="ru-RU" noProof="0" smtClean="0"/>
              <a:t>Fifth level</a:t>
            </a:r>
            <a:endParaRPr lang="ru-RU" noProof="0" smtClean="0"/>
          </a:p>
        </p:txBody>
      </p:sp>
      <p:sp>
        <p:nvSpPr>
          <p:cNvPr id="6963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b="0" smtClean="0"/>
            </a:lvl1pPr>
          </a:lstStyle>
          <a:p>
            <a:pPr>
              <a:defRPr/>
            </a:pPr>
            <a:endParaRPr lang="ru-RU"/>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b="0" smtClean="0"/>
            </a:lvl1pPr>
          </a:lstStyle>
          <a:p>
            <a:pPr>
              <a:defRPr/>
            </a:pPr>
            <a:fld id="{AE7EC905-3B44-4F13-B897-F28FAFECF4A4}" type="slidenum">
              <a:rPr lang="ru-RU"/>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b="1"/>
              <a:t> CLICK-Have you ever been with a person who or know a person who skirts the law but then can't believe it when they are called to pay for their rebellion?</a:t>
            </a:r>
            <a:endParaRPr lang="en-US" b="1"/>
          </a:p>
          <a:p>
            <a:endParaRPr lang="en-US" b="1"/>
          </a:p>
          <a:p>
            <a:r>
              <a:rPr lang="en-US" b="1"/>
              <a:t>Rom. 5:10 says- </a:t>
            </a:r>
            <a:r>
              <a:rPr lang="en-US" b="1" i="1"/>
              <a:t>“For if while we were enemies we were reconciled to God through the death of His Son, much more, having been reconciled, we shall be saved by His life.”</a:t>
            </a:r>
            <a:r>
              <a:rPr lang="en-US" b="1"/>
              <a:t> </a:t>
            </a:r>
            <a:endParaRPr lang="en-US" b="1"/>
          </a:p>
          <a:p>
            <a:r>
              <a:rPr lang="en-US" b="1"/>
              <a:t>Israel has been acting like the man in this picture.</a:t>
            </a:r>
            <a:endParaRPr lang="en-US" b="1"/>
          </a:p>
          <a:p>
            <a:r>
              <a:rPr lang="en-US" b="1"/>
              <a:t>Skirting God's law (in this case the guy climbed over the separating barrier)</a:t>
            </a:r>
            <a:endParaRPr lang="en-US" b="1"/>
          </a:p>
          <a:p>
            <a:r>
              <a:rPr lang="en-US" b="1"/>
              <a:t>Annoying him until he is left only to defend Himself and his Glory</a:t>
            </a:r>
            <a:endParaRPr lang="en-US" b="1"/>
          </a:p>
          <a:p>
            <a:endParaRPr lang="en-US" b="1"/>
          </a:p>
          <a:p>
            <a:r>
              <a:rPr lang="en-US" b="1"/>
              <a:t>In this chapter, we find God being kind of like the Lion. He has warned and warned them about the consequences of their rebellion and now he more specific and more descriptive to the people concerning their condition BUT Also the lengths his OBEDIENT servant will go to do God's will.</a:t>
            </a:r>
            <a:endParaRPr lang="en-US" b="1"/>
          </a:p>
          <a:p>
            <a:endParaRPr lang="en-US" b="1"/>
          </a:p>
          <a:p>
            <a:r>
              <a:rPr lang="en-US" b="1"/>
              <a:t>Last chapter there were Intimations of a change of 'status' for Israels God's servant.</a:t>
            </a:r>
            <a:endParaRPr lang="en-US" b="1"/>
          </a:p>
          <a:p>
            <a:r>
              <a:rPr lang="en-US" b="1"/>
              <a:t>It was as if the nation of Israel, ZION was looking for it's people and found itself desolate BUT God then declares that he would NOT leave her desolate. He would have compassion on her and multiply her offspring,  bringing them from all over the world...enough to crowd the encampment.</a:t>
            </a:r>
            <a:endParaRPr lang="en-US" b="1"/>
          </a:p>
          <a:p>
            <a:r>
              <a:rPr lang="en-US" b="1"/>
              <a:t>         </a:t>
            </a:r>
            <a:endParaRPr lang="en-US" b="1"/>
          </a:p>
          <a:p>
            <a:r>
              <a:rPr lang="en-US" b="1"/>
              <a:t>When we get to this chapter, we find God going back and again addressing the complaint filed against him by Israel and Judah earlier and re-iterated in 49:14.</a:t>
            </a:r>
            <a:endParaRPr lang="en-US" b="1"/>
          </a:p>
          <a:p>
            <a:r>
              <a:rPr lang="en-US" b="1" i="1">
                <a:sym typeface="+mn-ea"/>
              </a:rPr>
              <a:t>But Zion said, “The LORD has forsaken me,</a:t>
            </a:r>
            <a:endParaRPr lang="en-US" b="1" i="1"/>
          </a:p>
          <a:p>
            <a:r>
              <a:rPr lang="en-US" b="1" i="1">
                <a:sym typeface="+mn-ea"/>
              </a:rPr>
              <a:t>         And the Lord has forgotten me.”</a:t>
            </a:r>
            <a:endParaRPr lang="en-US" b="1">
              <a:sym typeface="+mn-ea"/>
            </a:endParaRPr>
          </a:p>
          <a:p>
            <a:r>
              <a:rPr lang="en-US" b="1">
                <a:sym typeface="+mn-ea"/>
              </a:rPr>
              <a:t>The nation of Israel felt </a:t>
            </a:r>
            <a:r>
              <a:rPr lang="en-US" b="1"/>
              <a:t>that he has 'arbitrarily' set them aside.  </a:t>
            </a:r>
            <a:endParaRPr lang="en-US" b="1"/>
          </a:p>
          <a:p>
            <a:r>
              <a:rPr lang="en-US" b="1"/>
              <a:t>	</a:t>
            </a:r>
            <a:endParaRPr lang="en-US" b="1"/>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b="1"/>
              <a:t>READ</a:t>
            </a:r>
            <a:endParaRPr lang="en-US" b="1"/>
          </a:p>
          <a:p>
            <a:r>
              <a:rPr lang="en-US" b="1"/>
              <a:t>Begins with;</a:t>
            </a:r>
            <a:endParaRPr lang="en-US" b="1"/>
          </a:p>
          <a:p>
            <a:r>
              <a:rPr lang="en-US" b="1"/>
              <a:t>“Where is your certificate of divorce?”</a:t>
            </a:r>
            <a:endParaRPr lang="en-US" b="1"/>
          </a:p>
          <a:p>
            <a:r>
              <a:rPr lang="en-US" b="1"/>
              <a:t>The question is NOT being asked because they DONT have one.</a:t>
            </a:r>
            <a:endParaRPr lang="en-US" b="1"/>
          </a:p>
          <a:p>
            <a:r>
              <a:rPr lang="en-US" b="1"/>
              <a:t>The question is a reminder of their precarious position.</a:t>
            </a:r>
            <a:endParaRPr lang="en-US" b="1"/>
          </a:p>
          <a:p>
            <a:r>
              <a:rPr lang="en-US" b="1" i="1"/>
              <a:t>““And I saw that for all the adulteries of faithless Israel, I had sent her away and given her a writ of divorce, yet her treacherous sister Judah did not fear; but she went and was a harlot also. “Because of the lightness of her harlotry, she polluted the land and committed adultery with stones and trees. “Yet in spite of all this her treacherous sister Judah did not return to Me with all her heart, but rather in deception,” declares the LORD.” (Jeremiah 3:8–10, NASB95)</a:t>
            </a:r>
            <a:endParaRPr lang="en-US" b="1" i="1"/>
          </a:p>
          <a:p>
            <a:r>
              <a:rPr lang="en-US" b="1"/>
              <a:t>Northern kingdom divorced for LESS than Judah had done!</a:t>
            </a:r>
            <a:endParaRPr lang="en-US" b="1"/>
          </a:p>
          <a:p>
            <a:endParaRPr lang="en-US" b="1" i="1"/>
          </a:p>
          <a:p>
            <a:r>
              <a:rPr lang="en-US" b="1" i="1"/>
              <a:t>Then the glory of the LORD departed from the threshold of the temple and stood over the cherubim.” (Ezekiel 10:18, NASB95)</a:t>
            </a:r>
            <a:endParaRPr lang="en-US" b="1" i="1"/>
          </a:p>
          <a:p>
            <a:r>
              <a:rPr lang="en-US" b="1"/>
              <a:t>approximately 50 years later- God formally separates himself completely.</a:t>
            </a:r>
            <a:endParaRPr lang="en-US" b="1"/>
          </a:p>
          <a:p>
            <a:r>
              <a:rPr lang="en-US" b="1"/>
              <a:t>Instead of blaming God (blaming the Lion) for the coming invasion, you should be coming to God in repentance</a:t>
            </a:r>
            <a:endParaRPr lang="en-US" b="1"/>
          </a:p>
          <a:p>
            <a:endParaRPr lang="en-US" b="1"/>
          </a:p>
          <a:p>
            <a:r>
              <a:rPr lang="en-US" b="1"/>
              <a:t>The next question is “Which of my creditors did I sell you to to repay a dept?</a:t>
            </a:r>
            <a:endParaRPr lang="en-US" b="1"/>
          </a:p>
          <a:p>
            <a:r>
              <a:rPr lang="en-US" b="1"/>
              <a:t>Answer is NO ONE. the debit is your debt to me!- You were sold for YOU sins!</a:t>
            </a:r>
            <a:endParaRPr lang="en-US" b="1"/>
          </a:p>
          <a:p>
            <a:endParaRPr lang="en-US" b="1"/>
          </a:p>
          <a:p>
            <a:r>
              <a:rPr lang="en-US" b="1"/>
              <a:t>God does NOT try to persuade Israel any longer but to assure them of his capabilities;</a:t>
            </a:r>
            <a:endParaRPr lang="en-US" b="1"/>
          </a:p>
          <a:p>
            <a:r>
              <a:rPr lang="en-US" b="1"/>
              <a:t>He simply acknowledges the reality; </a:t>
            </a:r>
            <a:r>
              <a:rPr lang="en-US" i="1">
                <a:sym typeface="+mn-ea"/>
              </a:rPr>
              <a:t>“</a:t>
            </a:r>
            <a:r>
              <a:rPr lang="en-US" b="1" i="1">
                <a:sym typeface="+mn-ea"/>
              </a:rPr>
              <a:t>Why was there no man when I came? When I called, why was there none to answer?</a:t>
            </a:r>
            <a:endParaRPr lang="en-US" b="1" i="1">
              <a:sym typeface="+mn-ea"/>
            </a:endParaRPr>
          </a:p>
          <a:p>
            <a:r>
              <a:rPr lang="en-US" b="1">
                <a:sym typeface="+mn-ea"/>
              </a:rPr>
              <a:t>The job of a servant is CERTAINLY to be available , isn't it?</a:t>
            </a:r>
            <a:endParaRPr lang="en-US" b="1" i="1">
              <a:sym typeface="+mn-ea"/>
            </a:endParaRPr>
          </a:p>
          <a:p>
            <a:endParaRPr lang="en-US" b="1" i="1">
              <a:sym typeface="+mn-ea"/>
            </a:endParaRPr>
          </a:p>
          <a:p>
            <a:r>
              <a:rPr lang="en-US" b="1">
                <a:sym typeface="+mn-ea"/>
              </a:rPr>
              <a:t>Is my hand too short to save is rhetorical-  </a:t>
            </a:r>
            <a:endParaRPr lang="en-US" b="1">
              <a:sym typeface="+mn-ea"/>
            </a:endParaRPr>
          </a:p>
          <a:p>
            <a:r>
              <a:rPr lang="en-US" b="1">
                <a:sym typeface="+mn-ea"/>
              </a:rPr>
              <a:t>(Hand, Arm are representative of his power and Ability. Isaiah 40;11</a:t>
            </a:r>
            <a:endParaRPr lang="en-US" b="1">
              <a:sym typeface="+mn-ea"/>
            </a:endParaRPr>
          </a:p>
          <a:p>
            <a:r>
              <a:rPr lang="en-US" b="1">
                <a:sym typeface="+mn-ea"/>
              </a:rPr>
              <a:t> </a:t>
            </a:r>
            <a:r>
              <a:rPr lang="en-US" b="1" i="1">
                <a:sym typeface="+mn-ea"/>
              </a:rPr>
              <a:t>Like a shepherd He will tend His flock,</a:t>
            </a:r>
            <a:endParaRPr lang="en-US" b="1" i="1">
              <a:sym typeface="+mn-ea"/>
            </a:endParaRPr>
          </a:p>
          <a:p>
            <a:r>
              <a:rPr lang="en-US" b="1" i="1">
                <a:sym typeface="+mn-ea"/>
              </a:rPr>
              <a:t>         In His arm He will gather the lambs</a:t>
            </a:r>
            <a:endParaRPr lang="en-US" b="1" i="1">
              <a:sym typeface="+mn-ea"/>
            </a:endParaRPr>
          </a:p>
          <a:p>
            <a:r>
              <a:rPr lang="en-US" b="1" i="1">
                <a:sym typeface="+mn-ea"/>
              </a:rPr>
              <a:t>         And carry them in His bosom;</a:t>
            </a:r>
            <a:endParaRPr lang="en-US" b="1" i="1">
              <a:sym typeface="+mn-ea"/>
            </a:endParaRPr>
          </a:p>
          <a:p>
            <a:r>
              <a:rPr lang="en-US" b="1" i="1">
                <a:sym typeface="+mn-ea"/>
              </a:rPr>
              <a:t>         He will gently lead the nursing ewes.  )</a:t>
            </a:r>
            <a:r>
              <a:rPr lang="en-US" b="1">
                <a:sym typeface="+mn-ea"/>
              </a:rPr>
              <a:t> </a:t>
            </a:r>
            <a:endParaRPr lang="en-US" b="1">
              <a:sym typeface="+mn-ea"/>
            </a:endParaRPr>
          </a:p>
          <a:p>
            <a:endParaRPr lang="en-US" b="1">
              <a:sym typeface="+mn-ea"/>
            </a:endParaRPr>
          </a:p>
          <a:p>
            <a:r>
              <a:rPr lang="en-US" b="1">
                <a:sym typeface="+mn-ea"/>
              </a:rPr>
              <a:t>Here he says his arm was evident in the exodus from </a:t>
            </a:r>
            <a:r>
              <a:rPr lang="en-US" b="1"/>
              <a:t>Egypt</a:t>
            </a:r>
            <a:endParaRPr lang="en-US" b="1"/>
          </a:p>
          <a:p>
            <a:r>
              <a:rPr lang="en-US" b="1"/>
              <a:t>It is their assurance that he is able to bring their punishment about.</a:t>
            </a:r>
            <a:endParaRPr lang="en-US" b="1"/>
          </a:p>
          <a:p>
            <a:endParaRPr lang="en-US" b="1"/>
          </a:p>
          <a:p>
            <a:endParaRPr lang="en-US" b="1"/>
          </a:p>
          <a:p>
            <a:endParaRPr lang="en-US" b="1"/>
          </a:p>
          <a:p>
            <a:endParaRPr lang="en-US" b="1"/>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b="1"/>
              <a:t>Now we change voice moving from God and his denouncing Israel to the voice of the Servant</a:t>
            </a:r>
            <a:endParaRPr lang="en-US" b="1"/>
          </a:p>
          <a:p>
            <a:r>
              <a:rPr lang="en-US" b="1"/>
              <a:t>READ</a:t>
            </a:r>
            <a:endParaRPr lang="en-US" b="1"/>
          </a:p>
          <a:p>
            <a:endParaRPr lang="en-US" b="1"/>
          </a:p>
          <a:p>
            <a:r>
              <a:rPr lang="en-US" b="1"/>
              <a:t>3rd Servant Song</a:t>
            </a:r>
            <a:endParaRPr lang="en-US" b="1"/>
          </a:p>
          <a:p>
            <a:r>
              <a:rPr lang="en-US" b="1"/>
              <a:t>1st=Servant accepting his role</a:t>
            </a:r>
            <a:endParaRPr lang="en-US" b="1"/>
          </a:p>
          <a:p>
            <a:r>
              <a:rPr lang="en-US" b="1"/>
              <a:t>2nd=Servant recognizing the toil and frustration of his service</a:t>
            </a:r>
            <a:endParaRPr lang="en-US" b="1"/>
          </a:p>
          <a:p>
            <a:r>
              <a:rPr lang="en-US" b="1"/>
              <a:t>3rd=Suffering facing the fury of evil coming on him as God's servant</a:t>
            </a:r>
            <a:endParaRPr lang="en-US" b="1"/>
          </a:p>
          <a:p>
            <a:r>
              <a:rPr lang="en-US" b="1"/>
              <a:t>(the 4th song will uncover the MEANING/ Necessity for the servant's suffering) </a:t>
            </a:r>
            <a:endParaRPr lang="en-US" b="1"/>
          </a:p>
          <a:p>
            <a:endParaRPr lang="en-US" b="1"/>
          </a:p>
          <a:p>
            <a:r>
              <a:rPr lang="en-US" b="1"/>
              <a:t>The words of this song find some roots in Ps22</a:t>
            </a:r>
            <a:endParaRPr lang="en-US" b="1"/>
          </a:p>
          <a:p>
            <a:r>
              <a:rPr lang="en-US" b="1" i="1"/>
              <a:t>“But I am a worm and not a man, A reproach of men and despised by the people. All who see me sneer at me; They separate with the lip, they wag the head, saying,” (Psalm 22:6–7, NASB95)</a:t>
            </a:r>
            <a:endParaRPr lang="en-US" b="1" i="1"/>
          </a:p>
          <a:p>
            <a:endParaRPr lang="en-US" b="1" i="1"/>
          </a:p>
          <a:p>
            <a:r>
              <a:rPr lang="en-US" b="1"/>
              <a:t>And in Ps 69</a:t>
            </a:r>
            <a:endParaRPr lang="en-US" b="1"/>
          </a:p>
          <a:p>
            <a:r>
              <a:rPr lang="en-US" b="1" i="1"/>
              <a:t>“Because for Your sake I have borne reproach; Dishonor has covered my face. I have become estranged from my brothers And an alien to my mother’s sons. For zeal for Your house has consumed me, And the reproaches of those who reproach You have fallen on me.” (Psalm 69:7–9, NASB95)</a:t>
            </a:r>
            <a:endParaRPr lang="en-US" b="1" i="1"/>
          </a:p>
          <a:p>
            <a:endParaRPr lang="en-US" b="1" i="1"/>
          </a:p>
          <a:p>
            <a:r>
              <a:rPr lang="en-US" b="1"/>
              <a:t>The servant declares;</a:t>
            </a:r>
            <a:endParaRPr lang="en-US" b="1"/>
          </a:p>
          <a:p>
            <a:r>
              <a:rPr lang="en-US" b="1"/>
              <a:t>	He was given the tongue of disciples- Recognizing the intimate connection between servant and master as something MORE than 	transactional. he is given a tongue to relate the words of his Master, God.</a:t>
            </a:r>
            <a:endParaRPr lang="en-US" b="1"/>
          </a:p>
          <a:p>
            <a:r>
              <a:rPr lang="en-US" b="1"/>
              <a:t>	</a:t>
            </a:r>
            <a:endParaRPr lang="en-US" b="1"/>
          </a:p>
          <a:p>
            <a:r>
              <a:rPr lang="en-US" b="1"/>
              <a:t>	He was called to 'sustain the weary one with a word'. </a:t>
            </a:r>
            <a:endParaRPr lang="en-US" b="1"/>
          </a:p>
          <a:p>
            <a:r>
              <a:rPr lang="en-US" b="1"/>
              <a:t>	An example of this could be found in Jesus declaration in Matt11:28-30; </a:t>
            </a:r>
            <a:endParaRPr lang="en-US" b="1" i="1"/>
          </a:p>
          <a:p>
            <a:r>
              <a:rPr lang="en-US" b="1" i="1"/>
              <a:t>  	  Come to Me, all who are weary and heavy-laden, and I will give you rest.</a:t>
            </a:r>
            <a:endParaRPr lang="en-US" b="1" i="1"/>
          </a:p>
          <a:p>
            <a:r>
              <a:rPr lang="en-US" b="1" i="1"/>
              <a:t>             	“Take My yoke upon you and learn from Me, for I am gentle and humble in heart, and YOU WILL FIND REST FOR YOUR SOULS.</a:t>
            </a:r>
            <a:endParaRPr lang="en-US" b="1" i="1"/>
          </a:p>
          <a:p>
            <a:r>
              <a:rPr lang="en-US" b="1" i="1"/>
              <a:t>                        For My yoke is easy and My burden is light.”</a:t>
            </a:r>
            <a:endParaRPr lang="en-US" b="1" i="1"/>
          </a:p>
          <a:p>
            <a:endParaRPr lang="en-US" b="1" i="1"/>
          </a:p>
          <a:p>
            <a:r>
              <a:rPr lang="en-US" b="1"/>
              <a:t>The Servant goes on and makes a couple of direct comparisons.</a:t>
            </a:r>
            <a:endParaRPr lang="en-US" b="1"/>
          </a:p>
          <a:p>
            <a:r>
              <a:rPr lang="en-US" b="1"/>
              <a:t>	God awakens Him- He, unlike Israel, responds to the call of His Master</a:t>
            </a:r>
            <a:endParaRPr lang="en-US" b="1"/>
          </a:p>
          <a:p>
            <a:r>
              <a:rPr lang="en-US" b="1"/>
              <a:t>He rises to listen...hear as a disciple whereas Israel is described as;</a:t>
            </a:r>
            <a:endParaRPr lang="en-US" b="1"/>
          </a:p>
          <a:p>
            <a:r>
              <a:rPr lang="en-US" b="1"/>
              <a:t>	Listening but not perceiving</a:t>
            </a:r>
            <a:endParaRPr lang="en-US" b="1"/>
          </a:p>
          <a:p>
            <a:r>
              <a:rPr lang="en-US" b="1"/>
              <a:t>	Looking but not understanding</a:t>
            </a:r>
            <a:endParaRPr lang="en-US" b="1"/>
          </a:p>
          <a:p>
            <a:r>
              <a:rPr lang="en-US" b="1"/>
              <a:t>	Insensitive hearts</a:t>
            </a:r>
            <a:endParaRPr lang="en-US" b="1"/>
          </a:p>
          <a:p>
            <a:r>
              <a:rPr lang="en-US" b="1"/>
              <a:t>	Dull ears</a:t>
            </a:r>
            <a:endParaRPr lang="en-US" b="1"/>
          </a:p>
          <a:p>
            <a:r>
              <a:rPr lang="en-US" b="1"/>
              <a:t>	Dim eyes </a:t>
            </a:r>
            <a:endParaRPr lang="en-US" b="1"/>
          </a:p>
          <a:p>
            <a:r>
              <a:rPr lang="en-US" b="1"/>
              <a:t>The proof of these qualities was found in their response to God.</a:t>
            </a:r>
            <a:endParaRPr lang="en-US" b="1"/>
          </a:p>
          <a:p>
            <a:r>
              <a:rPr lang="en-US" b="1"/>
              <a:t>If they WERE attentive, Isaiah says;”</a:t>
            </a:r>
            <a:endParaRPr lang="en-US" b="1"/>
          </a:p>
          <a:p>
            <a:r>
              <a:rPr lang="en-US" b="1" i="1"/>
              <a:t>         Otherwise they might see with their eyes,</a:t>
            </a:r>
            <a:endParaRPr lang="en-US" b="1" i="1"/>
          </a:p>
          <a:p>
            <a:r>
              <a:rPr lang="en-US" b="1" i="1"/>
              <a:t>         Hear with their ears,</a:t>
            </a:r>
            <a:endParaRPr lang="en-US" b="1" i="1"/>
          </a:p>
          <a:p>
            <a:r>
              <a:rPr lang="en-US" b="1" i="1"/>
              <a:t>         Understand with their hearts,</a:t>
            </a:r>
            <a:endParaRPr lang="en-US" b="1" i="1"/>
          </a:p>
          <a:p>
            <a:r>
              <a:rPr lang="en-US" b="1" i="1"/>
              <a:t>         And return and be healed.”. </a:t>
            </a:r>
            <a:endParaRPr lang="en-US" b="1" i="1"/>
          </a:p>
          <a:p>
            <a:r>
              <a:rPr lang="en-US" b="1"/>
              <a:t>But they weren't so they didn't</a:t>
            </a:r>
            <a:endParaRPr lang="en-US" b="1"/>
          </a:p>
          <a:p>
            <a:endParaRPr lang="en-US" b="1"/>
          </a:p>
          <a:p>
            <a:r>
              <a:rPr lang="en-US" b="1"/>
              <a:t>This servant was a listening servant because GOD had opened his ear. God had given him his message and he would be faithful.</a:t>
            </a:r>
            <a:endParaRPr lang="en-US" b="1"/>
          </a:p>
          <a:p>
            <a:r>
              <a:rPr lang="en-US" b="1"/>
              <a:t>Unlike Jonah who ran the other way, the Servant would NOT turn his back on God and his message.</a:t>
            </a:r>
            <a:endParaRPr lang="en-US" b="1"/>
          </a:p>
          <a:p>
            <a:endParaRPr lang="en-US" b="1"/>
          </a:p>
          <a:p>
            <a:r>
              <a:rPr lang="en-US" b="1"/>
              <a:t>BUT He WOULD turn his back toward those who would strike him.</a:t>
            </a:r>
            <a:endParaRPr lang="en-US" b="1"/>
          </a:p>
          <a:p>
            <a:r>
              <a:rPr lang="en-US" b="1"/>
              <a:t>Turning his back in THIS case was an acceptance. He was OFFERING his back to those who wanted to beat him</a:t>
            </a:r>
            <a:endParaRPr lang="en-US" b="1"/>
          </a:p>
          <a:p>
            <a:r>
              <a:rPr lang="en-US" b="1"/>
              <a:t>just as he offered his face to those who would tear out his beard or spit on him.</a:t>
            </a:r>
            <a:endParaRPr lang="en-US" b="1"/>
          </a:p>
          <a:p>
            <a:r>
              <a:rPr lang="en-US" b="1"/>
              <a:t>There is a complete resignation by the servant.</a:t>
            </a:r>
            <a:endParaRPr lang="en-US" b="1"/>
          </a:p>
          <a:p>
            <a:r>
              <a:rPr lang="en-US" b="1"/>
              <a:t>How is it that He is able to do this...offering himself up to those who would do him harm?</a:t>
            </a:r>
            <a:endParaRPr lang="en-US" b="1"/>
          </a:p>
          <a:p>
            <a:endParaRPr lang="en-US" b="1"/>
          </a:p>
          <a:p>
            <a:endParaRPr lang="en-US" b="1"/>
          </a:p>
          <a:p>
            <a:r>
              <a:rPr lang="en-US" b="1"/>
              <a:t>	</a:t>
            </a:r>
            <a:endParaRPr lang="en-US" b="1"/>
          </a:p>
          <a:p>
            <a:endParaRPr lang="en-US" b="1"/>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b="1"/>
              <a:t>READ</a:t>
            </a:r>
            <a:endParaRPr lang="en-US" b="1"/>
          </a:p>
          <a:p>
            <a:endParaRPr lang="en-US" b="1"/>
          </a:p>
          <a:p>
            <a:r>
              <a:rPr lang="en-US" b="1"/>
              <a:t>The answer is documented for us in these verses.</a:t>
            </a:r>
            <a:endParaRPr lang="en-US" b="1"/>
          </a:p>
          <a:p>
            <a:r>
              <a:rPr lang="en-US" b="1"/>
              <a:t>The servant is able to allow this terrible, unjust treatment because he knows His God'.</a:t>
            </a:r>
            <a:endParaRPr lang="en-US" b="1"/>
          </a:p>
          <a:p>
            <a:r>
              <a:rPr lang="en-US" b="1"/>
              <a:t>His God will vindicate him. He has nothing within himself to prove himself to others or fight for.</a:t>
            </a:r>
            <a:endParaRPr lang="en-US" b="1"/>
          </a:p>
          <a:p>
            <a:r>
              <a:rPr lang="en-US" b="1"/>
              <a:t>His mission will include ill-treatment.</a:t>
            </a:r>
            <a:endParaRPr lang="en-US" b="1"/>
          </a:p>
          <a:p>
            <a:r>
              <a:rPr lang="en-US" b="1"/>
              <a:t>He understands it</a:t>
            </a:r>
            <a:endParaRPr lang="en-US" b="1"/>
          </a:p>
          <a:p>
            <a:r>
              <a:rPr lang="en-US" b="1"/>
              <a:t>and will NOT be ashamed.</a:t>
            </a:r>
            <a:endParaRPr lang="en-US" b="1"/>
          </a:p>
          <a:p>
            <a:endParaRPr lang="en-US" b="1"/>
          </a:p>
          <a:p>
            <a:r>
              <a:rPr lang="en-US" b="1"/>
              <a:t>Notice what he follows with;</a:t>
            </a:r>
            <a:endParaRPr lang="en-US" b="1"/>
          </a:p>
          <a:p>
            <a:r>
              <a:rPr lang="en-US" b="1"/>
              <a:t>Who will contend with me?</a:t>
            </a:r>
            <a:endParaRPr lang="en-US" b="1"/>
          </a:p>
          <a:p>
            <a:r>
              <a:rPr lang="en-US" b="1"/>
              <a:t>Who has a case against me?</a:t>
            </a:r>
            <a:endParaRPr lang="en-US" b="1"/>
          </a:p>
          <a:p>
            <a:endParaRPr lang="en-US" b="1"/>
          </a:p>
          <a:p>
            <a:r>
              <a:rPr lang="en-US" b="1"/>
              <a:t>The servant is acceptable to be abused because he knows he is in the right!</a:t>
            </a:r>
            <a:endParaRPr lang="en-US" b="1"/>
          </a:p>
          <a:p>
            <a:r>
              <a:rPr lang="en-US" b="1"/>
              <a:t>Again, back to the vs. in Ps 69;</a:t>
            </a:r>
            <a:endParaRPr lang="en-US" b="1"/>
          </a:p>
          <a:p>
            <a:r>
              <a:rPr lang="en-US" b="1"/>
              <a:t>        </a:t>
            </a:r>
            <a:r>
              <a:rPr lang="en-US" b="1" i="1"/>
              <a:t> May those who wait for You not be ashamed through me, O Lord GOD of hosts;</a:t>
            </a:r>
            <a:endParaRPr lang="en-US" b="1" i="1"/>
          </a:p>
          <a:p>
            <a:r>
              <a:rPr lang="en-US" b="1" i="1"/>
              <a:t>         May those who seek You not be dishonored through me, O God of Israel,</a:t>
            </a:r>
            <a:endParaRPr lang="en-US" b="1" i="1"/>
          </a:p>
          <a:p>
            <a:r>
              <a:rPr lang="en-US" b="1" i="1"/>
              <a:t>         Because for Your sake I have borne reproach;</a:t>
            </a:r>
            <a:endParaRPr lang="en-US" b="1" i="1"/>
          </a:p>
          <a:p>
            <a:r>
              <a:rPr lang="en-US" b="1" i="1"/>
              <a:t>         Dishonor has covered my face.</a:t>
            </a:r>
            <a:endParaRPr lang="en-US" b="1" i="1"/>
          </a:p>
          <a:p>
            <a:endParaRPr lang="en-US" b="1" i="1"/>
          </a:p>
          <a:p>
            <a:r>
              <a:rPr lang="en-US" b="1"/>
              <a:t>Paul personalizes this for us. As God's servants here today;</a:t>
            </a:r>
            <a:endParaRPr lang="en-US" b="1"/>
          </a:p>
          <a:p>
            <a:r>
              <a:rPr lang="en-US" b="1" i="1"/>
              <a:t>“but if anyone suffers as a Christian, he is not to be ashamed, but is to glorify God in this name. For it is time for judgment to begin with the household of God; and if it begins with us first, what will be the outcome for those who do not obey the gospel of God? AND IF IT IS WITH DIFFICULTY THAT THE RIGHTEOUS IS SAVED, WHAT WILL BECOME OF THE GODLESS MAN AND THE SINNER? Therefore, those also who suffer according to the will of God shall entrust their souls to a faithful Creator in doing what is right.” (1 Peter 4:16–19, NASB95)</a:t>
            </a:r>
            <a:endParaRPr lang="en-US" b="1" i="1"/>
          </a:p>
          <a:p>
            <a:endParaRPr lang="en-US" b="1" i="1"/>
          </a:p>
          <a:p>
            <a:r>
              <a:rPr lang="en-US" b="1"/>
              <a:t>What about those who bring the suffering onto God's obedient servant? What is their prognosis?</a:t>
            </a:r>
            <a:endParaRPr lang="en-US" b="1"/>
          </a:p>
          <a:p>
            <a:r>
              <a:rPr lang="en-US" b="1" i="1">
                <a:sym typeface="+mn-ea"/>
              </a:rPr>
              <a:t>Behold, they will all wear out like a garment; The moth will eat them.”</a:t>
            </a:r>
            <a:endParaRPr lang="en-US" b="1" i="1">
              <a:sym typeface="+mn-ea"/>
            </a:endParaRPr>
          </a:p>
          <a:p>
            <a:endParaRPr lang="en-US" b="1" i="1">
              <a:sym typeface="+mn-ea"/>
            </a:endParaRPr>
          </a:p>
          <a:p>
            <a:r>
              <a:rPr lang="en-US" b="1">
                <a:sym typeface="+mn-ea"/>
              </a:rPr>
              <a:t>Isaiah makes this plain in the next chapter; (vs 7,8)</a:t>
            </a:r>
            <a:endParaRPr lang="en-US" b="1">
              <a:sym typeface="+mn-ea"/>
            </a:endParaRPr>
          </a:p>
          <a:p>
            <a:r>
              <a:rPr lang="en-US" i="1">
                <a:sym typeface="+mn-ea"/>
              </a:rPr>
              <a:t>         </a:t>
            </a:r>
            <a:r>
              <a:rPr lang="en-US" b="1" i="1">
                <a:sym typeface="+mn-ea"/>
              </a:rPr>
              <a:t>7  “Listen to Me, you who know righteousness,</a:t>
            </a:r>
            <a:endParaRPr lang="en-US" b="1" i="1">
              <a:sym typeface="+mn-ea"/>
            </a:endParaRPr>
          </a:p>
          <a:p>
            <a:r>
              <a:rPr lang="en-US" b="1" i="1">
                <a:sym typeface="+mn-ea"/>
              </a:rPr>
              <a:t>         A people in whose heart is My law;</a:t>
            </a:r>
            <a:endParaRPr lang="en-US" b="1" i="1">
              <a:sym typeface="+mn-ea"/>
            </a:endParaRPr>
          </a:p>
          <a:p>
            <a:r>
              <a:rPr lang="en-US" b="1" i="1">
                <a:sym typeface="+mn-ea"/>
              </a:rPr>
              <a:t>         Do not fear the reproach of man,</a:t>
            </a:r>
            <a:endParaRPr lang="en-US" b="1" i="1">
              <a:sym typeface="+mn-ea"/>
            </a:endParaRPr>
          </a:p>
          <a:p>
            <a:r>
              <a:rPr lang="en-US" b="1" i="1">
                <a:sym typeface="+mn-ea"/>
              </a:rPr>
              <a:t>         Nor be dismayed at their reviling.</a:t>
            </a:r>
            <a:endParaRPr lang="en-US" b="1" i="1">
              <a:sym typeface="+mn-ea"/>
            </a:endParaRPr>
          </a:p>
          <a:p>
            <a:r>
              <a:rPr lang="en-US" b="1" i="1">
                <a:sym typeface="+mn-ea"/>
              </a:rPr>
              <a:t>        8 “For the moth will eat them like a garment,</a:t>
            </a:r>
            <a:endParaRPr lang="en-US" b="1" i="1">
              <a:sym typeface="+mn-ea"/>
            </a:endParaRPr>
          </a:p>
          <a:p>
            <a:r>
              <a:rPr lang="en-US" b="1" i="1">
                <a:sym typeface="+mn-ea"/>
              </a:rPr>
              <a:t>         And the grub will eat them like wool.</a:t>
            </a:r>
            <a:endParaRPr lang="en-US" b="1" i="1">
              <a:sym typeface="+mn-ea"/>
            </a:endParaRPr>
          </a:p>
          <a:p>
            <a:r>
              <a:rPr lang="en-US" b="1" i="1">
                <a:sym typeface="+mn-ea"/>
              </a:rPr>
              <a:t>         But My righteousness will be forever,</a:t>
            </a:r>
            <a:endParaRPr lang="en-US" b="1" i="1">
              <a:sym typeface="+mn-ea"/>
            </a:endParaRPr>
          </a:p>
          <a:p>
            <a:r>
              <a:rPr lang="en-US" b="1" i="1">
                <a:sym typeface="+mn-ea"/>
              </a:rPr>
              <a:t>         And My salvation to all generations.”</a:t>
            </a:r>
            <a:endParaRPr lang="en-US" b="1" i="1">
              <a:sym typeface="+mn-ea"/>
            </a:endParaRPr>
          </a:p>
          <a:p>
            <a:endParaRPr lang="en-US" b="1" i="1"/>
          </a:p>
          <a:p>
            <a:r>
              <a:rPr lang="en-US" b="1" i="1"/>
              <a:t>So we have disobedient Israel, claiming they are 'left behind for no reason.</a:t>
            </a:r>
            <a:endParaRPr lang="en-US" b="1" i="1"/>
          </a:p>
          <a:p>
            <a:r>
              <a:rPr lang="en-US" b="1" i="1"/>
              <a:t>	God reminds them that it is NOT for no reason but because of their disobedient rebellion.</a:t>
            </a:r>
            <a:endParaRPr lang="en-US" b="1" i="1"/>
          </a:p>
          <a:p>
            <a:r>
              <a:rPr lang="en-US" b="1" i="1"/>
              <a:t>	Their  future has been determined by God because they have accumulated a sin debt with him and NOT because there is another nation or tribe that they owe anything to.</a:t>
            </a:r>
            <a:endParaRPr lang="en-US" b="1" i="1"/>
          </a:p>
          <a:p>
            <a:endParaRPr lang="en-US" b="1" i="1"/>
          </a:p>
          <a:p>
            <a:r>
              <a:rPr lang="en-US" b="1" i="1"/>
              <a:t>We have the WILLING OBEDIENT  Servant who ;</a:t>
            </a:r>
            <a:endParaRPr lang="en-US" b="1" i="1"/>
          </a:p>
          <a:p>
            <a:r>
              <a:rPr lang="en-US" b="1" i="1"/>
              <a:t>	Awakes at the sound of his God's voice</a:t>
            </a:r>
            <a:endParaRPr lang="en-US" b="1" i="1"/>
          </a:p>
          <a:p>
            <a:r>
              <a:rPr lang="en-US" b="1" i="1"/>
              <a:t>	Listens when his God speaks</a:t>
            </a:r>
            <a:endParaRPr lang="en-US" b="1" i="1"/>
          </a:p>
          <a:p>
            <a:r>
              <a:rPr lang="en-US" b="1" i="1"/>
              <a:t>	Announces what his God has told him</a:t>
            </a:r>
            <a:endParaRPr lang="en-US" b="1" i="1"/>
          </a:p>
          <a:p>
            <a:r>
              <a:rPr lang="en-US" b="1" i="1"/>
              <a:t>	Willingly suffers for his God because</a:t>
            </a:r>
            <a:endParaRPr lang="en-US" b="1" i="1"/>
          </a:p>
          <a:p>
            <a:r>
              <a:rPr lang="en-US" b="1" i="1"/>
              <a:t>		He knows he has been faithful to Him and</a:t>
            </a:r>
            <a:endParaRPr lang="en-US" b="1" i="1"/>
          </a:p>
          <a:p>
            <a:r>
              <a:rPr lang="en-US" b="1" i="1"/>
              <a:t>		He will be vindicated in His eyes and</a:t>
            </a:r>
            <a:endParaRPr lang="en-US" b="1" i="1"/>
          </a:p>
          <a:p>
            <a:r>
              <a:rPr lang="en-US" b="1" i="1"/>
              <a:t>		His false accusers will be destroyed but not immediately. Both wear and moth take time but they Do accomplish their task.</a:t>
            </a:r>
            <a:endParaRPr lang="en-US" b="1" i="1"/>
          </a:p>
          <a:p>
            <a:endParaRPr lang="en-US" b="1" i="1"/>
          </a:p>
          <a:p>
            <a:endParaRPr lang="en-US" b="1" i="1"/>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b="1"/>
              <a:t>This chapter closes with a comparison between those who 'fear the Lord and those who trust in themselves.</a:t>
            </a:r>
            <a:endParaRPr lang="en-US" b="1"/>
          </a:p>
          <a:p>
            <a:r>
              <a:rPr lang="en-US" b="1"/>
              <a:t>READ</a:t>
            </a:r>
            <a:endParaRPr lang="en-US" b="1"/>
          </a:p>
          <a:p>
            <a:endParaRPr lang="en-US" b="1"/>
          </a:p>
          <a:p>
            <a:r>
              <a:rPr lang="en-US" b="1"/>
              <a:t>Isaiah offers two characteristics for those who DO trust God.</a:t>
            </a:r>
            <a:endParaRPr lang="en-US" b="1"/>
          </a:p>
          <a:p>
            <a:r>
              <a:rPr lang="en-US" b="1"/>
              <a:t>1. They OBEY the voice of the Lord. They act like the Servant! They listen as He listened, they act as He acted. They proclaim as he proclaimed. They do not shrink back as he did not. </a:t>
            </a:r>
            <a:endParaRPr lang="en-US" b="1"/>
          </a:p>
          <a:p>
            <a:endParaRPr lang="en-US" b="1"/>
          </a:p>
          <a:p>
            <a:r>
              <a:rPr lang="en-US" b="1"/>
              <a:t>2. They walk INTO darkness. They face things unknown BECAUSE they know their God. They are BOLD and courageous because their God WILL vindicate them! They walk obediently even when it means they don't know OR even agree with the outcome!!!</a:t>
            </a:r>
            <a:endParaRPr lang="en-US" b="1"/>
          </a:p>
          <a:p>
            <a:r>
              <a:rPr lang="en-US" b="1"/>
              <a:t>We Know Jesus says “I am the way, the truth, the light”.</a:t>
            </a:r>
            <a:endParaRPr lang="en-US" b="1"/>
          </a:p>
          <a:p>
            <a:r>
              <a:rPr lang="en-US" b="1"/>
              <a:t>This is not the light God is talking about. Jesus is the light of the revelation of God. This light is the light of knowing what is in store. </a:t>
            </a:r>
            <a:endParaRPr lang="en-US" b="1"/>
          </a:p>
          <a:p>
            <a:r>
              <a:rPr lang="en-US" b="1"/>
              <a:t>Our direction is to not 'make sure we are safe' but to make sure we are obedient.</a:t>
            </a:r>
            <a:br>
              <a:rPr lang="en-US" b="1"/>
            </a:br>
            <a:r>
              <a:rPr lang="en-US" b="1"/>
              <a:t>Trust God...Rely of God for the next step in the darkness.</a:t>
            </a:r>
            <a:endParaRPr lang="en-US" b="1"/>
          </a:p>
          <a:p>
            <a:r>
              <a:rPr lang="en-US" b="1"/>
              <a:t>David is the perfect example in Ps. 23 </a:t>
            </a:r>
            <a:endParaRPr lang="en-US" b="1"/>
          </a:p>
          <a:p>
            <a:r>
              <a:rPr lang="en-US" b="1"/>
              <a:t>           4.     Even though I walk through the valley of the shadow of death,</a:t>
            </a:r>
            <a:endParaRPr lang="en-US" b="1"/>
          </a:p>
          <a:p>
            <a:r>
              <a:rPr lang="en-US" b="1"/>
              <a:t>         I fear no evil, for You are with me;</a:t>
            </a:r>
            <a:endParaRPr lang="en-US" b="1"/>
          </a:p>
          <a:p>
            <a:r>
              <a:rPr lang="en-US" b="1"/>
              <a:t>         Your rod and Your staff, they comfort me.</a:t>
            </a:r>
            <a:endParaRPr lang="en-US" b="1"/>
          </a:p>
          <a:p>
            <a:r>
              <a:rPr lang="en-US" b="1"/>
              <a:t>David DIDN'T know what was up ahead he walked in darkness BUT he had the knowledge, the light of knowing who His God was.</a:t>
            </a:r>
            <a:endParaRPr lang="en-US" b="1"/>
          </a:p>
          <a:p>
            <a:endParaRPr lang="en-US" b="1"/>
          </a:p>
          <a:p>
            <a:r>
              <a:rPr lang="en-US" b="1"/>
              <a:t>Those who trust in themselves are like those who kindle a fire, protecting themselves from harm by encircling themselves with fire.</a:t>
            </a:r>
            <a:endParaRPr lang="en-US" b="1"/>
          </a:p>
          <a:p>
            <a:r>
              <a:rPr lang="en-US" b="1"/>
              <a:t>They will walk in the light of their OWN fire. They will live in the light of their own reality. </a:t>
            </a:r>
            <a:endParaRPr lang="en-US" b="1"/>
          </a:p>
          <a:p>
            <a:r>
              <a:rPr lang="en-US" b="1"/>
              <a:t>The result is that the firebrands themselves will not bring protection but will harm them...burning them, causing them pain and suffering until they lie down in torment.</a:t>
            </a:r>
            <a:endParaRPr lang="en-US" b="1"/>
          </a:p>
          <a:p>
            <a:r>
              <a:rPr lang="en-US" b="1"/>
              <a:t>What they thought they could use for protection is the very instrument God uses to bring their demise.</a:t>
            </a:r>
            <a:endParaRPr lang="en-US" b="1"/>
          </a:p>
          <a:p>
            <a:endParaRPr lang="en-US" b="1"/>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b="1"/>
              <a:t>As believers we must know that the life of a servant is not easy.</a:t>
            </a:r>
            <a:endParaRPr lang="en-US" b="1"/>
          </a:p>
          <a:p>
            <a:r>
              <a:rPr lang="en-US" b="1"/>
              <a:t>God never promised a life of ease for those He calls into service.</a:t>
            </a:r>
            <a:endParaRPr lang="en-US" b="1"/>
          </a:p>
          <a:p>
            <a:r>
              <a:rPr lang="en-US" b="1"/>
              <a:t>Actually the opposite is true.</a:t>
            </a:r>
            <a:endParaRPr lang="en-US" b="1"/>
          </a:p>
          <a:p>
            <a:endParaRPr lang="en-US" b="1"/>
          </a:p>
          <a:p>
            <a:r>
              <a:rPr lang="en-US" b="1"/>
              <a:t>But we know some things.</a:t>
            </a:r>
            <a:endParaRPr lang="en-US" b="1"/>
          </a:p>
          <a:p>
            <a:r>
              <a:rPr lang="en-US" b="1"/>
              <a:t>We have a perfect obedient servant who accomplished his mission and in whom we can trust</a:t>
            </a:r>
            <a:endParaRPr lang="en-US" b="1"/>
          </a:p>
          <a:p>
            <a:r>
              <a:rPr lang="en-US" b="1"/>
              <a:t>We have a God who will vindicate us because we ARE his Israel, His chosen</a:t>
            </a:r>
            <a:endParaRPr lang="en-US" b="1"/>
          </a:p>
          <a:p>
            <a:r>
              <a:rPr lang="en-US" b="1"/>
              <a:t>When we are in darkness we are NOT alone. God is in there with us as he was with David.</a:t>
            </a:r>
            <a:endParaRPr lang="en-US" b="1"/>
          </a:p>
          <a:p>
            <a:r>
              <a:rPr lang="en-US" b="1"/>
              <a:t>Directing his steps</a:t>
            </a:r>
            <a:endParaRPr lang="en-US" b="1"/>
          </a:p>
          <a:p>
            <a:r>
              <a:rPr lang="en-US" b="1"/>
              <a:t>Guarding him from falling</a:t>
            </a:r>
            <a:endParaRPr lang="en-US" b="1"/>
          </a:p>
          <a:p>
            <a:r>
              <a:rPr lang="en-US" b="1"/>
              <a:t>Protecting him evil</a:t>
            </a:r>
            <a:endParaRPr lang="en-US" b="1"/>
          </a:p>
          <a:p>
            <a:r>
              <a:rPr lang="en-US" b="1"/>
              <a:t>Comforting us through the words of His servant. </a:t>
            </a:r>
            <a:endParaRPr lang="en-US" b="1"/>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124075" y="1844675"/>
            <a:ext cx="5616575" cy="1109663"/>
          </a:xfrm>
        </p:spPr>
        <p:txBody>
          <a:bodyPr/>
          <a:lstStyle>
            <a:lvl1pPr>
              <a:defRPr sz="2900"/>
            </a:lvl1pPr>
          </a:lstStyle>
          <a:p>
            <a:pPr lvl="0"/>
            <a:r>
              <a:rPr lang="ru-RU" noProof="0" smtClean="0"/>
              <a:t>Click to edit Master title style</a:t>
            </a:r>
            <a:endParaRPr lang="ru-RU" noProof="0" smtClean="0"/>
          </a:p>
        </p:txBody>
      </p:sp>
      <p:sp>
        <p:nvSpPr>
          <p:cNvPr id="5123" name="Rectangle 3"/>
          <p:cNvSpPr>
            <a:spLocks noGrp="1" noChangeArrowheads="1"/>
          </p:cNvSpPr>
          <p:nvPr>
            <p:ph type="subTitle" idx="1"/>
          </p:nvPr>
        </p:nvSpPr>
        <p:spPr>
          <a:xfrm>
            <a:off x="2124075" y="2732088"/>
            <a:ext cx="5616575" cy="696912"/>
          </a:xfrm>
          <a:effectLst>
            <a:outerShdw dist="17961" dir="2700000" algn="ctr" rotWithShape="0">
              <a:schemeClr val="bg2"/>
            </a:outerShdw>
          </a:effectLst>
        </p:spPr>
        <p:txBody>
          <a:bodyPr/>
          <a:lstStyle>
            <a:lvl1pPr marL="0" indent="0">
              <a:buFontTx/>
              <a:buNone/>
              <a:defRPr sz="2400" b="1"/>
            </a:lvl1pPr>
          </a:lstStyle>
          <a:p>
            <a:pPr lvl="0"/>
            <a:r>
              <a:rPr lang="ru-RU" noProof="0" smtClean="0"/>
              <a:t>Click to edit Master subtitle style</a:t>
            </a:r>
            <a:endParaRPr lang="ru-RU" noProof="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59563" y="836613"/>
            <a:ext cx="1871662" cy="56880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042988" y="836613"/>
            <a:ext cx="5464175" cy="5688012"/>
          </a:xfrm>
        </p:spPr>
        <p:txBody>
          <a:bodyPr vert="eaVert"/>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endParaRPr lang="ru-RU"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1042988" y="1412875"/>
            <a:ext cx="3667125"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Объект 3"/>
          <p:cNvSpPr>
            <a:spLocks noGrp="1"/>
          </p:cNvSpPr>
          <p:nvPr>
            <p:ph sz="half" idx="2"/>
          </p:nvPr>
        </p:nvSpPr>
        <p:spPr>
          <a:xfrm>
            <a:off x="4862513" y="1412875"/>
            <a:ext cx="3668712"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endParaRPr lang="ru-RU" smtClean="0"/>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endParaRPr lang="ru-RU" smtClean="0"/>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endParaRPr lang="ru-RU"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endParaRPr lang="ru-RU"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87450" y="836613"/>
            <a:ext cx="6121400" cy="508000"/>
          </a:xfrm>
          <a:prstGeom prst="rect">
            <a:avLst/>
          </a:prstGeom>
          <a:noFill/>
          <a:ln w="9525">
            <a:noFill/>
            <a:miter lim="800000"/>
          </a:ln>
          <a:effectLst>
            <a:outerShdw dist="17961" dir="2700000" algn="ctr" rotWithShape="0">
              <a:schemeClr val="bg2"/>
            </a:outerShdw>
          </a:effectLst>
        </p:spPr>
        <p:txBody>
          <a:bodyPr vert="horz" wrap="square" lIns="91440" tIns="45720" rIns="91440" bIns="45720" numCol="1" anchor="ctr" anchorCtr="0" compatLnSpc="1"/>
          <a:lstStyle/>
          <a:p>
            <a:pPr lvl="0"/>
            <a:r>
              <a:rPr lang="ru-RU" smtClean="0"/>
              <a:t>Click to edit Master title style</a:t>
            </a:r>
            <a:endParaRPr lang="ru-RU" smtClean="0"/>
          </a:p>
        </p:txBody>
      </p:sp>
      <p:sp>
        <p:nvSpPr>
          <p:cNvPr id="1027" name="Rectangle 3"/>
          <p:cNvSpPr>
            <a:spLocks noGrp="1" noChangeArrowheads="1"/>
          </p:cNvSpPr>
          <p:nvPr>
            <p:ph type="body" idx="1"/>
          </p:nvPr>
        </p:nvSpPr>
        <p:spPr bwMode="auto">
          <a:xfrm>
            <a:off x="1042988" y="1412875"/>
            <a:ext cx="7488237" cy="5111750"/>
          </a:xfrm>
          <a:prstGeom prst="rect">
            <a:avLst/>
          </a:prstGeom>
          <a:noFill/>
          <a:ln w="9525">
            <a:noFill/>
            <a:miter lim="800000"/>
          </a:ln>
          <a:effectLst/>
        </p:spPr>
        <p:txBody>
          <a:bodyPr vert="horz" wrap="square" lIns="91440" tIns="45720" rIns="91440" bIns="45720" numCol="1" anchor="t" anchorCtr="0" compatLnSpc="1"/>
          <a:lstStyle/>
          <a:p>
            <a:pPr lvl="0"/>
            <a:r>
              <a:rPr lang="ru-RU" smtClean="0"/>
              <a:t>Click to edit Master text styles</a:t>
            </a:r>
            <a:endParaRPr lang="ru-RU" smtClean="0"/>
          </a:p>
          <a:p>
            <a:pPr lvl="1"/>
            <a:r>
              <a:rPr lang="ru-RU" smtClean="0"/>
              <a:t>Second level</a:t>
            </a:r>
            <a:endParaRPr lang="ru-RU" smtClean="0"/>
          </a:p>
          <a:p>
            <a:pPr lvl="2"/>
            <a:r>
              <a:rPr lang="ru-RU" smtClean="0"/>
              <a:t>Third level</a:t>
            </a:r>
            <a:endParaRPr lang="ru-RU" smtClean="0"/>
          </a:p>
          <a:p>
            <a:pPr lvl="3"/>
            <a:r>
              <a:rPr lang="ru-RU" smtClean="0"/>
              <a:t>Fourth level</a:t>
            </a:r>
            <a:endParaRPr lang="ru-RU" smtClean="0"/>
          </a:p>
          <a:p>
            <a:pPr lvl="4"/>
            <a:r>
              <a:rPr lang="ru-RU" smtClean="0"/>
              <a:t>Fifth level</a:t>
            </a:r>
            <a:endParaRPr lang="ru-RU"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300" b="1">
          <a:solidFill>
            <a:srgbClr val="080808"/>
          </a:solidFill>
          <a:latin typeface="+mj-lt"/>
          <a:ea typeface="+mj-ea"/>
          <a:cs typeface="+mj-cs"/>
        </a:defRPr>
      </a:lvl1pPr>
      <a:lvl2pPr algn="l" rtl="0" eaLnBrk="0" fontAlgn="base" hangingPunct="0">
        <a:spcBef>
          <a:spcPct val="0"/>
        </a:spcBef>
        <a:spcAft>
          <a:spcPct val="0"/>
        </a:spcAft>
        <a:defRPr sz="3300" b="1">
          <a:solidFill>
            <a:srgbClr val="080808"/>
          </a:solidFill>
          <a:latin typeface="Arial" panose="020B0604020202020204" pitchFamily="34" charset="0"/>
        </a:defRPr>
      </a:lvl2pPr>
      <a:lvl3pPr algn="l" rtl="0" eaLnBrk="0" fontAlgn="base" hangingPunct="0">
        <a:spcBef>
          <a:spcPct val="0"/>
        </a:spcBef>
        <a:spcAft>
          <a:spcPct val="0"/>
        </a:spcAft>
        <a:defRPr sz="3300" b="1">
          <a:solidFill>
            <a:srgbClr val="080808"/>
          </a:solidFill>
          <a:latin typeface="Arial" panose="020B0604020202020204" pitchFamily="34" charset="0"/>
        </a:defRPr>
      </a:lvl3pPr>
      <a:lvl4pPr algn="l" rtl="0" eaLnBrk="0" fontAlgn="base" hangingPunct="0">
        <a:spcBef>
          <a:spcPct val="0"/>
        </a:spcBef>
        <a:spcAft>
          <a:spcPct val="0"/>
        </a:spcAft>
        <a:defRPr sz="3300" b="1">
          <a:solidFill>
            <a:srgbClr val="080808"/>
          </a:solidFill>
          <a:latin typeface="Arial" panose="020B0604020202020204" pitchFamily="34" charset="0"/>
        </a:defRPr>
      </a:lvl4pPr>
      <a:lvl5pPr algn="l" rtl="0" eaLnBrk="0" fontAlgn="base" hangingPunct="0">
        <a:spcBef>
          <a:spcPct val="0"/>
        </a:spcBef>
        <a:spcAft>
          <a:spcPct val="0"/>
        </a:spcAft>
        <a:defRPr sz="3300" b="1">
          <a:solidFill>
            <a:srgbClr val="080808"/>
          </a:solidFill>
          <a:latin typeface="Arial" panose="020B0604020202020204" pitchFamily="34" charset="0"/>
        </a:defRPr>
      </a:lvl5pPr>
      <a:lvl6pPr marL="457200" algn="l" rtl="0" fontAlgn="base">
        <a:spcBef>
          <a:spcPct val="0"/>
        </a:spcBef>
        <a:spcAft>
          <a:spcPct val="0"/>
        </a:spcAft>
        <a:defRPr sz="3300" b="1">
          <a:solidFill>
            <a:srgbClr val="080808"/>
          </a:solidFill>
          <a:latin typeface="Arial" panose="020B0604020202020204" pitchFamily="34" charset="0"/>
        </a:defRPr>
      </a:lvl6pPr>
      <a:lvl7pPr marL="914400" algn="l" rtl="0" fontAlgn="base">
        <a:spcBef>
          <a:spcPct val="0"/>
        </a:spcBef>
        <a:spcAft>
          <a:spcPct val="0"/>
        </a:spcAft>
        <a:defRPr sz="3300" b="1">
          <a:solidFill>
            <a:srgbClr val="080808"/>
          </a:solidFill>
          <a:latin typeface="Arial" panose="020B0604020202020204" pitchFamily="34" charset="0"/>
        </a:defRPr>
      </a:lvl7pPr>
      <a:lvl8pPr marL="1371600" algn="l" rtl="0" fontAlgn="base">
        <a:spcBef>
          <a:spcPct val="0"/>
        </a:spcBef>
        <a:spcAft>
          <a:spcPct val="0"/>
        </a:spcAft>
        <a:defRPr sz="3300" b="1">
          <a:solidFill>
            <a:srgbClr val="080808"/>
          </a:solidFill>
          <a:latin typeface="Arial" panose="020B0604020202020204" pitchFamily="34" charset="0"/>
        </a:defRPr>
      </a:lvl8pPr>
      <a:lvl9pPr marL="1828800" algn="l" rtl="0" fontAlgn="base">
        <a:spcBef>
          <a:spcPct val="0"/>
        </a:spcBef>
        <a:spcAft>
          <a:spcPct val="0"/>
        </a:spcAft>
        <a:defRPr sz="3300" b="1">
          <a:solidFill>
            <a:srgbClr val="080808"/>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2800">
          <a:solidFill>
            <a:srgbClr val="080808"/>
          </a:solidFill>
          <a:latin typeface="+mn-lt"/>
          <a:ea typeface="+mn-ea"/>
          <a:cs typeface="+mn-cs"/>
        </a:defRPr>
      </a:lvl1pPr>
      <a:lvl2pPr marL="742950" indent="-285750" algn="l" rtl="0" eaLnBrk="0" fontAlgn="base" hangingPunct="0">
        <a:spcBef>
          <a:spcPct val="20000"/>
        </a:spcBef>
        <a:spcAft>
          <a:spcPct val="0"/>
        </a:spcAft>
        <a:buChar char="–"/>
        <a:defRPr sz="2400" b="1">
          <a:solidFill>
            <a:srgbClr val="080808"/>
          </a:solidFill>
          <a:latin typeface="+mn-lt"/>
        </a:defRPr>
      </a:lvl2pPr>
      <a:lvl3pPr marL="1143000" indent="-228600" algn="l" rtl="0" eaLnBrk="0" fontAlgn="base" hangingPunct="0">
        <a:spcBef>
          <a:spcPct val="20000"/>
        </a:spcBef>
        <a:spcAft>
          <a:spcPct val="0"/>
        </a:spcAft>
        <a:buChar char="•"/>
        <a:defRPr sz="2400">
          <a:solidFill>
            <a:srgbClr val="080808"/>
          </a:solidFill>
          <a:latin typeface="+mn-lt"/>
        </a:defRPr>
      </a:lvl3pPr>
      <a:lvl4pPr marL="1600200" indent="-228600" algn="l" rtl="0" eaLnBrk="0" fontAlgn="base" hangingPunct="0">
        <a:spcBef>
          <a:spcPct val="20000"/>
        </a:spcBef>
        <a:spcAft>
          <a:spcPct val="0"/>
        </a:spcAft>
        <a:buChar char="–"/>
        <a:defRPr sz="2000">
          <a:solidFill>
            <a:srgbClr val="080808"/>
          </a:solidFill>
          <a:latin typeface="+mn-lt"/>
        </a:defRPr>
      </a:lvl4pPr>
      <a:lvl5pPr marL="2057400" indent="-228600" algn="l" rtl="0" eaLnBrk="0" fontAlgn="base" hangingPunct="0">
        <a:spcBef>
          <a:spcPct val="20000"/>
        </a:spcBef>
        <a:spcAft>
          <a:spcPct val="0"/>
        </a:spcAft>
        <a:buChar char="»"/>
        <a:defRPr sz="2000">
          <a:solidFill>
            <a:srgbClr val="080808"/>
          </a:solidFill>
          <a:latin typeface="+mn-lt"/>
        </a:defRPr>
      </a:lvl5pPr>
      <a:lvl6pPr marL="2514600" indent="-228600" algn="l" rtl="0" fontAlgn="base">
        <a:spcBef>
          <a:spcPct val="20000"/>
        </a:spcBef>
        <a:spcAft>
          <a:spcPct val="0"/>
        </a:spcAft>
        <a:buChar char="»"/>
        <a:defRPr sz="2000">
          <a:solidFill>
            <a:srgbClr val="080808"/>
          </a:solidFill>
          <a:latin typeface="+mn-lt"/>
        </a:defRPr>
      </a:lvl6pPr>
      <a:lvl7pPr marL="2971800" indent="-228600" algn="l" rtl="0" fontAlgn="base">
        <a:spcBef>
          <a:spcPct val="20000"/>
        </a:spcBef>
        <a:spcAft>
          <a:spcPct val="0"/>
        </a:spcAft>
        <a:buChar char="»"/>
        <a:defRPr sz="2000">
          <a:solidFill>
            <a:srgbClr val="080808"/>
          </a:solidFill>
          <a:latin typeface="+mn-lt"/>
        </a:defRPr>
      </a:lvl7pPr>
      <a:lvl8pPr marL="3429000" indent="-228600" algn="l" rtl="0" fontAlgn="base">
        <a:spcBef>
          <a:spcPct val="20000"/>
        </a:spcBef>
        <a:spcAft>
          <a:spcPct val="0"/>
        </a:spcAft>
        <a:buChar char="»"/>
        <a:defRPr sz="2000">
          <a:solidFill>
            <a:srgbClr val="080808"/>
          </a:solidFill>
          <a:latin typeface="+mn-lt"/>
        </a:defRPr>
      </a:lvl8pPr>
      <a:lvl9pPr marL="3886200" indent="-228600" algn="l" rtl="0" fontAlgn="base">
        <a:spcBef>
          <a:spcPct val="20000"/>
        </a:spcBef>
        <a:spcAft>
          <a:spcPct val="0"/>
        </a:spcAft>
        <a:buChar char="»"/>
        <a:defRPr sz="2000">
          <a:solidFill>
            <a:srgbClr val="080808"/>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4.xml"/><Relationship Id="rId2" Type="http://schemas.openxmlformats.org/officeDocument/2006/relationships/image" Target="../media/image5.png"/><Relationship Id="rId1"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2"/>
          <p:cNvSpPr>
            <a:spLocks noGrp="1" noChangeArrowheads="1"/>
          </p:cNvSpPr>
          <p:nvPr>
            <p:ph type="ctrTitle"/>
          </p:nvPr>
        </p:nvSpPr>
        <p:spPr>
          <a:xfrm>
            <a:off x="6130925" y="4869815"/>
            <a:ext cx="2097405" cy="750570"/>
          </a:xfrm>
        </p:spPr>
        <p:txBody>
          <a:bodyPr/>
          <a:lstStyle/>
          <a:p>
            <a:pPr eaLnBrk="1" hangingPunct="1"/>
            <a:r>
              <a:rPr lang="en-US" sz="4400" smtClean="0"/>
              <a:t>I</a:t>
            </a:r>
            <a:r>
              <a:rPr lang="en-US" sz="4400" smtClean="0">
                <a:effectLst>
                  <a:outerShdw blurRad="38100" dist="38100" dir="2700000" algn="tl">
                    <a:srgbClr val="000000">
                      <a:alpha val="43137"/>
                    </a:srgbClr>
                  </a:outerShdw>
                </a:effectLst>
              </a:rPr>
              <a:t>saiah</a:t>
            </a:r>
            <a:endParaRPr lang="en-US" sz="4400" smtClean="0">
              <a:effectLst>
                <a:outerShdw blurRad="38100" dist="38100" dir="2700000" algn="tl">
                  <a:srgbClr val="000000">
                    <a:alpha val="43137"/>
                  </a:srgbClr>
                </a:outerShdw>
              </a:effectLst>
            </a:endParaRPr>
          </a:p>
        </p:txBody>
      </p:sp>
      <p:sp>
        <p:nvSpPr>
          <p:cNvPr id="34829" name="Rectangle 13"/>
          <p:cNvSpPr>
            <a:spLocks noGrp="1" noChangeArrowheads="1"/>
          </p:cNvSpPr>
          <p:nvPr>
            <p:ph type="subTitle" idx="1"/>
          </p:nvPr>
        </p:nvSpPr>
        <p:spPr>
          <a:xfrm>
            <a:off x="6728460" y="5521960"/>
            <a:ext cx="1626870" cy="697230"/>
          </a:xfrm>
        </p:spPr>
        <p:txBody>
          <a:bodyPr/>
          <a:lstStyle/>
          <a:p>
            <a:pPr eaLnBrk="1" hangingPunct="1">
              <a:defRPr/>
            </a:pPr>
            <a:r>
              <a:rPr lang="en-US" altLang="uk-UA" sz="2000" dirty="0" smtClean="0">
                <a:effectLst>
                  <a:outerShdw blurRad="38100" dist="38100" dir="2700000" algn="tl">
                    <a:srgbClr val="000000">
                      <a:alpha val="43137"/>
                    </a:srgbClr>
                  </a:outerShdw>
                </a:effectLst>
                <a:latin typeface="+mj-lt"/>
              </a:rPr>
              <a:t>Chapter 50</a:t>
            </a:r>
            <a:endParaRPr lang="en-US" altLang="uk-UA" sz="2000" dirty="0" smtClean="0">
              <a:effectLst>
                <a:outerShdw blurRad="38100" dist="38100" dir="2700000" algn="tl">
                  <a:srgbClr val="000000">
                    <a:alpha val="43137"/>
                  </a:srgbClr>
                </a:outerShdw>
              </a:effectLst>
              <a:latin typeface="+mj-lt"/>
            </a:endParaRPr>
          </a:p>
        </p:txBody>
      </p:sp>
      <p:sp>
        <p:nvSpPr>
          <p:cNvPr id="2" name="Text Box 1"/>
          <p:cNvSpPr txBox="1"/>
          <p:nvPr/>
        </p:nvSpPr>
        <p:spPr>
          <a:xfrm>
            <a:off x="2265045" y="2345055"/>
            <a:ext cx="5501640" cy="829945"/>
          </a:xfrm>
          <a:prstGeom prst="rect">
            <a:avLst/>
          </a:prstGeom>
          <a:noFill/>
        </p:spPr>
        <p:txBody>
          <a:bodyPr wrap="square" rtlCol="0">
            <a:spAutoFit/>
          </a:bodyPr>
          <a:p>
            <a:r>
              <a:rPr lang="en-US" sz="4800">
                <a:solidFill>
                  <a:srgbClr val="080808"/>
                </a:solidFill>
                <a:effectLst>
                  <a:outerShdw blurRad="38100" dist="38100" dir="2700000" algn="tl">
                    <a:srgbClr val="000000">
                      <a:alpha val="43137"/>
                    </a:srgbClr>
                  </a:outerShdw>
                </a:effectLst>
              </a:rPr>
              <a:t>Only God is God</a:t>
            </a:r>
            <a:endParaRPr lang="en-US" sz="4800">
              <a:solidFill>
                <a:srgbClr val="080808"/>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1"/>
          <a:stretch>
            <a:fillRect/>
          </a:stretch>
        </p:blipFill>
        <p:spPr>
          <a:xfrm>
            <a:off x="868680" y="848360"/>
            <a:ext cx="7406640" cy="5524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 name="Content Placeholder 1"/>
          <p:cNvSpPr/>
          <p:nvPr>
            <p:ph sz="half" idx="1"/>
          </p:nvPr>
        </p:nvSpPr>
        <p:spPr>
          <a:xfrm>
            <a:off x="2020570" y="284480"/>
            <a:ext cx="7080885" cy="5111750"/>
          </a:xfrm>
        </p:spPr>
        <p:txBody>
          <a:bodyPr/>
          <a:p>
            <a:pPr marL="0" indent="0">
              <a:buNone/>
            </a:pPr>
            <a:r>
              <a:rPr lang="en-US" sz="2300" b="1"/>
              <a:t>Isaiah 50</a:t>
            </a:r>
            <a:endParaRPr lang="en-US" sz="2300" b="1"/>
          </a:p>
          <a:p>
            <a:pPr marL="0" indent="0">
              <a:buNone/>
            </a:pPr>
            <a:r>
              <a:rPr lang="en-US" sz="2300"/>
              <a:t>	</a:t>
            </a:r>
            <a:r>
              <a:rPr lang="en-US" sz="2400" i="1"/>
              <a:t>“Thus says the LORD, “Where is the certificate of divorce By which I have sent your mother away? Or to whom of My creditors did I sell you? Behold, you were sold for your iniquities, And for your transgressions your mother was sent away. </a:t>
            </a:r>
            <a:endParaRPr lang="en-US" sz="2400" i="1"/>
          </a:p>
          <a:p>
            <a:pPr marL="0" indent="0">
              <a:buNone/>
            </a:pPr>
            <a:r>
              <a:rPr lang="en-US" sz="2400" i="1"/>
              <a:t>“Why was there no man when I came? When I called, why was there none to answer? Is My hand so short that it cannot ransom? Or have I no power to deliver? Behold, I dry up the sea with My rebuke, I make the rivers a wilderness; Their fish stink for lack of water And die of thirst. “I clothe the heavens with blackness And make sackcloth their covering.”” (Isaiah 50:1–3, NASB95)</a:t>
            </a:r>
            <a:endParaRPr lang="en-US" sz="2400" i="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 name="Content Placeholder 1"/>
          <p:cNvSpPr/>
          <p:nvPr>
            <p:ph sz="half" idx="1"/>
          </p:nvPr>
        </p:nvSpPr>
        <p:spPr>
          <a:xfrm>
            <a:off x="2020570" y="284480"/>
            <a:ext cx="7080885" cy="5111750"/>
          </a:xfrm>
        </p:spPr>
        <p:txBody>
          <a:bodyPr/>
          <a:p>
            <a:pPr marL="0" indent="0">
              <a:buNone/>
            </a:pPr>
            <a:r>
              <a:rPr lang="en-US" sz="2300" b="1"/>
              <a:t>Isaiah 50</a:t>
            </a:r>
            <a:endParaRPr lang="en-US" sz="2300"/>
          </a:p>
          <a:p>
            <a:pPr marL="0" indent="0">
              <a:buNone/>
            </a:pPr>
            <a:r>
              <a:rPr lang="en-US" sz="2300"/>
              <a:t>	</a:t>
            </a:r>
            <a:r>
              <a:rPr lang="en-US" sz="2400" i="1"/>
              <a:t>“The Lord GOD has given Me the tongue of disciples, That I may know how to sustain the weary one with a word. He awakens Me morning by morning, He awakens My ear to listen as a disciple. The Lord GOD has opened My ear; And I was not disobedient Nor did I turn back.</a:t>
            </a:r>
            <a:endParaRPr lang="en-US" sz="2400" i="1"/>
          </a:p>
          <a:p>
            <a:pPr marL="0" indent="0">
              <a:buNone/>
            </a:pPr>
            <a:r>
              <a:rPr lang="en-US" sz="2400" i="1"/>
              <a:t>	 I gave My back to those who strike Me, And My cheeks to those who pluck out the beard; I did not cover My face from humiliation and spitting.” (Isaiah 50:4–6, NASB95)</a:t>
            </a:r>
            <a:endParaRPr lang="en-US" sz="2400" i="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 name="Content Placeholder 1"/>
          <p:cNvSpPr/>
          <p:nvPr>
            <p:ph sz="half" idx="1"/>
          </p:nvPr>
        </p:nvSpPr>
        <p:spPr>
          <a:xfrm>
            <a:off x="2020570" y="284480"/>
            <a:ext cx="7080885" cy="5111750"/>
          </a:xfrm>
        </p:spPr>
        <p:txBody>
          <a:bodyPr/>
          <a:p>
            <a:pPr marL="0" indent="0">
              <a:buNone/>
            </a:pPr>
            <a:r>
              <a:rPr lang="en-US" sz="2300" b="1"/>
              <a:t>Isaiah 50</a:t>
            </a:r>
            <a:endParaRPr lang="en-US" sz="2300"/>
          </a:p>
          <a:p>
            <a:pPr marL="0" indent="0">
              <a:buNone/>
            </a:pPr>
            <a:r>
              <a:rPr lang="en-US" sz="2300"/>
              <a:t>	</a:t>
            </a:r>
            <a:r>
              <a:rPr lang="en-US" sz="2400" i="1"/>
              <a:t>“For the Lord GOD helps Me, Therefore, I am not disgraced; Therefore, I have set My face like flint, And I know that I will not be ashamed. He who vindicates Me is near; Who will contend with Me? Let us stand up to each other; Who has a case against Me? Let him draw near to Me. Behold, the Lord GOD helps Me; Who is he who condemns Me? Behold, they will all wear out like a garment; The moth will eat them.” (Isaiah 50:7–9, NASB95)</a:t>
            </a:r>
            <a:endParaRPr lang="en-US" sz="2400" i="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 name="Content Placeholder 1"/>
          <p:cNvSpPr/>
          <p:nvPr>
            <p:ph sz="half" idx="1"/>
          </p:nvPr>
        </p:nvSpPr>
        <p:spPr>
          <a:xfrm>
            <a:off x="2020570" y="284480"/>
            <a:ext cx="6759575" cy="5111750"/>
          </a:xfrm>
        </p:spPr>
        <p:txBody>
          <a:bodyPr/>
          <a:p>
            <a:pPr marL="0" indent="0">
              <a:buNone/>
            </a:pPr>
            <a:r>
              <a:rPr lang="en-US" sz="2300" b="1"/>
              <a:t>Isaiah 50</a:t>
            </a:r>
            <a:endParaRPr lang="en-US" sz="2300"/>
          </a:p>
          <a:p>
            <a:pPr marL="0" indent="0">
              <a:buNone/>
            </a:pPr>
            <a:r>
              <a:rPr lang="en-US" sz="2300"/>
              <a:t>	</a:t>
            </a:r>
            <a:r>
              <a:rPr lang="en-US" sz="2400" i="1"/>
              <a:t>“Who is among you that fears the LORD, That obeys the voice of His servant, That walks in darkness and has no light? Let him trust in the name of the LORD and rely on his God.</a:t>
            </a:r>
            <a:endParaRPr lang="en-US" sz="2400" i="1"/>
          </a:p>
          <a:p>
            <a:pPr marL="0" indent="0">
              <a:buNone/>
            </a:pPr>
            <a:r>
              <a:rPr lang="en-US" sz="2400" i="1"/>
              <a:t>	 Behold, all you who kindle a fire, Who encircle yourselves with firebrands, Walk in the light of your fire And among the brands you have set ablaze. This you will have from My hand: You will lie down in torment.” (Isaiah 50:10–11, NASB95)</a:t>
            </a:r>
            <a:endParaRPr lang="en-US" sz="2400" i="1"/>
          </a:p>
          <a:p>
            <a:pPr marL="0" indent="0">
              <a:buNone/>
            </a:pPr>
            <a:endParaRPr lang="en-US" sz="2400" i="1"/>
          </a:p>
          <a:p>
            <a:pPr marL="0" indent="0">
              <a:buNone/>
            </a:pPr>
            <a:endParaRPr lang="en-US" sz="2400" i="1"/>
          </a:p>
          <a:p>
            <a:pPr marL="0" indent="0">
              <a:buNone/>
            </a:pPr>
            <a:endParaRPr lang="en-US" sz="2400" i="1"/>
          </a:p>
          <a:p>
            <a:pPr marL="0" indent="0">
              <a:buNone/>
            </a:pPr>
            <a:endParaRPr lang="en-US" sz="2400" i="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p>
            <a:endParaRPr lang="en-US"/>
          </a:p>
        </p:txBody>
      </p:sp>
      <p:sp>
        <p:nvSpPr>
          <p:cNvPr id="5" name="Rectangle 4"/>
          <p:cNvSpPr/>
          <p:nvPr/>
        </p:nvSpPr>
        <p:spPr>
          <a:xfrm>
            <a:off x="1774190" y="0"/>
            <a:ext cx="7416800" cy="6858000"/>
          </a:xfrm>
          <a:prstGeom prst="rect">
            <a:avLst/>
          </a:prstGeom>
          <a:solidFill>
            <a:schemeClr val="tx2"/>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ru-RU" sz="1800" b="1" i="0" u="none" strike="noStrike" cap="none" normalizeH="0" baseline="0" smtClean="0">
              <a:ln>
                <a:noFill/>
              </a:ln>
              <a:solidFill>
                <a:schemeClr val="tx1"/>
              </a:solidFill>
              <a:effectLst/>
              <a:latin typeface="Arial" panose="020B0604020202020204" pitchFamily="34" charset="0"/>
            </a:endParaRPr>
          </a:p>
        </p:txBody>
      </p:sp>
      <p:pic>
        <p:nvPicPr>
          <p:cNvPr id="10" name="Content Placeholder 9"/>
          <p:cNvPicPr>
            <a:picLocks noChangeAspect="1"/>
          </p:cNvPicPr>
          <p:nvPr>
            <p:ph sz="half" idx="2"/>
          </p:nvPr>
        </p:nvPicPr>
        <p:blipFill>
          <a:blip r:embed="rId2"/>
          <a:stretch>
            <a:fillRect/>
          </a:stretch>
        </p:blipFill>
        <p:spPr>
          <a:xfrm>
            <a:off x="2586355" y="733425"/>
            <a:ext cx="6040755" cy="5391150"/>
          </a:xfrm>
          <a:prstGeom prst="rect">
            <a:avLst/>
          </a:prstGeom>
          <a:effectLst>
            <a:softEdge rad="177800"/>
          </a:effectLst>
        </p:spPr>
      </p:pic>
    </p:spTree>
  </p:cSld>
  <p:clrMapOvr>
    <a:masterClrMapping/>
  </p:clrMapOvr>
</p:sld>
</file>

<file path=ppt/theme/theme1.xml><?xml version="1.0" encoding="utf-8"?>
<a:theme xmlns:a="http://schemas.openxmlformats.org/drawingml/2006/main" name="template">
  <a:themeElements>
    <a:clrScheme name="template 10">
      <a:dk1>
        <a:srgbClr val="4D4D4D"/>
      </a:dk1>
      <a:lt1>
        <a:srgbClr val="FFFFFF"/>
      </a:lt1>
      <a:dk2>
        <a:srgbClr val="000000"/>
      </a:dk2>
      <a:lt2>
        <a:srgbClr val="914133"/>
      </a:lt2>
      <a:accent1>
        <a:srgbClr val="A54317"/>
      </a:accent1>
      <a:accent2>
        <a:srgbClr val="DBA965"/>
      </a:accent2>
      <a:accent3>
        <a:srgbClr val="FFFFFF"/>
      </a:accent3>
      <a:accent4>
        <a:srgbClr val="404040"/>
      </a:accent4>
      <a:accent5>
        <a:srgbClr val="CFB0AB"/>
      </a:accent5>
      <a:accent6>
        <a:srgbClr val="C6995B"/>
      </a:accent6>
      <a:hlink>
        <a:srgbClr val="E2B24C"/>
      </a:hlink>
      <a:folHlink>
        <a:srgbClr val="EAEAEA"/>
      </a:folHlink>
    </a:clrScheme>
    <a:fontScheme name="templat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ru-RU"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ru-RU"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template 1">
        <a:dk1>
          <a:srgbClr val="4D4D4D"/>
        </a:dk1>
        <a:lt1>
          <a:srgbClr val="FFFFFF"/>
        </a:lt1>
        <a:dk2>
          <a:srgbClr val="000000"/>
        </a:dk2>
        <a:lt2>
          <a:srgbClr val="D5E1F3"/>
        </a:lt2>
        <a:accent1>
          <a:srgbClr val="BC4417"/>
        </a:accent1>
        <a:accent2>
          <a:srgbClr val="CF9C1C"/>
        </a:accent2>
        <a:accent3>
          <a:srgbClr val="FFFFFF"/>
        </a:accent3>
        <a:accent4>
          <a:srgbClr val="404040"/>
        </a:accent4>
        <a:accent5>
          <a:srgbClr val="DAB0AB"/>
        </a:accent5>
        <a:accent6>
          <a:srgbClr val="BB8D18"/>
        </a:accent6>
        <a:hlink>
          <a:srgbClr val="E8C97C"/>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000000"/>
        </a:dk2>
        <a:lt2>
          <a:srgbClr val="986615"/>
        </a:lt2>
        <a:accent1>
          <a:srgbClr val="BF4413"/>
        </a:accent1>
        <a:accent2>
          <a:srgbClr val="FFAB21"/>
        </a:accent2>
        <a:accent3>
          <a:srgbClr val="FFFFFF"/>
        </a:accent3>
        <a:accent4>
          <a:srgbClr val="404040"/>
        </a:accent4>
        <a:accent5>
          <a:srgbClr val="DCB0AA"/>
        </a:accent5>
        <a:accent6>
          <a:srgbClr val="E79B1D"/>
        </a:accent6>
        <a:hlink>
          <a:srgbClr val="C5A379"/>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000000"/>
        </a:dk2>
        <a:lt2>
          <a:srgbClr val="4A1B17"/>
        </a:lt2>
        <a:accent1>
          <a:srgbClr val="C66C00"/>
        </a:accent1>
        <a:accent2>
          <a:srgbClr val="FED416"/>
        </a:accent2>
        <a:accent3>
          <a:srgbClr val="FFFFFF"/>
        </a:accent3>
        <a:accent4>
          <a:srgbClr val="404040"/>
        </a:accent4>
        <a:accent5>
          <a:srgbClr val="DFBAAA"/>
        </a:accent5>
        <a:accent6>
          <a:srgbClr val="E6C013"/>
        </a:accent6>
        <a:hlink>
          <a:srgbClr val="FFDE93"/>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570301"/>
        </a:lt2>
        <a:accent1>
          <a:srgbClr val="D37E00"/>
        </a:accent1>
        <a:accent2>
          <a:srgbClr val="F5CB03"/>
        </a:accent2>
        <a:accent3>
          <a:srgbClr val="FFFFFF"/>
        </a:accent3>
        <a:accent4>
          <a:srgbClr val="404040"/>
        </a:accent4>
        <a:accent5>
          <a:srgbClr val="E6C0AA"/>
        </a:accent5>
        <a:accent6>
          <a:srgbClr val="DEB802"/>
        </a:accent6>
        <a:hlink>
          <a:srgbClr val="D86001"/>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713C0C"/>
        </a:lt2>
        <a:accent1>
          <a:srgbClr val="E4B058"/>
        </a:accent1>
        <a:accent2>
          <a:srgbClr val="FDD912"/>
        </a:accent2>
        <a:accent3>
          <a:srgbClr val="FFFFFF"/>
        </a:accent3>
        <a:accent4>
          <a:srgbClr val="404040"/>
        </a:accent4>
        <a:accent5>
          <a:srgbClr val="EFD4B4"/>
        </a:accent5>
        <a:accent6>
          <a:srgbClr val="E5C40F"/>
        </a:accent6>
        <a:hlink>
          <a:srgbClr val="E06301"/>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000000"/>
        </a:dk2>
        <a:lt2>
          <a:srgbClr val="953900"/>
        </a:lt2>
        <a:accent1>
          <a:srgbClr val="B65300"/>
        </a:accent1>
        <a:accent2>
          <a:srgbClr val="CE6A00"/>
        </a:accent2>
        <a:accent3>
          <a:srgbClr val="FFFFFF"/>
        </a:accent3>
        <a:accent4>
          <a:srgbClr val="404040"/>
        </a:accent4>
        <a:accent5>
          <a:srgbClr val="D7B3AA"/>
        </a:accent5>
        <a:accent6>
          <a:srgbClr val="BA5F00"/>
        </a:accent6>
        <a:hlink>
          <a:srgbClr val="F0A806"/>
        </a:hlink>
        <a:folHlink>
          <a:srgbClr val="FFE6C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000000"/>
        </a:dk2>
        <a:lt2>
          <a:srgbClr val="D87200"/>
        </a:lt2>
        <a:accent1>
          <a:srgbClr val="E29B07"/>
        </a:accent1>
        <a:accent2>
          <a:srgbClr val="EDBF03"/>
        </a:accent2>
        <a:accent3>
          <a:srgbClr val="FFFFFF"/>
        </a:accent3>
        <a:accent4>
          <a:srgbClr val="404040"/>
        </a:accent4>
        <a:accent5>
          <a:srgbClr val="EECBAA"/>
        </a:accent5>
        <a:accent6>
          <a:srgbClr val="D7AD02"/>
        </a:accent6>
        <a:hlink>
          <a:srgbClr val="7CA43F"/>
        </a:hlink>
        <a:folHlink>
          <a:srgbClr val="FFE6C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000000"/>
        </a:dk2>
        <a:lt2>
          <a:srgbClr val="D24D06"/>
        </a:lt2>
        <a:accent1>
          <a:srgbClr val="E59709"/>
        </a:accent1>
        <a:accent2>
          <a:srgbClr val="E9AC24"/>
        </a:accent2>
        <a:accent3>
          <a:srgbClr val="FFFFFF"/>
        </a:accent3>
        <a:accent4>
          <a:srgbClr val="404040"/>
        </a:accent4>
        <a:accent5>
          <a:srgbClr val="F0C9AA"/>
        </a:accent5>
        <a:accent6>
          <a:srgbClr val="D39B20"/>
        </a:accent6>
        <a:hlink>
          <a:srgbClr val="F7B80B"/>
        </a:hlink>
        <a:folHlink>
          <a:srgbClr val="FFE6C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000000"/>
        </a:dk2>
        <a:lt2>
          <a:srgbClr val="914133"/>
        </a:lt2>
        <a:accent1>
          <a:srgbClr val="A54317"/>
        </a:accent1>
        <a:accent2>
          <a:srgbClr val="DBA965"/>
        </a:accent2>
        <a:accent3>
          <a:srgbClr val="FFFFFF"/>
        </a:accent3>
        <a:accent4>
          <a:srgbClr val="404040"/>
        </a:accent4>
        <a:accent5>
          <a:srgbClr val="CFB0AB"/>
        </a:accent5>
        <a:accent6>
          <a:srgbClr val="C6995B"/>
        </a:accent6>
        <a:hlink>
          <a:srgbClr val="E2B24C"/>
        </a:hlink>
        <a:folHlink>
          <a:srgbClr val="EAEAE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1967</Words>
  <Application>WPS Presentation</Application>
  <PresentationFormat>Экран (4:3)</PresentationFormat>
  <Paragraphs>25</Paragraphs>
  <Slides>6</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6</vt:i4>
      </vt:variant>
    </vt:vector>
  </HeadingPairs>
  <TitlesOfParts>
    <vt:vector size="12" baseType="lpstr">
      <vt:lpstr>Arial</vt:lpstr>
      <vt:lpstr>SimSun</vt:lpstr>
      <vt:lpstr>Wingdings</vt:lpstr>
      <vt:lpstr>Microsoft YaHei</vt:lpstr>
      <vt:lpstr>Arial Unicode MS</vt:lpstr>
      <vt:lpstr>template</vt:lpstr>
      <vt:lpstr>Isaiah</vt:lpstr>
      <vt:lpstr>PowerPoint 演示文稿</vt:lpstr>
      <vt:lpstr>PowerPoint 演示文稿</vt:lpstr>
      <vt:lpstr>PowerPoint 演示文稿</vt:lpstr>
      <vt:lpstr>PowerPoint 演示文稿</vt:lpstr>
      <vt:lpstr>PowerPoint 演示文稿</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PoweredTemplates.com</dc:creator>
  <cp:lastModifiedBy>Revive IT</cp:lastModifiedBy>
  <cp:revision>97</cp:revision>
  <dcterms:created xsi:type="dcterms:W3CDTF">2006-06-29T12:15:00Z</dcterms:created>
  <dcterms:modified xsi:type="dcterms:W3CDTF">2022-07-29T23:14:20Z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1033-10.2.0.7636</vt:lpwstr>
  </property>
</Properties>
</file>