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256" r:id="rId3"/>
    <p:sldId id="322" r:id="rId5"/>
    <p:sldId id="330" r:id="rId6"/>
    <p:sldId id="332" r:id="rId7"/>
    <p:sldId id="333" r:id="rId8"/>
    <p:sldId id="334" r:id="rId9"/>
    <p:sldId id="335" r:id="rId10"/>
    <p:sldId id="337" r:id="rId11"/>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553B"/>
    <a:srgbClr val="6F603B"/>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31" autoAdjust="0"/>
    <p:restoredTop sz="94660"/>
  </p:normalViewPr>
  <p:slideViewPr>
    <p:cSldViewPr>
      <p:cViewPr>
        <p:scale>
          <a:sx n="100" d="100"/>
          <a:sy n="100" d="100"/>
        </p:scale>
        <p:origin x="-72" y="1002"/>
      </p:cViewPr>
      <p:guideLst>
        <p:guide orient="horz" pos="2169"/>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92"/>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smtClean="0"/>
              <a:t>Click to edit Master text styles</a:t>
            </a:r>
            <a:endParaRPr lang="ru-RU" noProof="0" smtClean="0"/>
          </a:p>
          <a:p>
            <a:pPr lvl="1"/>
            <a:r>
              <a:rPr lang="ru-RU" noProof="0" smtClean="0"/>
              <a:t>Second level</a:t>
            </a:r>
            <a:endParaRPr lang="ru-RU" noProof="0" smtClean="0"/>
          </a:p>
          <a:p>
            <a:pPr lvl="2"/>
            <a:r>
              <a:rPr lang="ru-RU" noProof="0" smtClean="0"/>
              <a:t>Third level</a:t>
            </a:r>
            <a:endParaRPr lang="ru-RU" noProof="0" smtClean="0"/>
          </a:p>
          <a:p>
            <a:pPr lvl="3"/>
            <a:r>
              <a:rPr lang="ru-RU" noProof="0" smtClean="0"/>
              <a:t>Fourth level</a:t>
            </a:r>
            <a:endParaRPr lang="ru-RU" noProof="0" smtClean="0"/>
          </a:p>
          <a:p>
            <a:pPr lvl="4"/>
            <a:r>
              <a:rPr lang="ru-RU" noProof="0" smtClean="0"/>
              <a:t>Fifth level</a:t>
            </a:r>
            <a:endParaRPr lang="ru-RU" noProof="0" smtClean="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How many of us have lied?</a:t>
            </a:r>
            <a:endParaRPr lang="en-US" b="1"/>
          </a:p>
          <a:p>
            <a:r>
              <a:rPr lang="en-US" b="1"/>
              <a:t>How many of us have lied to cover a lie?</a:t>
            </a:r>
            <a:endParaRPr lang="en-US" b="1"/>
          </a:p>
          <a:p>
            <a:r>
              <a:rPr lang="en-US" b="1"/>
              <a:t>How about lied to cover the lie that is covering the original lie?</a:t>
            </a:r>
            <a:endParaRPr lang="en-US" b="1"/>
          </a:p>
          <a:p>
            <a:r>
              <a:rPr lang="en-US" b="1"/>
              <a:t>we can keep on going but....</a:t>
            </a:r>
            <a:endParaRPr lang="en-US" b="1"/>
          </a:p>
          <a:p>
            <a:r>
              <a:rPr lang="en-US" b="1"/>
              <a:t>Have you ever noticed that when you compound lies, each one gets just a little bit more outrageous...more 'unbelievable?</a:t>
            </a:r>
            <a:endParaRPr lang="en-US" b="1"/>
          </a:p>
          <a:p>
            <a:r>
              <a:rPr lang="en-US" b="1"/>
              <a:t>That is the logistical problem with lying.  not stand up and you cannot make them fit together because their foundation is a falsehood and cannot support any weight.</a:t>
            </a:r>
            <a:endParaRPr lang="en-US" b="1"/>
          </a:p>
          <a:p>
            <a:r>
              <a:rPr lang="en-US" b="1"/>
              <a:t>On the other hand...telling the truth!</a:t>
            </a:r>
            <a:endParaRPr lang="en-US" b="1"/>
          </a:p>
          <a:p>
            <a:r>
              <a:rPr lang="en-US" b="1"/>
              <a:t>You can compound truth upon truth and it  only make it stronger. Truths fit together and fortify each other. They strengthen each other and prove each other...adding to their strength.</a:t>
            </a:r>
            <a:endParaRPr lang="en-US" b="1"/>
          </a:p>
          <a:p>
            <a:r>
              <a:rPr lang="en-US" b="1"/>
              <a:t>These last chapters, God has been piling truth upon truth  concerning Israel...their position, the reason for their position and the repercussions for their position. In the last couple of chapters, God had been addressing Israels failure through example.</a:t>
            </a:r>
            <a:endParaRPr lang="en-US" b="1"/>
          </a:p>
          <a:p>
            <a:r>
              <a:rPr lang="en-US" b="1"/>
              <a:t>Their inability to keep the sabbath day properly and their inappropriate use of fasting.</a:t>
            </a:r>
            <a:endParaRPr lang="en-US" b="1"/>
          </a:p>
          <a:p>
            <a:r>
              <a:rPr lang="en-US" b="1"/>
              <a:t>Their unwillingness to Come to God as needy and looking toward His Servant for satisfaction.</a:t>
            </a:r>
            <a:endParaRPr lang="en-US" b="1"/>
          </a:p>
          <a:p>
            <a:r>
              <a:rPr lang="en-US" b="1"/>
              <a:t>Israel was confident they were children of God and the proof was in their ritual.</a:t>
            </a:r>
            <a:endParaRPr lang="en-US" b="1"/>
          </a:p>
          <a:p>
            <a:r>
              <a:rPr lang="en-US" b="1"/>
              <a:t>God declared that the TRUE people of God would LOVE His law and obey it with right motives.</a:t>
            </a:r>
            <a:endParaRPr lang="en-US" b="1"/>
          </a:p>
          <a:p>
            <a:endParaRPr lang="en-US" b="1"/>
          </a:p>
          <a:p>
            <a:r>
              <a:rPr lang="en-US" b="1"/>
              <a:t>Chapter 59 arrives and it's job is to close this discussion. It summarizes the main truths for them and offers a plan for progression.</a:t>
            </a:r>
            <a:endParaRPr lang="en-US" b="1"/>
          </a:p>
          <a:p>
            <a:r>
              <a:rPr lang="en-US" b="1"/>
              <a:t> </a:t>
            </a:r>
            <a:endParaRPr lang="en-US" b="1"/>
          </a:p>
          <a:p>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God begins by answering the question that Israel has been asking; Why is God not answering? Why is he not seeing? Why is God not responding...guarding us and freeing us?  </a:t>
            </a:r>
            <a:r>
              <a:rPr lang="en-US" b="1" i="1"/>
              <a:t>”‘Why have we fasted and You do not see? Why have we humbled ourselves and You do not notice?’</a:t>
            </a:r>
            <a:r>
              <a:rPr lang="en-US" b="1"/>
              <a:t> </a:t>
            </a:r>
            <a:endParaRPr lang="en-US" b="1"/>
          </a:p>
          <a:p>
            <a:r>
              <a:rPr lang="en-US" b="1"/>
              <a:t>READ</a:t>
            </a:r>
            <a:endParaRPr lang="en-US" b="1"/>
          </a:p>
          <a:p>
            <a:endParaRPr lang="en-US" b="1"/>
          </a:p>
          <a:p>
            <a:r>
              <a:rPr lang="en-US" b="1"/>
              <a:t>His response is....Wait, you think I have moved? I have become 'far off' or weak? It is NOT me that has drifted away. I am not the one who moved. I am the holy unchangeable one. The separation did not originate from me.</a:t>
            </a:r>
            <a:endParaRPr lang="en-US" b="1"/>
          </a:p>
          <a:p>
            <a:endParaRPr lang="en-US" b="1"/>
          </a:p>
          <a:p>
            <a:r>
              <a:rPr lang="en-US" b="1"/>
              <a:t>No, what you are experiencing is a result of YOUR OWN SIN.</a:t>
            </a:r>
            <a:endParaRPr lang="en-US" b="1"/>
          </a:p>
          <a:p>
            <a:r>
              <a:rPr lang="en-US" b="1"/>
              <a:t>Jeremiah says; </a:t>
            </a:r>
            <a:r>
              <a:rPr lang="en-US" b="1" i="1"/>
              <a:t>Your iniquities have turned these (his blessings) away, And your sins have withheld good from you.</a:t>
            </a:r>
            <a:endParaRPr lang="en-US" b="1" i="1"/>
          </a:p>
          <a:p>
            <a:endParaRPr lang="en-US" b="1"/>
          </a:p>
          <a:p>
            <a:r>
              <a:rPr lang="en-US" b="1"/>
              <a:t>Solomon records for us in Proverbs a list of things God hates in Prov. 6 that sound eerily similar to the list here in Isaiah;</a:t>
            </a:r>
            <a:endParaRPr lang="en-US" b="1"/>
          </a:p>
          <a:p>
            <a:r>
              <a:rPr lang="en-US" b="1" i="1"/>
              <a:t>There are six things which the LORD hates, Yes, seven which are an abomination to Him: Haughty eyes, a lying tongue, And hands that shed innocent blood, A heart that devises wicked plans, Feet that run rapidly to evil, A false witness who utters lies, And one who spreads strife among brothers.</a:t>
            </a:r>
            <a:endParaRPr lang="en-US" b="1" i="1"/>
          </a:p>
          <a:p>
            <a:endParaRPr lang="en-US" b="1" i="1"/>
          </a:p>
          <a:p>
            <a:r>
              <a:rPr lang="en-US" b="1"/>
              <a:t>Even John, in 1John 1:6 says; </a:t>
            </a:r>
            <a:r>
              <a:rPr lang="en-US" b="1" i="1"/>
              <a:t>'If we say that we have fellowship with Him and yet walk in the darkness, we lie and do not practice the truth;'</a:t>
            </a:r>
            <a:endParaRPr lang="en-US" b="1" i="1"/>
          </a:p>
          <a:p>
            <a:endParaRPr lang="en-US" b="1" i="1"/>
          </a:p>
          <a:p>
            <a:r>
              <a:rPr lang="en-US" b="1"/>
              <a:t>God declares that they not only THINK sinfully but they carry out their sinful thoughts. They act on their basest instincts.</a:t>
            </a:r>
            <a:endParaRPr lang="en-US" b="1"/>
          </a:p>
          <a:p>
            <a:endParaRPr lang="en-US" b="1"/>
          </a:p>
          <a:p>
            <a:r>
              <a:rPr lang="en-US" b="1"/>
              <a:t>He drives the point home by the repetitious use of  YOUR and THEY to ensure that Israel know the root of the problem lies within themselves...not because of some weakness or failure on God's  part.</a:t>
            </a:r>
            <a:endParaRPr lang="en-US" b="1"/>
          </a:p>
          <a:p>
            <a:endParaRPr lang="en-US" b="1"/>
          </a:p>
          <a:p>
            <a:r>
              <a:rPr lang="en-US" b="1"/>
              <a:t>Notice the last descriptor sentence: '</a:t>
            </a:r>
            <a:r>
              <a:rPr lang="en-US" b="1" i="1">
                <a:sym typeface="+mn-ea"/>
              </a:rPr>
              <a:t>They trust in confusion and speak lies; They conceive mischief and bring forth iniquity.' </a:t>
            </a:r>
            <a:endParaRPr lang="en-US" b="1" i="1">
              <a:sym typeface="+mn-ea"/>
            </a:endParaRPr>
          </a:p>
          <a:p>
            <a:endParaRPr lang="en-US" b="1" i="1">
              <a:sym typeface="+mn-ea"/>
            </a:endParaRPr>
          </a:p>
          <a:p>
            <a:r>
              <a:rPr lang="en-US" b="1">
                <a:sym typeface="+mn-ea"/>
              </a:rPr>
              <a:t>This tells us that not only did they THINK and ACT sinfully but they have deluded themselves to such an extent that they believe the lie and trust in confusion that they create</a:t>
            </a:r>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He uses metaphors to paint pictures of the depth of their sin.</a:t>
            </a:r>
            <a:endParaRPr lang="en-US" b="1"/>
          </a:p>
          <a:p>
            <a:r>
              <a:rPr lang="en-US" b="1"/>
              <a:t>READ</a:t>
            </a:r>
            <a:endParaRPr lang="en-US" b="1"/>
          </a:p>
          <a:p>
            <a:endParaRPr lang="en-US" b="1"/>
          </a:p>
          <a:p>
            <a:r>
              <a:rPr lang="en-US" b="1"/>
              <a:t>He likens their lying and deceit to snake eggs (but not just any snake. these are poisonous snakes) or spider webs.</a:t>
            </a:r>
            <a:endParaRPr lang="en-US" b="1"/>
          </a:p>
          <a:p>
            <a:r>
              <a:rPr lang="en-US" b="1"/>
              <a:t>You typically crack eggs for food but Isaiah says the eggs they crack open are deadly. They are full of deception and deadly poison.</a:t>
            </a:r>
            <a:endParaRPr lang="en-US" b="1"/>
          </a:p>
          <a:p>
            <a:endParaRPr lang="en-US" b="1"/>
          </a:p>
          <a:p>
            <a:r>
              <a:rPr lang="en-US" b="1"/>
              <a:t>Likewise, he says, they think they are covering their sinfulness by spinning clothes of spider webs. T</a:t>
            </a:r>
            <a:r>
              <a:rPr lang="en-US" b="1">
                <a:sym typeface="+mn-ea"/>
              </a:rPr>
              <a:t>he web is useless to cover themselves OR the wickedness of their deeds.</a:t>
            </a:r>
            <a:endParaRPr lang="en-US" b="1">
              <a:sym typeface="+mn-ea"/>
            </a:endParaRPr>
          </a:p>
          <a:p>
            <a:endParaRPr lang="en-US" b="1"/>
          </a:p>
          <a:p>
            <a:r>
              <a:rPr lang="en-US" b="1"/>
              <a:t>Again, he calls them out for embracing violence and fully participating in evil.</a:t>
            </a:r>
            <a:endParaRPr lang="en-US" b="1"/>
          </a:p>
          <a:p>
            <a:r>
              <a:rPr lang="en-US" b="1"/>
              <a:t>Whereas the Righteous have a highway that has been built by God and is a highway of safety, the rebellious have a highway described here that is littered with devastation and destruction.</a:t>
            </a:r>
            <a:endParaRPr lang="en-US" b="1"/>
          </a:p>
          <a:p>
            <a:r>
              <a:rPr lang="en-US" b="1"/>
              <a:t>In Isaiah 51, God had made these comments concerning Israel; '</a:t>
            </a:r>
            <a:r>
              <a:rPr lang="en-US" b="1" i="1">
                <a:sym typeface="+mn-ea"/>
              </a:rPr>
              <a:t>There is none to guide her among all the sons she has borne, Nor is there one to take her by the hand among all the sons she has reared. These two things have befallen you; Who will mourn for you? The devastation and destruction, famine and sword; How shall I comfort you?</a:t>
            </a:r>
            <a:endParaRPr lang="en-US" b="1" i="1">
              <a:sym typeface="+mn-ea"/>
            </a:endParaRPr>
          </a:p>
          <a:p>
            <a:endParaRPr lang="en-US" b="1">
              <a:sym typeface="+mn-ea"/>
            </a:endParaRPr>
          </a:p>
          <a:p>
            <a:r>
              <a:rPr lang="en-US" b="1">
                <a:sym typeface="+mn-ea"/>
              </a:rPr>
              <a:t>Devastation and destruction surely come to those outside of God's protection. This is the broad way Jesus discussed in Matthew.</a:t>
            </a:r>
            <a:endParaRPr lang="en-US" b="1">
              <a:sym typeface="+mn-ea"/>
            </a:endParaRPr>
          </a:p>
          <a:p>
            <a:r>
              <a:rPr lang="en-US" b="1" i="1">
                <a:sym typeface="+mn-ea"/>
              </a:rPr>
              <a:t>Matthew 7:13</a:t>
            </a:r>
            <a:endParaRPr lang="en-US" b="1" i="1">
              <a:sym typeface="+mn-ea"/>
            </a:endParaRPr>
          </a:p>
          <a:p>
            <a:r>
              <a:rPr lang="en-US" b="1" i="1">
                <a:sym typeface="+mn-ea"/>
              </a:rPr>
              <a:t>“Enter through the narrow gate; for the gate is wide and the way is broad that leads to destruction, and there are many who enter through it.” (NASB95</a:t>
            </a:r>
            <a:r>
              <a:rPr lang="en-US" b="1">
                <a:sym typeface="+mn-ea"/>
              </a:rPr>
              <a:t>)</a:t>
            </a:r>
            <a:endParaRPr lang="en-US" b="1">
              <a:sym typeface="+mn-ea"/>
            </a:endParaRPr>
          </a:p>
          <a:p>
            <a:endParaRPr lang="en-US" b="1" i="1">
              <a:sym typeface="+mn-ea"/>
            </a:endParaRPr>
          </a:p>
          <a:p>
            <a:r>
              <a:rPr lang="en-US" b="1"/>
              <a:t>Again, God makes an amazing statement concerning the unbelieving peoples.' They do not know peace'; </a:t>
            </a:r>
            <a:endParaRPr lang="en-US" b="1"/>
          </a:p>
          <a:p>
            <a:r>
              <a:rPr lang="en-US" b="1"/>
              <a:t>If that is true, How will they find it? How will it be recognizable as a preferred option? How will the reality and necessity of the 'straight way' or righteous pathway come to them?</a:t>
            </a:r>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Now, the voice has changed. It goes from God speaking to the voice of Isaiah recorded for us.</a:t>
            </a:r>
            <a:endParaRPr lang="en-US" b="1"/>
          </a:p>
          <a:p>
            <a:r>
              <a:rPr lang="en-US" b="1"/>
              <a:t>READ</a:t>
            </a:r>
            <a:endParaRPr lang="en-US" b="1"/>
          </a:p>
          <a:p>
            <a:endParaRPr lang="en-US" b="1"/>
          </a:p>
          <a:p>
            <a:r>
              <a:rPr lang="en-US" b="1"/>
              <a:t>Isaiah take on the role of Priest as he represents Israel to God and in doing so, is providing the pathway Israel must walk to find the peace and righteousness they are missing.</a:t>
            </a:r>
            <a:endParaRPr lang="en-US" b="1"/>
          </a:p>
          <a:p>
            <a:r>
              <a:rPr lang="en-US" b="1"/>
              <a:t>This seems a bit out of the normal but it is NOT the only time a prophet has represented the people before God.</a:t>
            </a:r>
            <a:endParaRPr lang="en-US" b="1"/>
          </a:p>
          <a:p>
            <a:r>
              <a:rPr lang="en-US" b="1"/>
              <a:t>In the book of Daniel, Daniel prays to God for his mercy on the nation and his situation and wording are similar.</a:t>
            </a:r>
            <a:endParaRPr lang="en-US" b="1"/>
          </a:p>
          <a:p>
            <a:r>
              <a:rPr lang="en-US" b="1"/>
              <a:t>He sees the rebellion and represents the penitent in Israel.</a:t>
            </a:r>
            <a:endParaRPr lang="en-US" b="1"/>
          </a:p>
          <a:p>
            <a:r>
              <a:rPr lang="en-US" b="1" i="1"/>
              <a:t>Daniel 9:2–8</a:t>
            </a:r>
            <a:endParaRPr lang="en-US" b="1" i="1"/>
          </a:p>
          <a:p>
            <a:r>
              <a:rPr lang="en-US" b="1" i="1"/>
              <a:t>in the first year of his reign, I, Daniel, observed in the books the number of the years which was revealed as the word of the LORD to Jeremiah the prophet for the completion of the desolation of Jerusalem, namely, seventy years. So I gave my attention to the Lord God to seek Him by prayer and supplications, with fasting, sackcloth and ashes. I prayed to the LORD my God and confessed and said, “Alas, O Lord, the great and awesome God, who keeps His covenant and lovingkindness for those who love Him and keep His commandments, we have sinned, committed iniquity, acted wickedly and rebelled, even turning aside from Your commandments and ordinances. “Moreover, we have not listened to Your servants the prophets, who spoke in Your name to our kings, our princes, our fathers and all the people of the land. “Righteousness belongs to You, O Lord, but to us open shame, as it is this day—to the men of Judah, the inhabitants of Jerusalem and all Israel, those who are nearby and those who are far away in all the countries to which You have driven them, because of their unfaithful deeds which they have committed against You. “Open shame belongs to us, O Lord, to our kings, our princes and our fathers, because we have sinned against You.” (NASB95)</a:t>
            </a:r>
            <a:endParaRPr lang="en-US" b="1" i="1"/>
          </a:p>
          <a:p>
            <a:endParaRPr lang="en-US" b="1" i="1"/>
          </a:p>
          <a:p>
            <a:r>
              <a:rPr lang="en-US" b="1"/>
              <a:t>Now, we know that the reality was that there were only a hand full of Israelites that DID recognize their sin.</a:t>
            </a:r>
            <a:endParaRPr lang="en-US" b="1"/>
          </a:p>
          <a:p>
            <a:r>
              <a:rPr lang="en-US" b="1"/>
              <a:t>Again though, in Daniel's prayer, like Isaiah, the pathway is found to restoration.</a:t>
            </a:r>
            <a:endParaRPr lang="en-US" b="1"/>
          </a:p>
          <a:p>
            <a:endParaRPr lang="en-US" b="1"/>
          </a:p>
          <a:p>
            <a:endParaRPr lang="en-US" b="1"/>
          </a:p>
          <a:p>
            <a:r>
              <a:rPr lang="en-US" b="1"/>
              <a:t>Isaiah again uses word pictures, a simile, comparing themselves to blind... but not just blind. </a:t>
            </a:r>
            <a:r>
              <a:rPr lang="en-US" b="1" u="sng"/>
              <a:t>They are without eyes</a:t>
            </a:r>
            <a:r>
              <a:rPr lang="en-US" b="1"/>
              <a:t>...pointing to the impossibility of sight being generated  from within themselves. (EVOLUTION)</a:t>
            </a:r>
            <a:endParaRPr lang="en-US" b="1"/>
          </a:p>
          <a:p>
            <a:r>
              <a:rPr lang="en-US" b="1"/>
              <a:t>Repentance, coupled with inability, is also recognized in the statement; '</a:t>
            </a:r>
            <a:r>
              <a:rPr lang="en-US" b="1" i="1">
                <a:sym typeface="+mn-ea"/>
              </a:rPr>
              <a:t>We hope for justice, but there is none, For salvation, but it is far from us'.</a:t>
            </a:r>
            <a:endParaRPr lang="en-US" b="1" i="1">
              <a:sym typeface="+mn-ea"/>
            </a:endParaRPr>
          </a:p>
          <a:p>
            <a:endParaRPr lang="en-US" b="1" i="1">
              <a:sym typeface="+mn-ea"/>
            </a:endParaRPr>
          </a:p>
          <a:p>
            <a:r>
              <a:rPr lang="en-US" b="1">
                <a:sym typeface="+mn-ea"/>
              </a:rPr>
              <a:t>Isaiah's us of righteousness, justice in this chapter are not leaning toward how they treat each other or who God is within himself. He is using these terms in the arena of salvation. Seeing their need and their inability to accomplish salvation on their own.</a:t>
            </a:r>
            <a:endParaRPr lang="en-US" b="1">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message has not changed, Isaiah is still standing in for the nation and although he cannot repent on their behalf, he is giving them an example of what TRUE repentance involves</a:t>
            </a:r>
            <a:endParaRPr lang="en-US" b="1"/>
          </a:p>
          <a:p>
            <a:r>
              <a:rPr lang="en-US" b="1"/>
              <a:t>READ</a:t>
            </a:r>
            <a:endParaRPr lang="en-US" b="1"/>
          </a:p>
          <a:p>
            <a:endParaRPr lang="en-US" b="1"/>
          </a:p>
          <a:p>
            <a:r>
              <a:rPr lang="en-US" b="1"/>
              <a:t>Repentance include knowing that the spider-web clothes are doing NOTHING to conceal sin. </a:t>
            </a:r>
            <a:r>
              <a:rPr lang="en-US" b="1">
                <a:sym typeface="+mn-ea"/>
              </a:rPr>
              <a:t>Act, words and thoughts are</a:t>
            </a:r>
            <a:r>
              <a:rPr lang="en-US" b="1"/>
              <a:t> all laid bare in front of God.</a:t>
            </a:r>
            <a:endParaRPr lang="en-US" b="1"/>
          </a:p>
          <a:p>
            <a:endParaRPr lang="en-US" b="1"/>
          </a:p>
          <a:p>
            <a:r>
              <a:rPr lang="en-US" b="1"/>
              <a:t>Repentance also include ownership and agreement.</a:t>
            </a:r>
            <a:endParaRPr lang="en-US" b="1"/>
          </a:p>
          <a:p>
            <a:r>
              <a:rPr lang="en-US" b="1"/>
              <a:t>Notice how the message has moved form God declaring YOU/ YOUR/ THEY to OUR and WE.</a:t>
            </a:r>
            <a:endParaRPr lang="en-US" b="1"/>
          </a:p>
          <a:p>
            <a:r>
              <a:rPr lang="en-US" b="1"/>
              <a:t>Although the word REPENT is NEVER used and REPENTANCE is referenced only once in the book of Isaiah, Isaiah paints a very clear picture of what it looks like in action through this confession of Isaiah.</a:t>
            </a:r>
            <a:endParaRPr lang="en-US" b="1"/>
          </a:p>
          <a:p>
            <a:r>
              <a:rPr lang="en-US" b="1"/>
              <a:t>Even the realization of their situation being a consequence of their own action...agreeing with God that it is THEY that have been the ones to generate the separation is documented here.</a:t>
            </a:r>
            <a:endParaRPr lang="en-US" b="1"/>
          </a:p>
          <a:p>
            <a:endParaRPr lang="en-US" b="1"/>
          </a:p>
          <a:p>
            <a:r>
              <a:rPr lang="en-US" b="1"/>
              <a:t>Still again, a statement come out that points to the reality of their helplessness/ inability to fix it. </a:t>
            </a:r>
            <a:r>
              <a:rPr lang="en-US">
                <a:sym typeface="+mn-ea"/>
              </a:rPr>
              <a:t> </a:t>
            </a:r>
            <a:r>
              <a:rPr lang="en-US" b="1">
                <a:sym typeface="+mn-ea"/>
              </a:rPr>
              <a:t>'truth has stumbled in the street, And uprightness </a:t>
            </a:r>
            <a:r>
              <a:rPr lang="en-US" b="1" u="sng">
                <a:sym typeface="+mn-ea"/>
              </a:rPr>
              <a:t>cannot </a:t>
            </a:r>
            <a:r>
              <a:rPr lang="en-US" b="1">
                <a:sym typeface="+mn-ea"/>
              </a:rPr>
              <a:t>enter.</a:t>
            </a:r>
            <a:r>
              <a:rPr lang="en-US" b="1"/>
              <a:t>'</a:t>
            </a:r>
            <a:endParaRPr lang="en-US" b="1"/>
          </a:p>
          <a:p>
            <a:endParaRPr lang="en-US" b="1"/>
          </a:p>
          <a:p>
            <a:endParaRPr lang="en-US" b="1"/>
          </a:p>
          <a:p>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READ</a:t>
            </a:r>
            <a:endParaRPr lang="en-US" b="1"/>
          </a:p>
          <a:p>
            <a:endParaRPr lang="en-US" b="1"/>
          </a:p>
          <a:p>
            <a:r>
              <a:rPr lang="en-US" b="1"/>
              <a:t>Agreement...Yes, truth is lacking.</a:t>
            </a:r>
            <a:endParaRPr lang="en-US" b="1"/>
          </a:p>
          <a:p>
            <a:endParaRPr lang="en-US" b="1"/>
          </a:p>
          <a:p>
            <a:r>
              <a:rPr lang="en-US" b="1"/>
              <a:t>Then comes a weird statement; '</a:t>
            </a:r>
            <a:r>
              <a:rPr lang="en-US" b="1" i="1">
                <a:sym typeface="+mn-ea"/>
              </a:rPr>
              <a:t>he who turns aside from evil makes himself a prey.'</a:t>
            </a:r>
            <a:endParaRPr lang="en-US" b="1" i="1">
              <a:sym typeface="+mn-ea"/>
            </a:endParaRPr>
          </a:p>
          <a:p>
            <a:r>
              <a:rPr lang="en-US" b="1">
                <a:sym typeface="+mn-ea"/>
              </a:rPr>
              <a:t>Not only are there consequences for evil but there are consequences in turning FROM evil.</a:t>
            </a:r>
            <a:endParaRPr lang="en-US" b="1">
              <a:sym typeface="+mn-ea"/>
            </a:endParaRPr>
          </a:p>
          <a:p>
            <a:r>
              <a:rPr lang="en-US" b="1">
                <a:sym typeface="+mn-ea"/>
              </a:rPr>
              <a:t>In a world that has so thoroughly been blinded to truth. That see no value in righteousness and perverts justice at every turn in the road, turning AWAY from that...from evil put them and puts us at odds...not with God but with the world.</a:t>
            </a:r>
            <a:endParaRPr lang="en-US" b="1">
              <a:sym typeface="+mn-ea"/>
            </a:endParaRPr>
          </a:p>
          <a:p>
            <a:endParaRPr lang="en-US" b="1">
              <a:sym typeface="+mn-ea"/>
            </a:endParaRPr>
          </a:p>
          <a:p>
            <a:r>
              <a:rPr lang="en-US" b="1">
                <a:sym typeface="+mn-ea"/>
              </a:rPr>
              <a:t>Jesus talks about this recognition of the cost of righteous living in Luke.</a:t>
            </a:r>
            <a:endParaRPr lang="en-US" b="1">
              <a:sym typeface="+mn-ea"/>
            </a:endParaRPr>
          </a:p>
          <a:p>
            <a:r>
              <a:rPr lang="en-US" b="1">
                <a:sym typeface="+mn-ea"/>
              </a:rPr>
              <a:t>Luke 14:28–33</a:t>
            </a:r>
            <a:endParaRPr lang="en-US" b="1">
              <a:sym typeface="+mn-ea"/>
            </a:endParaRPr>
          </a:p>
          <a:p>
            <a:r>
              <a:rPr lang="en-US" b="1">
                <a:sym typeface="+mn-ea"/>
              </a:rPr>
              <a:t>“For which one of you, when he wants to build a tower, does not first sit down and calculate the cost to see if he has enough to complete it? “Otherwise, when he has laid a foundation and is not able to finish, all who observe it begin to ridicule him, saying, ‘This man began to build and was not able to finish.’ “Or what king, when he sets out to meet another king in battle, will not first sit down and consider whether he is strong enough with ten thousand men to encounter the one coming against him with twenty thousand? “Or else, while the other is still far away, he sends a delegation and asks for terms of peace. “So then, none of you can be My disciple who does not give up all his own possessions.” (NASB95)</a:t>
            </a:r>
            <a:endParaRPr lang="en-US" b="1">
              <a:sym typeface="+mn-ea"/>
            </a:endParaRPr>
          </a:p>
          <a:p>
            <a:endParaRPr lang="en-US" b="1">
              <a:sym typeface="+mn-ea"/>
            </a:endParaRPr>
          </a:p>
          <a:p>
            <a:r>
              <a:rPr lang="en-US" b="1">
                <a:sym typeface="+mn-ea"/>
              </a:rPr>
              <a:t>The cost is absolute...our entirety. Anything less is unacceptable and when it is given, We become the objects for the fiery darts of the evil one.</a:t>
            </a:r>
            <a:endParaRPr lang="en-US" b="1">
              <a:sym typeface="+mn-ea"/>
            </a:endParaRPr>
          </a:p>
          <a:p>
            <a:endParaRPr lang="en-US" b="1">
              <a:sym typeface="+mn-ea"/>
            </a:endParaRPr>
          </a:p>
          <a:p>
            <a:r>
              <a:rPr lang="en-US" b="1">
                <a:sym typeface="+mn-ea"/>
              </a:rPr>
              <a:t>Then, in the middle of verse 15, There is ANOTHER change in the action.</a:t>
            </a:r>
            <a:endParaRPr lang="en-US" b="1">
              <a:sym typeface="+mn-ea"/>
            </a:endParaRPr>
          </a:p>
          <a:p>
            <a:r>
              <a:rPr lang="en-US" b="1">
                <a:sym typeface="+mn-ea"/>
              </a:rPr>
              <a:t>Up until now we have had declared by God Israels, unrighteousness and Isaiah's confession in agreement with God (on behalf of Israel) that they have indeed sinned.</a:t>
            </a:r>
            <a:endParaRPr lang="en-US" b="1">
              <a:sym typeface="+mn-ea"/>
            </a:endParaRPr>
          </a:p>
          <a:p>
            <a:r>
              <a:rPr lang="en-US" b="1">
                <a:sym typeface="+mn-ea"/>
              </a:rPr>
              <a:t>Most importantly, though, Isaiah, through his confession, has made it plain that they were in no way able to manufacture or earn salvation within themselves.</a:t>
            </a:r>
            <a:endParaRPr lang="en-US" b="1">
              <a:sym typeface="+mn-ea"/>
            </a:endParaRPr>
          </a:p>
          <a:p>
            <a:endParaRPr lang="en-US" b="1">
              <a:sym typeface="+mn-ea"/>
            </a:endParaRPr>
          </a:p>
          <a:p>
            <a:r>
              <a:rPr lang="en-US" b="1">
                <a:sym typeface="+mn-ea"/>
              </a:rPr>
              <a:t>So we have GOD...stepping in!</a:t>
            </a:r>
            <a:endParaRPr lang="en-US" b="1">
              <a:sym typeface="+mn-ea"/>
            </a:endParaRPr>
          </a:p>
          <a:p>
            <a:r>
              <a:rPr lang="en-US" b="1">
                <a:sym typeface="+mn-ea"/>
              </a:rPr>
              <a:t>He immediately sees- rightly, clearly (no justice)</a:t>
            </a:r>
            <a:endParaRPr lang="en-US" b="1">
              <a:sym typeface="+mn-ea"/>
            </a:endParaRPr>
          </a:p>
          <a:p>
            <a:r>
              <a:rPr lang="en-US" b="1">
                <a:sym typeface="+mn-ea"/>
              </a:rPr>
              <a:t>He immediately assess, again correctly (no man to intercede)</a:t>
            </a:r>
            <a:endParaRPr lang="en-US" b="1">
              <a:sym typeface="+mn-ea"/>
            </a:endParaRPr>
          </a:p>
          <a:p>
            <a:endParaRPr lang="en-US" b="1">
              <a:sym typeface="+mn-ea"/>
            </a:endParaRPr>
          </a:p>
          <a:p>
            <a:r>
              <a:rPr lang="en-US" b="1">
                <a:sym typeface="+mn-ea"/>
              </a:rPr>
              <a:t>He is left to step in Himself. He exposes His OWN arm to bring salvation.</a:t>
            </a:r>
            <a:endParaRPr lang="en-US" b="1">
              <a:sym typeface="+mn-ea"/>
            </a:endParaRPr>
          </a:p>
          <a:p>
            <a:r>
              <a:rPr lang="en-US" b="1">
                <a:sym typeface="+mn-ea"/>
              </a:rPr>
              <a:t>Isaiah earlier had described the arm of the Lord in very powerful terms.</a:t>
            </a:r>
            <a:endParaRPr lang="en-US" b="1">
              <a:sym typeface="+mn-ea"/>
            </a:endParaRPr>
          </a:p>
          <a:p>
            <a:r>
              <a:rPr lang="en-US" b="1">
                <a:sym typeface="+mn-ea"/>
              </a:rPr>
              <a:t>Isaiah 53 reveals the Arm of God to also be the Servant of God.</a:t>
            </a:r>
            <a:endParaRPr lang="en-US" b="1">
              <a:sym typeface="+mn-ea"/>
            </a:endParaRPr>
          </a:p>
          <a:p>
            <a:r>
              <a:rPr lang="en-US" b="1" i="1">
                <a:sym typeface="+mn-ea"/>
              </a:rPr>
              <a:t>Isaiah 51:9–10</a:t>
            </a:r>
            <a:endParaRPr lang="en-US" b="1" i="1">
              <a:sym typeface="+mn-ea"/>
            </a:endParaRPr>
          </a:p>
          <a:p>
            <a:r>
              <a:rPr lang="en-US" b="1" i="1">
                <a:sym typeface="+mn-ea"/>
              </a:rPr>
              <a:t>Awake, awake, put on strength, O arm of the LORD; Awake as in the days of old, the generations of long ago. Was it not You who cut Rahab in pieces, Who pierced the dragon? Was it not You who dried up the sea, The waters of the great deep; Who made the depths of the sea a pathway For the redeemed to cross over?” (NASB95)</a:t>
            </a:r>
            <a:endParaRPr lang="en-US" b="1" i="1">
              <a:sym typeface="+mn-ea"/>
            </a:endParaRPr>
          </a:p>
          <a:p>
            <a:endParaRPr lang="en-US" b="1" i="1">
              <a:sym typeface="+mn-ea"/>
            </a:endParaRPr>
          </a:p>
          <a:p>
            <a:r>
              <a:rPr lang="en-US" b="1">
                <a:sym typeface="+mn-ea"/>
              </a:rPr>
              <a:t>Isaiah 40 talks about the arm of God with words of comfort as well.To His Flock, he will be as a shepherd</a:t>
            </a:r>
            <a:endParaRPr lang="en-US" b="1">
              <a:sym typeface="+mn-ea"/>
            </a:endParaRPr>
          </a:p>
          <a:p>
            <a:r>
              <a:rPr lang="en-US" b="1" i="1">
                <a:sym typeface="+mn-ea"/>
              </a:rPr>
              <a:t>Isaiah 40:10–11</a:t>
            </a:r>
            <a:endParaRPr lang="en-US" b="1" i="1">
              <a:sym typeface="+mn-ea"/>
            </a:endParaRPr>
          </a:p>
          <a:p>
            <a:r>
              <a:rPr lang="en-US" b="1" i="1">
                <a:sym typeface="+mn-ea"/>
              </a:rPr>
              <a:t>Behold, the Lord GOD will come with might, With His arm ruling for Him. Behold, His reward is with Him And His recompense before Him. Like a shepherd He will tend His flock, In His arm He will gather the lambs And carry them in His bosom; He will gently lead the nursing ewes.” (NASB95)</a:t>
            </a:r>
            <a:endParaRPr lang="en-US" b="1" i="1">
              <a:sym typeface="+mn-ea"/>
            </a:endParaRPr>
          </a:p>
          <a:p>
            <a:endParaRPr lang="en-US" b="1" i="1">
              <a:sym typeface="+mn-ea"/>
            </a:endParaRPr>
          </a:p>
          <a:p>
            <a:r>
              <a:rPr lang="en-US" b="1">
                <a:sym typeface="+mn-ea"/>
              </a:rPr>
              <a:t>In Isaiah 53 we have the Arm of the Lord exposed to us ALSO as God's servant and being personified</a:t>
            </a:r>
            <a:endParaRPr lang="en-US" b="1" i="1">
              <a:sym typeface="+mn-ea"/>
            </a:endParaRPr>
          </a:p>
          <a:p>
            <a:r>
              <a:rPr lang="en-US" b="1" i="1">
                <a:sym typeface="+mn-ea"/>
              </a:rPr>
              <a:t>Isaiah 53:1–2</a:t>
            </a:r>
            <a:endParaRPr lang="en-US" b="1" i="1">
              <a:sym typeface="+mn-ea"/>
            </a:endParaRPr>
          </a:p>
          <a:p>
            <a:r>
              <a:rPr lang="en-US" b="1" i="1">
                <a:sym typeface="+mn-ea"/>
              </a:rPr>
              <a:t>Who has believed our message? And to whom has the arm of the LORD been revealed? For He grew up before Him like a tender shoot, And like a root out of parched ground; He has no stately form or majesty That we should look upon Him, Nor appearance that we should be attracted to Him.” (NASB95)</a:t>
            </a:r>
            <a:endParaRPr lang="en-US" b="1" i="1">
              <a:sym typeface="+mn-ea"/>
            </a:endParaRPr>
          </a:p>
          <a:p>
            <a:endParaRPr lang="en-US" b="1" i="1">
              <a:sym typeface="+mn-ea"/>
            </a:endParaRPr>
          </a:p>
          <a:p>
            <a:r>
              <a:rPr lang="en-US" b="1">
                <a:sym typeface="+mn-ea"/>
              </a:rPr>
              <a:t>God comes to the defense of His people, his flock, using military imagery, denoting seriousness and complete engagement.</a:t>
            </a:r>
            <a:endParaRPr lang="en-US" b="1">
              <a:sym typeface="+mn-ea"/>
            </a:endParaRPr>
          </a:p>
          <a:p>
            <a:r>
              <a:rPr lang="en-US" b="1">
                <a:sym typeface="+mn-ea"/>
              </a:rPr>
              <a:t>Does he really need armor to defeat ANY enemy?</a:t>
            </a:r>
            <a:endParaRPr lang="en-US" b="1">
              <a:sym typeface="+mn-ea"/>
            </a:endParaRPr>
          </a:p>
          <a:p>
            <a:r>
              <a:rPr lang="en-US" b="1">
                <a:sym typeface="+mn-ea"/>
              </a:rPr>
              <a:t>The picture of armor is for our benefit.</a:t>
            </a:r>
            <a:endParaRPr lang="en-US" b="1">
              <a:sym typeface="+mn-ea"/>
            </a:endParaRPr>
          </a:p>
          <a:p>
            <a:r>
              <a:rPr lang="en-US" b="1">
                <a:sym typeface="+mn-ea"/>
              </a:rPr>
              <a:t>Sin is not to be toyed with or taken lightly.</a:t>
            </a:r>
            <a:endParaRPr lang="en-US" b="1">
              <a:sym typeface="+mn-ea"/>
            </a:endParaRPr>
          </a:p>
          <a:p>
            <a:endParaRPr lang="en-US" b="1">
              <a:sym typeface="+mn-ea"/>
            </a:endParaRPr>
          </a:p>
          <a:p>
            <a:r>
              <a:rPr lang="en-US" b="1">
                <a:sym typeface="+mn-ea"/>
              </a:rPr>
              <a:t>Paul takes this imagery and applies it to our lives in Eph. 6.</a:t>
            </a:r>
            <a:endParaRPr lang="en-US" b="1">
              <a:sym typeface="+mn-ea"/>
            </a:endParaRPr>
          </a:p>
          <a:p>
            <a:r>
              <a:rPr lang="en-US" b="1" i="1">
                <a:sym typeface="+mn-ea"/>
              </a:rPr>
              <a:t>Ephesians 6:11–17</a:t>
            </a:r>
            <a:endParaRPr lang="en-US" b="1" i="1">
              <a:sym typeface="+mn-ea"/>
            </a:endParaRPr>
          </a:p>
          <a:p>
            <a:r>
              <a:rPr lang="en-US" b="1" i="1">
                <a:sym typeface="+mn-ea"/>
              </a:rPr>
              <a:t>Put on the full armor of God, so that you will be able to stand firm against the schemes of the devil. For our struggle is not against flesh and blood, but against the rulers, against the powers, against the world forces of this darkness, against the spiritual forces of wickedness in the heavenly places. Therefore, take up the full armor of God, so that you will be able to resist in the evil day, and having done everything, to stand firm. Stand firm therefore, HAVING GIRDED YOUR LOINS WITH TRUTH, and HAVING PUT ON THE BREASTPLATE OF RIGHTEOUSNESS, and having shod YOUR FEET WITH THE PREPARATION OF THE GOSPEL OF PEACE; in addition to all, taking up the shield of faith with which you will be able to extinguish all the flaming arrows of the evil one. And take THE HELMET OF SALVATION, and the sword of the Spirit, which is the word of God.” (NASB95)</a:t>
            </a:r>
            <a:endParaRPr lang="en-US" b="1" i="1">
              <a:sym typeface="+mn-ea"/>
            </a:endParaRPr>
          </a:p>
          <a:p>
            <a:endParaRPr lang="en-US" b="1">
              <a:sym typeface="+mn-ea"/>
            </a:endParaRPr>
          </a:p>
          <a:p>
            <a:r>
              <a:rPr lang="en-US" b="1">
                <a:sym typeface="+mn-ea"/>
              </a:rPr>
              <a:t>This loops us back to the statement Isaiah made earlier concerning those who follow him.; </a:t>
            </a:r>
            <a:r>
              <a:rPr lang="en-US" b="1" i="1">
                <a:sym typeface="+mn-ea"/>
              </a:rPr>
              <a:t>he who turns aside from evil makes himself a prey.</a:t>
            </a:r>
            <a:endParaRPr lang="en-US" b="1" i="1">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Now, God's arm is exposed. His righteousness and justice will be revealed. God describes what that looks like;</a:t>
            </a:r>
            <a:endParaRPr lang="en-US" b="1"/>
          </a:p>
          <a:p>
            <a:r>
              <a:rPr lang="en-US" b="1"/>
              <a:t>READ</a:t>
            </a:r>
            <a:endParaRPr lang="en-US" b="1"/>
          </a:p>
          <a:p>
            <a:endParaRPr lang="en-US" b="1"/>
          </a:p>
          <a:p>
            <a:r>
              <a:rPr lang="en-US" b="1"/>
              <a:t>The armor is to fight against ALL enemies, not just Satan, not just death. ALL God's enemies will feel the full wrath of a warrior God.</a:t>
            </a:r>
            <a:endParaRPr lang="en-US" b="1"/>
          </a:p>
          <a:p>
            <a:r>
              <a:rPr lang="en-US" b="1"/>
              <a:t>He will repay them...Other translations say; he will 'make an end to them'.</a:t>
            </a:r>
            <a:endParaRPr lang="en-US" b="1"/>
          </a:p>
          <a:p>
            <a:r>
              <a:rPr lang="en-US" b="1"/>
              <a:t>That is the repayment for ALL who have not come under the protection of His arm, His servant.</a:t>
            </a:r>
            <a:endParaRPr lang="en-US" b="1"/>
          </a:p>
          <a:p>
            <a:r>
              <a:rPr lang="en-US" b="1"/>
              <a:t>There is no hiding and God will not overlook anyone or anyplace.</a:t>
            </a:r>
            <a:endParaRPr lang="en-US" b="1"/>
          </a:p>
          <a:p>
            <a:r>
              <a:rPr lang="en-US" b="1"/>
              <a:t>They will fear His name AND his glory!</a:t>
            </a:r>
            <a:endParaRPr lang="en-US" b="1"/>
          </a:p>
          <a:p>
            <a:endParaRPr lang="en-US" b="1"/>
          </a:p>
          <a:p>
            <a:r>
              <a:rPr lang="en-US" b="1"/>
              <a:t>Another simile...God comes like a rushing stream!</a:t>
            </a:r>
            <a:endParaRPr lang="en-US" b="1"/>
          </a:p>
          <a:p>
            <a:r>
              <a:rPr lang="en-US" b="1"/>
              <a:t>A rushing stream that is driven by the 'wind of the Lord'. From God's breath literally.</a:t>
            </a:r>
            <a:endParaRPr lang="en-US" b="1"/>
          </a:p>
          <a:p>
            <a:r>
              <a:rPr lang="en-US" b="1"/>
              <a:t>The HOLY SPIRIT is involved in releasing God's wrath as much as he is in saving men out of the world.</a:t>
            </a:r>
            <a:endParaRPr lang="en-US" b="1"/>
          </a:p>
          <a:p>
            <a:r>
              <a:rPr lang="en-US" b="1"/>
              <a:t>The identification of the Holy Spirit with destruction gives us pause to realize he was also active in the creation of all things.</a:t>
            </a:r>
            <a:endParaRPr lang="en-US" b="1"/>
          </a:p>
          <a:p>
            <a:r>
              <a:rPr lang="en-US" b="1" i="1"/>
              <a:t>Gen.1:2      The earth was formless and void, and darkness was over the surface of the deep, and the Spirit of God was moving over the surface of the waters</a:t>
            </a:r>
            <a:r>
              <a:rPr lang="en-US" b="1"/>
              <a:t>.</a:t>
            </a:r>
            <a:endParaRPr lang="en-US" b="1"/>
          </a:p>
          <a:p>
            <a:endParaRPr lang="en-US" b="1"/>
          </a:p>
          <a:p>
            <a:r>
              <a:rPr lang="en-US" b="1"/>
              <a:t>Yet, ALL is NOT lost and destruction does NOT have to come, WILL NOT come to everyone. </a:t>
            </a:r>
            <a:endParaRPr lang="en-US" b="1"/>
          </a:p>
          <a:p>
            <a:r>
              <a:rPr lang="en-US" b="1"/>
              <a:t>God himself will save some.He will come as a redeemer to all those who turn from their sin.</a:t>
            </a:r>
            <a:endParaRPr lang="en-US" b="1"/>
          </a:p>
          <a:p>
            <a:endParaRPr lang="en-US" b="1"/>
          </a:p>
          <a:p>
            <a:r>
              <a:rPr lang="en-US" b="1"/>
              <a:t>Paul picks this up in Rom. 11 as he describes the salvation of God's People,the eternal Israel; </a:t>
            </a:r>
            <a:endParaRPr lang="en-US" b="1"/>
          </a:p>
          <a:p>
            <a:r>
              <a:rPr lang="en-US" b="1" i="1"/>
              <a:t>Romans 11:26</a:t>
            </a:r>
            <a:endParaRPr lang="en-US" b="1"/>
          </a:p>
          <a:p>
            <a:r>
              <a:rPr lang="en-US" b="1" i="1"/>
              <a:t>and so all Israel will be saved; just as it is written, “THE DELIVERER WILL COME FROM ZION, HE WILL REMOVE UNGODLINESS FROM JACOB.”” (NASB95)</a:t>
            </a:r>
            <a:endParaRPr 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r>
              <a:rPr lang="en-US" b="1"/>
              <a:t>Isaiah closes up with God's declaration of something truly amazing.</a:t>
            </a:r>
            <a:endParaRPr lang="en-US" b="1"/>
          </a:p>
          <a:p>
            <a:endParaRPr lang="en-US" b="1"/>
          </a:p>
          <a:p>
            <a:r>
              <a:rPr lang="en-US" b="1"/>
              <a:t>He is making a covenant with these people...</a:t>
            </a:r>
            <a:endParaRPr lang="en-US" b="1"/>
          </a:p>
          <a:p>
            <a:r>
              <a:rPr lang="en-US" b="1" u="sng"/>
              <a:t>3 things.</a:t>
            </a:r>
            <a:endParaRPr lang="en-US" b="1" u="sng"/>
          </a:p>
          <a:p>
            <a:r>
              <a:rPr lang="en-US" b="1"/>
              <a:t>Very similar to the covenant God tells Jeremiah about in Jeremiah 31.</a:t>
            </a:r>
            <a:endParaRPr lang="en-US" b="1" u="sng"/>
          </a:p>
          <a:p>
            <a:endParaRPr lang="en-US" b="1"/>
          </a:p>
          <a:p>
            <a:r>
              <a:rPr lang="en-US" b="1"/>
              <a:t>1. He will put His Spirit on them.</a:t>
            </a:r>
            <a:endParaRPr lang="en-US" b="1"/>
          </a:p>
          <a:p>
            <a:r>
              <a:rPr lang="en-US" b="1"/>
              <a:t>This is the SAME Spirit that was introduced as resting on the shoot from the roots of Jesse; Jesus Christ in Isaiah 11..</a:t>
            </a:r>
            <a:endParaRPr lang="en-US" b="1"/>
          </a:p>
          <a:p>
            <a:r>
              <a:rPr lang="en-US" b="1"/>
              <a:t>This Spirit is described this way;</a:t>
            </a:r>
            <a:endParaRPr lang="en-US" b="1"/>
          </a:p>
          <a:p>
            <a:r>
              <a:rPr lang="en-US" b="1" i="1"/>
              <a:t>Isaiah 11:2–3</a:t>
            </a:r>
            <a:endParaRPr lang="en-US" b="1" i="1"/>
          </a:p>
          <a:p>
            <a:r>
              <a:rPr lang="en-US" b="1" i="1"/>
              <a:t>The Spirit of the LORD will rest on Him, The spirit of wisdom and understanding, The spirit of counsel and strength, The spirit of knowledge and the fear of the LORD. And He will delight in the fear of the LORD, And He will not judge by what His eyes see, Nor make a decision by what His ears hear;” (NASB95)</a:t>
            </a:r>
            <a:endParaRPr lang="en-US" b="1"/>
          </a:p>
          <a:p>
            <a:endParaRPr lang="en-US" b="1"/>
          </a:p>
          <a:p>
            <a:r>
              <a:rPr lang="en-US" b="1"/>
              <a:t>2. He will put HIS words in their mouths.</a:t>
            </a:r>
            <a:endParaRPr lang="en-US" b="1"/>
          </a:p>
          <a:p>
            <a:r>
              <a:rPr lang="en-US" b="1"/>
              <a:t>This is like saying that God will write His law on their hearts. He will give them a desire for Him and a desire to do what pleases him.</a:t>
            </a:r>
            <a:endParaRPr lang="en-US" b="1"/>
          </a:p>
          <a:p>
            <a:r>
              <a:rPr lang="en-US" b="1"/>
              <a:t>Putting His word in their mouths is a way of saying He will give them faith to believe. Faith to act. Faith to talk!</a:t>
            </a:r>
            <a:endParaRPr lang="en-US" b="1"/>
          </a:p>
          <a:p>
            <a:r>
              <a:rPr lang="en-US" b="1"/>
              <a:t>Paul confirms this coupling in Romans 10</a:t>
            </a:r>
            <a:endParaRPr lang="en-US" b="1"/>
          </a:p>
          <a:p>
            <a:r>
              <a:rPr lang="en-US" b="1" i="1"/>
              <a:t>Romans 10:8–9</a:t>
            </a:r>
            <a:endParaRPr lang="en-US" b="1" i="1"/>
          </a:p>
          <a:p>
            <a:r>
              <a:rPr lang="en-US" b="1" i="1"/>
              <a:t>But what does it say? “THE WORD IS NEAR YOU, IN YOUR MOUTH AND IN YOUR HEART”—that is, the word of faith which we are preaching, that if you confess with your mouth Jesus as Lord, and believe in your heart that God raised Him from the dead, you will be saved;” (NASB95)</a:t>
            </a:r>
            <a:endParaRPr lang="en-US" b="1"/>
          </a:p>
          <a:p>
            <a:endParaRPr lang="en-US" b="1" i="1"/>
          </a:p>
          <a:p>
            <a:r>
              <a:rPr lang="en-US" b="1"/>
              <a:t>3. The words that have been given will be successfully passed from generation to generation.</a:t>
            </a:r>
            <a:endParaRPr lang="en-US" b="1"/>
          </a:p>
          <a:p>
            <a:r>
              <a:rPr lang="en-US" b="1"/>
              <a:t>This corresponds to God's promise to Jeremiah that ALL will know him, from the least to the greatest. Jeremiah sees the covenant crossing economic and status barriers while also declaring God will remember their sins NO MORE.</a:t>
            </a:r>
            <a:endParaRPr lang="en-US" b="1"/>
          </a:p>
          <a:p>
            <a:r>
              <a:rPr lang="en-US" b="1"/>
              <a:t>Isaiah points out the longevity of the covenant; How it will not have an end and will be here generation upon generation.</a:t>
            </a:r>
            <a:endParaRPr lang="en-US" b="1"/>
          </a:p>
          <a:p>
            <a:endParaRPr lang="en-US" b="1"/>
          </a:p>
          <a:p>
            <a:r>
              <a:rPr lang="en-US" b="1"/>
              <a:t>There is something more specific though in Isaiah. He wraps the New covenant around God's word and the peoples ability and willingness to declare it.</a:t>
            </a:r>
            <a:endParaRPr lang="en-US" b="1"/>
          </a:p>
          <a:p>
            <a:r>
              <a:rPr lang="en-US" b="1"/>
              <a:t>The nation, Israel, was God's servant and their job was to make God's glory known through what they did AND what they said. They were literally to declare his glory to the world. They failed at that.</a:t>
            </a:r>
            <a:endParaRPr lang="en-US" b="1"/>
          </a:p>
          <a:p>
            <a:r>
              <a:rPr lang="en-US" b="1"/>
              <a:t>God then says he will send His Servant to do what they would not or could not do. Jesus enters into time and space as God's servant and FULLY reveals God's glory. He s the exact representation of His glory.</a:t>
            </a:r>
            <a:endParaRPr lang="en-US" b="1"/>
          </a:p>
          <a:p>
            <a:r>
              <a:rPr lang="en-US" b="1"/>
              <a:t>He then gathers around him a group of disciples and gives THEM the responsibility to complete the job he started. This new Israel springs up from the disciples and is to CONTNUE to declare the glory of God and go out to make disciples in all the world. The mission national Israel failed at has been given to God's church to execute. How do they do that?</a:t>
            </a:r>
            <a:endParaRPr lang="en-US" b="1"/>
          </a:p>
          <a:p>
            <a:r>
              <a:rPr lang="en-US" b="1"/>
              <a:t>By the power of God's Spirit and the Power of God's word.</a:t>
            </a:r>
            <a:endParaRPr lang="en-US" b="1"/>
          </a:p>
          <a:p>
            <a:r>
              <a:rPr lang="en-US" b="1"/>
              <a:t>We are now God's servants. Here on earth. Here for His glory. Here at His pleasure.</a:t>
            </a:r>
            <a:endParaRPr lang="en-US" b="1"/>
          </a:p>
          <a:p>
            <a:r>
              <a:rPr lang="en-US" b="1">
                <a:sym typeface="+mn-ea"/>
              </a:rPr>
              <a:t>He is the one who saved.</a:t>
            </a:r>
            <a:endParaRPr lang="en-US" b="1"/>
          </a:p>
          <a:p>
            <a:r>
              <a:rPr lang="en-US" b="1">
                <a:sym typeface="+mn-ea"/>
              </a:rPr>
              <a:t>He is the right arm of God,</a:t>
            </a:r>
            <a:endParaRPr lang="en-US" b="1"/>
          </a:p>
          <a:p>
            <a:r>
              <a:rPr lang="en-US" b="1">
                <a:sym typeface="+mn-ea"/>
              </a:rPr>
              <a:t>He is Our shepherd.</a:t>
            </a:r>
            <a:endParaRPr lang="en-US" b="1">
              <a:sym typeface="+mn-ea"/>
            </a:endParaRPr>
          </a:p>
          <a:p>
            <a:r>
              <a:rPr lang="en-US" b="1">
                <a:sym typeface="+mn-ea"/>
              </a:rPr>
              <a:t>He is our defender AND our equipper.</a:t>
            </a:r>
            <a:endParaRPr lang="en-US" b="1">
              <a:sym typeface="+mn-ea"/>
            </a:endParaRPr>
          </a:p>
          <a:p>
            <a:endParaRPr lang="en-US" b="1">
              <a:sym typeface="+mn-ea"/>
            </a:endParaRPr>
          </a:p>
          <a:p>
            <a:r>
              <a:rPr lang="en-US" b="1"/>
              <a:t>He has called us to action and no small part of that is to fulfill the duty that Israel had failed at. Announcing God to a lost and desperate world.</a:t>
            </a:r>
            <a:endParaRPr lang="en-US" b="1"/>
          </a:p>
          <a:p>
            <a:r>
              <a:rPr lang="en-US" b="1"/>
              <a:t>Our time in the word will ALWAYS bear fruit. It WILL change us and it DOES give us a voice and a platform.</a:t>
            </a:r>
            <a:endParaRPr lang="en-US" b="1"/>
          </a:p>
          <a:p>
            <a:r>
              <a:rPr lang="en-US" b="1"/>
              <a:t>Jesus Christ came, establishing His kingdom on earth, in our hearts. We are called as his ambassadors and servants to declare his message, preach the gospel in word and through our actions. </a:t>
            </a:r>
            <a:endParaRPr lang="en-US" b="1"/>
          </a:p>
          <a:p>
            <a:r>
              <a:rPr lang="en-US" b="1"/>
              <a:t>This is our job until His return . He has promised...covenanted his Holy Spirit of Power ...enlisting and equipping to each of us for that end.</a:t>
            </a:r>
            <a:endParaRPr lang="en-US" b="1"/>
          </a:p>
          <a:p>
            <a:endParaRPr lang="en-US" b="1"/>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smtClean="0"/>
              <a:t>Click to edit Master title style</a:t>
            </a:r>
            <a:endParaRPr lang="ru-RU" noProof="0" smtClean="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smtClean="0"/>
              <a:t>Click to edit Master title style</a:t>
            </a:r>
            <a:endParaRPr lang="ru-RU" smtClean="0"/>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smtClean="0"/>
              <a:t>Click to edit Master text styles</a:t>
            </a:r>
            <a:endParaRPr lang="ru-RU" smtClean="0"/>
          </a:p>
          <a:p>
            <a:pPr lvl="1"/>
            <a:r>
              <a:rPr lang="ru-RU" smtClean="0"/>
              <a:t>Second level</a:t>
            </a:r>
            <a:endParaRPr lang="ru-RU" smtClean="0"/>
          </a:p>
          <a:p>
            <a:pPr lvl="2"/>
            <a:r>
              <a:rPr lang="ru-RU" smtClean="0"/>
              <a:t>Third level</a:t>
            </a:r>
            <a:endParaRPr lang="ru-RU" smtClean="0"/>
          </a:p>
          <a:p>
            <a:pPr lvl="3"/>
            <a:r>
              <a:rPr lang="ru-RU" smtClean="0"/>
              <a:t>Fourth level</a:t>
            </a:r>
            <a:endParaRPr lang="ru-RU" smtClean="0"/>
          </a:p>
          <a:p>
            <a:pPr lvl="4"/>
            <a:r>
              <a:rPr lang="ru-RU"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41720" y="4879975"/>
            <a:ext cx="2097405" cy="750570"/>
          </a:xfrm>
        </p:spPr>
        <p:txBody>
          <a:bodyPr/>
          <a:lstStyle/>
          <a:p>
            <a:pPr eaLnBrk="1" hangingPunct="1"/>
            <a:r>
              <a:rPr lang="en-US" sz="4400" smtClean="0"/>
              <a:t>I</a:t>
            </a:r>
            <a:r>
              <a:rPr lang="en-US" sz="4400" smtClean="0">
                <a:effectLst>
                  <a:outerShdw blurRad="38100" dist="38100" dir="2700000" algn="tl">
                    <a:srgbClr val="000000">
                      <a:alpha val="43137"/>
                    </a:srgbClr>
                  </a:outerShdw>
                </a:effectLst>
              </a:rPr>
              <a:t>saiah</a:t>
            </a:r>
            <a:endParaRPr lang="en-US" sz="4400" smtClean="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263005" y="5479415"/>
            <a:ext cx="1706245" cy="697230"/>
          </a:xfrm>
        </p:spPr>
        <p:txBody>
          <a:bodyPr/>
          <a:lstStyle/>
          <a:p>
            <a:pPr eaLnBrk="1" hangingPunct="1">
              <a:defRPr/>
            </a:pPr>
            <a:r>
              <a:rPr lang="en-US" altLang="uk-UA" sz="2000" dirty="0" smtClean="0">
                <a:effectLst>
                  <a:outerShdw blurRad="38100" dist="38100" dir="2700000" algn="tl">
                    <a:srgbClr val="000000">
                      <a:alpha val="43137"/>
                    </a:srgbClr>
                  </a:outerShdw>
                </a:effectLst>
                <a:latin typeface="+mj-lt"/>
              </a:rPr>
              <a:t>Chapter 59</a:t>
            </a:r>
            <a:endParaRPr lang="en-US" altLang="uk-UA" sz="2000" dirty="0" smtClean="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59</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59:1–4</a:t>
            </a:r>
            <a:endParaRPr lang="en-US" sz="2600"/>
          </a:p>
          <a:p>
            <a:pPr marL="0" indent="0">
              <a:buNone/>
            </a:pPr>
            <a:r>
              <a:rPr lang="en-US" sz="2600"/>
              <a:t>Behold, the LORD’S hand is not so short That it cannot save; Nor is His ear so dull That it cannot hear. But your iniquities have made a separation between you and your God, And your sins have hidden His face from you so that He does not hear. For your hands are defiled with blood And your fingers with iniquity; Your lips have spoken falsehood, Your tongue mutters wickedness. No one sues righteously and no one pleads honestly. They trust in confusion and speak lies; They conceive mischief and bring forth iniquity.” (NASB95)</a:t>
            </a:r>
            <a:endParaRPr lang="en-US"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59</a:t>
            </a:r>
            <a:endParaRPr lang="en-US" sz="3600"/>
          </a:p>
        </p:txBody>
      </p:sp>
      <p:sp>
        <p:nvSpPr>
          <p:cNvPr id="2" name="Content Placeholder 1"/>
          <p:cNvSpPr/>
          <p:nvPr>
            <p:ph sz="half" idx="1"/>
          </p:nvPr>
        </p:nvSpPr>
        <p:spPr>
          <a:xfrm>
            <a:off x="1755775" y="775970"/>
            <a:ext cx="7312660" cy="5111750"/>
          </a:xfrm>
        </p:spPr>
        <p:txBody>
          <a:bodyPr/>
          <a:p>
            <a:pPr marL="0" indent="0">
              <a:buNone/>
            </a:pPr>
            <a:r>
              <a:rPr lang="en-US" sz="2600"/>
              <a:t>	Isaiah 59:5–8</a:t>
            </a:r>
            <a:endParaRPr lang="en-US" sz="2600"/>
          </a:p>
          <a:p>
            <a:pPr marL="0" indent="0">
              <a:buNone/>
            </a:pPr>
            <a:r>
              <a:rPr lang="en-US" sz="2600"/>
              <a:t>They hatch adders’ eggs and weave the spider’s web; He who eats of their eggs dies, And from that which is crushed a snake breaks forth. Their webs will not become clothing, Nor will they cover themselves with their works; Their works are works of iniquity, And an act of violence is in their hands. Their feet run to evil, And they hasten to shed innocent blood; Their thoughts are thoughts of iniquity, Devastation and destruction are in their highways. They do not know the way of peace, And there is no justice in their tracks; They have made their paths crooked, Whoever treads on them does not know peace.” (NASB95)</a:t>
            </a:r>
            <a:endParaRPr lang="en-US"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59</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59:9–11</a:t>
            </a:r>
            <a:endParaRPr lang="en-US" sz="2600"/>
          </a:p>
          <a:p>
            <a:pPr marL="0" indent="0">
              <a:buNone/>
            </a:pPr>
            <a:r>
              <a:rPr lang="en-US" sz="2600"/>
              <a:t>Therefore justice is far from us, And righteousness does not overtake us; We hope for light, but behold, darkness, For brightness, but we walk in gloom. We grope along the wall like blind men, We grope like those who have no eyes; We stumble at midday as in the twilight, Among those who are vigorous we are like dead men. All of us growl like bears, And moan sadly like doves; We hope for justice, but there is none, For salvation, but it is far from us.” (NASB95)</a:t>
            </a:r>
            <a:endParaRPr lang="en-US"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59</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59:12–14</a:t>
            </a:r>
            <a:endParaRPr lang="en-US" sz="2600"/>
          </a:p>
          <a:p>
            <a:pPr marL="0" indent="0">
              <a:buNone/>
            </a:pPr>
            <a:r>
              <a:rPr lang="en-US" sz="2600"/>
              <a:t>For our transgressions are multiplied before You, And our sins testify against us; For our transgressions are with us, And we know our iniquities: Transgressing and denying the LORD, And turning away from our God, Speaking oppression and revolt, Conceiving in and uttering from the heart lying words. Justice is turned back, And righteousness stands far away; For truth has stumbled in the street, And uprightness cannot enter.” (NASB95)</a:t>
            </a:r>
            <a:endParaRPr lang="en-US"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59</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59:15–17</a:t>
            </a:r>
            <a:endParaRPr lang="en-US" sz="2600"/>
          </a:p>
          <a:p>
            <a:pPr marL="0" indent="0">
              <a:buNone/>
            </a:pPr>
            <a:r>
              <a:rPr lang="en-US" sz="2600"/>
              <a:t>Yes, truth is lacking; And he who turns aside from evil makes himself a prey.</a:t>
            </a:r>
            <a:endParaRPr lang="en-US" sz="2600"/>
          </a:p>
          <a:p>
            <a:pPr marL="0" indent="0">
              <a:buNone/>
            </a:pPr>
            <a:r>
              <a:rPr lang="en-US" sz="2600"/>
              <a:t> Now the LORD saw, And it was displeasing in His sight that there was no justice. And He saw that there was no man, And was astonished that there was no one to intercede; Then His own arm brought salvation to Him, And His righteousness upheld Him. He put on righteousness like a breastplate, And a helmet of salvation on His head; And He put on garments of vengeance for clothing And wrapped Himself with zeal as a mantle.” (NASB95)</a:t>
            </a:r>
            <a:endParaRPr lang="en-US"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59</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59:18–20</a:t>
            </a:r>
            <a:endParaRPr lang="en-US" sz="2600"/>
          </a:p>
          <a:p>
            <a:pPr marL="0" indent="0">
              <a:buNone/>
            </a:pPr>
            <a:r>
              <a:rPr lang="en-US" sz="2600"/>
              <a:t>According to their deeds, so He will repay, Wrath to His adversaries, recompense to His enemies; To the coastlands He will make recompense. So they will fear the name of the LORD from the west And His glory from the rising of the sun, For He will come like a rushing stream Which the wind of the LORD drives. “A Redeemer will come to Zion, And to those who turn from transgression in Jacob,” declares the LORD.” (NASB95)</a:t>
            </a:r>
            <a:endParaRPr lang="en-US"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3175"/>
            <a:ext cx="7035800" cy="645160"/>
          </a:xfrm>
          <a:prstGeom prst="rect">
            <a:avLst/>
          </a:prstGeom>
          <a:noFill/>
        </p:spPr>
        <p:txBody>
          <a:bodyPr wrap="square" rtlCol="0">
            <a:spAutoFit/>
          </a:bodyPr>
          <a:p>
            <a:r>
              <a:rPr lang="en-US" sz="3600"/>
              <a:t>Isaiah 59</a:t>
            </a:r>
            <a:endParaRPr lang="en-US" sz="3600"/>
          </a:p>
        </p:txBody>
      </p:sp>
      <p:sp>
        <p:nvSpPr>
          <p:cNvPr id="2" name="Content Placeholder 1"/>
          <p:cNvSpPr/>
          <p:nvPr>
            <p:ph sz="half" idx="1"/>
          </p:nvPr>
        </p:nvSpPr>
        <p:spPr>
          <a:xfrm>
            <a:off x="1755775" y="887095"/>
            <a:ext cx="7312660" cy="5111750"/>
          </a:xfrm>
        </p:spPr>
        <p:txBody>
          <a:bodyPr/>
          <a:p>
            <a:pPr marL="0" indent="0">
              <a:buNone/>
            </a:pPr>
            <a:r>
              <a:rPr lang="en-US" sz="2600"/>
              <a:t>	Isaiah 59:21</a:t>
            </a:r>
            <a:endParaRPr lang="en-US" sz="2600"/>
          </a:p>
          <a:p>
            <a:pPr marL="0" indent="0">
              <a:buNone/>
            </a:pPr>
            <a:r>
              <a:rPr lang="en-US" sz="2600"/>
              <a:t>“As for Me, this is My covenant with them,” says the LORD: “My Spirit which is upon you, and My words which I have put in your mouth shall not depart from your mouth, nor from the mouth of your offspring, nor from the mouth of your offspring’s offspring,” says the LORD, “from now and forever.”” (NASB95)</a:t>
            </a:r>
            <a:endParaRPr lang="en-US" sz="2600"/>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3483</Words>
  <Application>WPS Presentation</Application>
  <PresentationFormat>Экран (4:3)</PresentationFormat>
  <Paragraphs>42</Paragraphs>
  <Slides>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107</cp:revision>
  <dcterms:created xsi:type="dcterms:W3CDTF">2006-06-29T12:15:00Z</dcterms:created>
  <dcterms:modified xsi:type="dcterms:W3CDTF">2022-10-31T23:18:22Z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