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96" r:id="rId5"/>
    <p:sldId id="288" r:id="rId6"/>
    <p:sldId id="287" r:id="rId7"/>
    <p:sldId id="281" r:id="rId8"/>
    <p:sldId id="282" r:id="rId9"/>
    <p:sldId id="285" r:id="rId10"/>
    <p:sldId id="286" r:id="rId11"/>
    <p:sldId id="284" r:id="rId12"/>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0987" autoAdjust="0"/>
  </p:normalViewPr>
  <p:slideViewPr>
    <p:cSldViewPr>
      <p:cViewPr varScale="1">
        <p:scale>
          <a:sx n="69" d="100"/>
          <a:sy n="69" d="100"/>
        </p:scale>
        <p:origin x="2136"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dirty="0"/>
              <a:t>Have you ever had a time in life where you thought you were going backward in your understanding?</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maybe for some it was politics...just entering in, it seems pretty easy. Democrat or Republican...Then there is Independent, then there are social issues, then there are personal liberties, then we add morality and ethics, we look for truth and have a hard time finding it. We try to build a foundation and find out it is hard to do and even harder to keep.</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r>
              <a:rPr lang="en-US" dirty="0"/>
              <a:t>It becomes like spinning plates. Keeping all the ideals in place and giving them each the attention they require.</a:t>
            </a:r>
            <a:endParaRPr lang="en-US"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At work sometimes I feel like I am spinning plates. Building security, Building maintenance, City, County and Federal permitting, Vendor research, cost reduction and avoidance, budgeting, employee training and coaching, inter department communication, project planning and follow-through....The list of plates gets longer.</a:t>
            </a:r>
            <a:endParaRPr lang="en-US" dirty="0"/>
          </a:p>
          <a:p>
            <a:endParaRPr lang="en-US" i="0" dirty="0"/>
          </a:p>
          <a:p>
            <a:r>
              <a:rPr lang="en-US" i="0" dirty="0"/>
              <a:t>To me, Isaiah is alot like  'spinning plates'.</a:t>
            </a:r>
            <a:endParaRPr lang="en-US" i="0" dirty="0"/>
          </a:p>
          <a:p>
            <a:r>
              <a:rPr lang="en-US" i="0" dirty="0"/>
              <a:t>We have the central plate of God;1... Who he is, what are His plans, How will they be carried out, How did it affect Israel, how does it affect us?</a:t>
            </a:r>
            <a:endParaRPr lang="en-US" i="0" dirty="0"/>
          </a:p>
          <a:p>
            <a:r>
              <a:rPr lang="en-US" i="0" dirty="0"/>
              <a:t>Then we start spinning kingdom plates;2 , We have Israel, Assyria, Judah, Egypt, Ammon, Moab; We have David's kingdom, God's kingdom and the kingdom of men.</a:t>
            </a:r>
            <a:endParaRPr lang="en-US" i="0" dirty="0"/>
          </a:p>
          <a:p>
            <a:r>
              <a:rPr lang="en-US" i="0" dirty="0"/>
              <a:t>Then we start spinning up the plate of kings;3  Uszziah, Jotham, Ahaz, Hezekiah, Tiglath-Pileser, Rezin, Remaliah, David, God and God's child is a short list that will continue to grow as we get deeper into the book</a:t>
            </a:r>
            <a:endParaRPr lang="en-US" i="0" dirty="0"/>
          </a:p>
          <a:p>
            <a:r>
              <a:rPr lang="en-US" i="0" dirty="0"/>
              <a:t>Fourth, we have put up the plate of faith;4 Where is it being put by the kings, the people, by us? Where SHOULD it be put? How do we know where they (or we) are putting it.</a:t>
            </a:r>
            <a:endParaRPr lang="en-US" i="0" dirty="0"/>
          </a:p>
          <a:p>
            <a:r>
              <a:rPr lang="en-US" i="0" dirty="0"/>
              <a:t>Then we add another plate- Let's call that salvation;5  What IS salvation? Is it different for different people? Is it different for us than for Israel and/or Judah and/or Assyria? How does Their salvation (or their MISSING salvation affect us (or does it?)</a:t>
            </a:r>
            <a:endParaRPr lang="en-US" i="0" dirty="0"/>
          </a:p>
          <a:p>
            <a:r>
              <a:rPr lang="en-US" i="0" dirty="0"/>
              <a:t>WE have 1 more plate (although there could be many more) We will call that plate “Remnant;6 What does that mean to Israel?, Judah, to us today? Who was and or IS the remnant. What does the remnant look like? Do they look different in different ages? </a:t>
            </a:r>
            <a:endParaRPr lang="en-US" i="0" dirty="0"/>
          </a:p>
          <a:p>
            <a:endParaRPr lang="en-US" i="0" dirty="0"/>
          </a:p>
          <a:p>
            <a:r>
              <a:rPr lang="en-US" i="0" dirty="0"/>
              <a:t>We have all these truths we are learning about, growing in information in AND for each of these plates there is a transitional element to them as God uses Isaiah to begin introducing a watershed truth about who the people of God really are. We see bits and pieces of new covenant foreshadowing and patterning that adds another layer of plates on each stick.</a:t>
            </a:r>
            <a:endParaRPr lang="en-US" i="0" dirty="0"/>
          </a:p>
          <a:p>
            <a:endParaRPr lang="en-US" i="0" dirty="0"/>
          </a:p>
          <a:p>
            <a:r>
              <a:rPr lang="en-US" i="0" dirty="0"/>
              <a:t>As we continue to dive into Isaiah, the plates will become fuller, we will have more stuff spinning on each plate, we will know more about each one of these. we will also be spinning more than these plates, Different things-different truths will be brought out for examination, our encouragement as as a warning. Our job is to make sure we keep all these plates...all these truths spinning we give them each the attention they require and we balance the plates and our lives in concert.</a:t>
            </a:r>
            <a:endParaRPr lang="en-US" i="0" dirty="0"/>
          </a:p>
          <a:p>
            <a:endParaRPr lang="en-US" i="0" dirty="0"/>
          </a:p>
          <a:p>
            <a:endParaRPr lang="en-US"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Chapter 6 was a chapter that REALLY god the plate of God spinning as we entered the throne room and got Isaiah's glimpse of God and we were there for his missions assignment. He was to deliver the message of the necessity of Israel and Judah to have faith in God but his mission also included the promise that this message would not be welcome but would actually harden the hearts of the nations.</a:t>
            </a:r>
            <a:endParaRPr lang="en-US" dirty="0"/>
          </a:p>
          <a:p>
            <a:r>
              <a:rPr lang="en-US" i="0" dirty="0"/>
              <a:t>Chapter 7 was a warning for the King.  The grandson of Uzziah. Trust God for salvation or go the way of your sister Israel.</a:t>
            </a:r>
            <a:endParaRPr lang="en-US" i="0" dirty="0"/>
          </a:p>
          <a:p>
            <a:r>
              <a:rPr lang="en-US" i="0" dirty="0"/>
              <a:t>Chapter 8 was a warning to the PEOPLE  and declare that Assyria is at the door! Trust God for salvation or follow in the steps of your sister.</a:t>
            </a:r>
            <a:endParaRPr lang="en-US" i="0" dirty="0"/>
          </a:p>
          <a:p>
            <a:r>
              <a:rPr lang="en-US" i="0" dirty="0"/>
              <a:t>Chapter 8 does not conclude with the usual promise of a remnant that will escape BUT chapter nine opens with a promise of a future renewal</a:t>
            </a:r>
            <a:endParaRPr lang="en-US" i="0" dirty="0"/>
          </a:p>
          <a:p>
            <a:endParaRPr lang="en-US" i="0" dirty="0"/>
          </a:p>
          <a:p>
            <a:r>
              <a:rPr lang="en-US" i="0" dirty="0"/>
              <a:t>Before we go there though, I want you to add some stuff to your 'remnant plate' </a:t>
            </a:r>
            <a:endParaRPr lang="en-US" i="0" dirty="0"/>
          </a:p>
          <a:p>
            <a:r>
              <a:rPr lang="en-US" i="0" dirty="0"/>
              <a:t>Historically, how many tribes were in Israel? Judah? Out of 12 tribes, could Judah be recognized as a remnant especially since more than 1/2 their kings honored God and they had the temple, The city of Jerusalem and the throne of David?</a:t>
            </a:r>
            <a:endParaRPr lang="en-US" i="0" dirty="0"/>
          </a:p>
          <a:p>
            <a:r>
              <a:rPr lang="en-US" i="0" dirty="0"/>
              <a:t>If that could be the case. What would the outcome of the nation of Israel be? destruction. No promise of any hope there. They were simply an object lesson to Judah of rebellion.</a:t>
            </a:r>
            <a:endParaRPr lang="en-US" i="0" dirty="0"/>
          </a:p>
          <a:p>
            <a:r>
              <a:rPr lang="en-US" i="0" dirty="0"/>
              <a:t>If that is the case what would the outcome of the nation of Judah be? acceptance?...hold on...Listen to how Ezekiel portrays Judah i n light of Israel;</a:t>
            </a:r>
            <a:endParaRPr lang="en-US" i="0" dirty="0"/>
          </a:p>
          <a:p>
            <a:r>
              <a:rPr lang="en-US" i="1" dirty="0"/>
              <a:t>““Their names were Oholah the elder and Oholibah her sister. And they became Mine, and they bore sons and daughters. And as for their names, Samaria is Oholah and Jerusalem is Oholibah. “Oholah played the harlot while she was Mine; and she lusted after her lovers, after the Assyrians, her neighbors, who were clothed in purple, governors and officials, all of them desirable young men, horsemen riding on horses. “She bestowed her harlotries on them, all of whom were the choicest men of Assyria; and with all whom she lusted after, with all their idols she defiled herself. “She did not forsake her harlotries from the time in Egypt; for in her youth men had lain with her, and they handled her virgin bosom and poured out their lust on her. “Therefore, I gave her into the hand of her lovers, into the hand of the Assyrians, after whom she lusted. “They uncovered her nakedness; they took her sons and her daughters, but they slew her with the sword. Thus she became a byword among women, and they executed judgments on her. “Now her sister Oholibah saw this, yet she was more corrupt in her lust than she, and her harlotries were more than the harlotries of her sister. “She lusted after the Assyrians, governors and officials, the ones near, magnificently dressed, horsemen riding on horses, all of them desirable young men.” (Ezekiel 23:4–12, NASB95) </a:t>
            </a:r>
            <a:endParaRPr lang="en-US" i="1" dirty="0"/>
          </a:p>
          <a:p>
            <a:endParaRPr lang="en-US" i="1" dirty="0"/>
          </a:p>
          <a:p>
            <a:r>
              <a:rPr lang="en-US" dirty="0"/>
              <a:t>It seems like Judah in some cases EXCEEDEED in wickedness PAST her sister Israel (Samaria). Yet for these two tribe of Judah; The remnant; He promises in Isaiah that there will come yet a remnant...CERTAINLY NOT BASED ON THE BEHAVIOR OF THE NATION but based solely on the promise of God.</a:t>
            </a:r>
            <a:endParaRPr lang="en-US" dirty="0"/>
          </a:p>
          <a:p>
            <a:r>
              <a:rPr lang="en-US" dirty="0"/>
              <a:t>So, for the Northern kingdom, Israel (or Samaria) there is NO HOPE but for Judah, there remains the hope of a remnant.</a:t>
            </a:r>
            <a:endParaRPr lang="en-US" dirty="0"/>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sym typeface="+mn-ea"/>
              </a:rPr>
              <a:t>Now we get to chapter 9 and it opens with this hope... That DESPITE how God had treated Zebulun and Naphtali, good will come from them because there will come a light from Galilee.Now ONLY HERE in scripture is Galilee referenced as 'Galilee of the gentiles' and here is why.</a:t>
            </a:r>
            <a:endParaRPr lang="en-US" dirty="0">
              <a:sym typeface="+mn-ea"/>
            </a:endParaRPr>
          </a:p>
          <a:p>
            <a:r>
              <a:rPr lang="en-US" i="0" dirty="0"/>
              <a:t>Both Naphtali and Zebulun were part of the northern kingdom...Samaria (or Israel) the were on the SW border of the sea of Galilee. At this point in History, who was taking it over? Assyria, Gentiles. But Out of this land that for all intents and purposes was not even Jewish, a savior (for the Jews first and also for the Greeks according to the NT) would come. </a:t>
            </a:r>
            <a:endParaRPr lang="en-US" i="0" dirty="0"/>
          </a:p>
          <a:p>
            <a:r>
              <a:rPr lang="en-US" i="0" dirty="0"/>
              <a:t>The fulfillment of this salvation comes in the person and work of Jesus Christ and is confirmed for us in both Matthew and Luke;</a:t>
            </a:r>
            <a:endParaRPr lang="en-US" i="0" dirty="0"/>
          </a:p>
          <a:p>
            <a:r>
              <a:rPr lang="en-US" i="0" dirty="0"/>
              <a:t>“</a:t>
            </a:r>
            <a:r>
              <a:rPr lang="en-US" i="1" dirty="0"/>
              <a:t>Now when Jesus heard that John had been taken into custody, He withdrew into Galilee; and leaving Nazareth, He came and settled in Capernaum, which is by the sea, in the region of Zebulun and Naphtali. This was to fulfill what was spoken through Isaiah the prophet: “THE LAND OF ZEBULUN AND THE LAND OF NAPHTALI, BY THE WAY OF THE SEA, BEYOND THE JORDAN, GALILEE OF THE GENTILES— “THE PEOPLE WHO WERE SITTING IN DARKNESS SAW A GREAT LIGHT, AND THOSE WHO WERE SITTING IN THE LAND AND SHADOW OF DEATH, UPON THEM A LIGHT DAWNED.” From that time Jesus began to preach and say, “Repent, for the kingdom of heaven is at hand.”” (Matthew 4:12–17, NASB95)</a:t>
            </a:r>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The one to come will do amazing things.</a:t>
            </a:r>
            <a:endParaRPr lang="en-US" dirty="0"/>
          </a:p>
          <a:p>
            <a:r>
              <a:rPr lang="en-US" i="0" dirty="0"/>
              <a:t>Amaziah rejected God's offer yet God will still take action to save His Own. </a:t>
            </a:r>
            <a:endParaRPr lang="en-US" i="0" dirty="0"/>
          </a:p>
          <a:p>
            <a:r>
              <a:rPr lang="en-US" i="0" dirty="0"/>
              <a:t>One thing we need to pay attention to is WHO is doing what.</a:t>
            </a:r>
            <a:endParaRPr lang="en-US" i="0" dirty="0"/>
          </a:p>
          <a:p>
            <a:r>
              <a:rPr lang="en-US" i="0" dirty="0"/>
              <a:t>From here on out is is all about what GOD will do for his people-His remnant. HE is the one taking action (we go back to the revelation of “Immanuel”) in spite of the rejection of the king of Judah.</a:t>
            </a:r>
            <a:endParaRPr lang="en-US" i="0" dirty="0"/>
          </a:p>
          <a:p>
            <a:r>
              <a:rPr lang="en-US" i="0" dirty="0"/>
              <a:t>This book of Isaiah is forcing us to look at Gods history not just in a linear form but also as a repetition of patterns, three dimentionally. His plan is NOT linear because he works OUTSIDE of time. IF we try to put everything he says, does or promises on a timeline we miss the beauty and intricacies of the patterns he uses to reveal his truths and add more to our plates.</a:t>
            </a:r>
            <a:endParaRPr lang="en-US" i="0" dirty="0"/>
          </a:p>
          <a:p>
            <a:r>
              <a:rPr lang="en-US" i="0" dirty="0"/>
              <a:t>Regardless of what the army against God's people looks like (swam of flies or hives of bees) God will thoroughly destroy the enemy of His people...utterly....every boot in the battle will be used for fuel for the fire of the destruction of His enemies .</a:t>
            </a:r>
            <a:endParaRPr lang="en-US" i="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i="0" dirty="0"/>
              <a:t>Now we arrive at probably one of the most well know sections of Isaiah. We hear it countless times during the Christmas/ Advent season.</a:t>
            </a:r>
            <a:endParaRPr lang="en-US" sz="1200" i="0" dirty="0"/>
          </a:p>
          <a:p>
            <a:r>
              <a:rPr lang="en-US" sz="1200" i="0" dirty="0"/>
              <a:t>gain, we try to figure out WHO this is referring to and again, if we look at a historical context=, we MAY come up with Darius or Cyrus from Babylon but the plain truth is that we don't know. If we try to force it, we lose out on the name in it's context.</a:t>
            </a:r>
            <a:endParaRPr lang="en-US" sz="1200" i="0" dirty="0"/>
          </a:p>
          <a:p>
            <a:r>
              <a:rPr lang="en-US" sz="1200" i="0" dirty="0"/>
              <a:t>First- the names STAND for something. these name do not necessarily mean that the name holder IS that person.</a:t>
            </a:r>
            <a:endParaRPr lang="en-US" sz="1200" i="0" dirty="0"/>
          </a:p>
          <a:p>
            <a:r>
              <a:rPr lang="en-US" sz="1200" i="0" dirty="0"/>
              <a:t>Hebrew names carried a meaning but the person carrying that name typically was NOT the fulfillment. Take the names of Isaiah's son. He was neither swift to the booty or speedy to the prey but his name was a reminder of what was to happen. Or take the name Immanuel. The owner of the name certainly wasn't God (in Isaiah's time) but what the name did was serve as a reminder or pattern that God WAS with them (whether they liked it or not)  the same applies here the names this person carries does not mean he is the one to BRING these attributes but only that he is sent as a REMINDER of the pattern of God that these are attributes of a truly God Honoring king</a:t>
            </a:r>
            <a:endParaRPr lang="en-US" sz="1200" i="0" dirty="0"/>
          </a:p>
          <a:p>
            <a:r>
              <a:rPr lang="en-US" sz="1200" i="0" dirty="0"/>
              <a:t>When we try to force a historical person or thing into the context, we destroy the context and miss the patterns of God's revelation concerning his plates of Himself, kings, kingdoms, faith, salvation, remnant and the like.</a:t>
            </a:r>
            <a:endParaRPr lang="en-US" sz="1200" i="0" dirty="0"/>
          </a:p>
          <a:p>
            <a:r>
              <a:rPr lang="en-US" sz="1200" i="0" dirty="0"/>
              <a:t>In other words, we should be OK with NOT being able to attach a particular historical person to the names listed because these names are given only to serve as a reminder.</a:t>
            </a:r>
            <a:endParaRPr lang="en-US" sz="1200" i="0" dirty="0"/>
          </a:p>
          <a:p>
            <a:r>
              <a:rPr lang="en-US" sz="1200" i="0" dirty="0"/>
              <a:t>Beside that, the Jews reading this are not taken FORWARD in their thinking but are actually taken BACK. to their king David.</a:t>
            </a:r>
            <a:endParaRPr lang="en-US" sz="1200" i="0" dirty="0"/>
          </a:p>
          <a:p>
            <a:r>
              <a:rPr lang="en-US" sz="1200" i="0" dirty="0"/>
              <a:t>David's kingship and kingdom embodied these titles.</a:t>
            </a:r>
            <a:endParaRPr lang="en-US" sz="1200" i="0" dirty="0"/>
          </a:p>
          <a:p>
            <a:r>
              <a:rPr lang="en-US" sz="1200" i="0" dirty="0"/>
              <a:t>Ahithophel's counsel to David was world-known.and was so spot on that the 1st time his counsel was rejected, he hung himself in shame.  Solomon's counsel was world renown as well.</a:t>
            </a:r>
            <a:endParaRPr lang="en-US" sz="1200" i="0" dirty="0"/>
          </a:p>
          <a:p>
            <a:r>
              <a:rPr lang="en-US" i="0" dirty="0"/>
              <a:t>Mighty  God...a title WE only attribute to the God of heaven and earth is clearly referenced in PS 45 as talking about David. likewise Eternal Father is a title they would not refuse Davis since his rule was to have no end (Also from PS 45  but fulfilled in Jesus in Hebrews 1).</a:t>
            </a:r>
            <a:endParaRPr lang="en-US" i="0" dirty="0"/>
          </a:p>
          <a:p>
            <a:r>
              <a:rPr lang="en-US" i="0" dirty="0"/>
              <a:t>Prince of Peace comes from the stronghold of his kingdom...Jerusalem which literally means “Foundation of Peace.”</a:t>
            </a:r>
            <a:endParaRPr lang="en-US" i="0" dirty="0"/>
          </a:p>
          <a:p>
            <a:r>
              <a:rPr lang="en-US" i="0" dirty="0"/>
              <a:t>As gentiles living in THIS time, We have the revelation of these titles being fulfilled in Christ so we Naturally read Jesus back into them (Which is rightfully so). But to the Jews reading this and being told that there was to be a remnant. That this king would hold these titles and would operate in such a way as his kingdom would always increase (BTW, Davids kingdom never did anything  but grow under his leadership). THEIR natural reading would be to hearken back to the kingdom and kingship of David which are types and shadows...patterns for us to see the NC church and the King of Kings, David's greater son, Jesus.  </a:t>
            </a:r>
            <a:endParaRPr lang="en-US" i="0" dirty="0"/>
          </a:p>
          <a:p>
            <a:r>
              <a:rPr lang="en-US" i="0" dirty="0"/>
              <a:t>Before we leave this section though, i want to call your attention to WHO is going to accomplish this? In spite of rejection, in spite of rebellion, the zeal of the LORD of Hosts will accomplish this!!</a:t>
            </a:r>
            <a:endParaRPr lang="en-US"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So we see-saw from promised remnant and righteous king back to warning and judgment.</a:t>
            </a:r>
            <a:endParaRPr lang="en-US" dirty="0"/>
          </a:p>
          <a:p>
            <a:r>
              <a:rPr lang="en-US" i="0" dirty="0"/>
              <a:t>Here is where we REALLY see the reality of the human heart. </a:t>
            </a:r>
            <a:endParaRPr lang="en-US" i="0" dirty="0"/>
          </a:p>
          <a:p>
            <a:r>
              <a:rPr lang="en-US" i="0" dirty="0"/>
              <a:t>Isaiah is writing to Judah and telling them to pay attention!</a:t>
            </a:r>
            <a:endParaRPr lang="en-US" i="0" dirty="0"/>
          </a:p>
          <a:p>
            <a:r>
              <a:rPr lang="en-US" i="0" dirty="0"/>
              <a:t>Look at what is happening to Samaria! They are being destroyed by Assyria (but ultimately by God) and they are foolish enough to think they can rebuild!!</a:t>
            </a:r>
            <a:endParaRPr lang="en-US" i="0" dirty="0"/>
          </a:p>
          <a:p>
            <a:r>
              <a:rPr lang="en-US" i="0" dirty="0"/>
              <a:t>God's anger is so hot against the Northern Kingdom that although Amon and Philistia have devoured them already, God is not done with them. Assyria is next up and will be like the locusts that eat every green thing remaining from the previous hordes of locusts in the book of Joel</a:t>
            </a:r>
            <a:endParaRPr lang="en-US" i="0" dirty="0"/>
          </a:p>
          <a:p>
            <a:r>
              <a:rPr lang="en-US" i="1" dirty="0"/>
              <a:t>“What the gnawing locust has left, the swarming locust has eaten; And what the swarming locust has left, the creeping locust has eaten; And what the creeping locust has left, the stripping locust has eaten.” (Joel 1:4, NASB95)</a:t>
            </a:r>
            <a:endParaRPr lang="en-US" i="1" dirty="0"/>
          </a:p>
          <a:p>
            <a:r>
              <a:rPr lang="en-US" dirty="0"/>
              <a:t>This is a picture of  nation after nation coming through and demolishing Samaria. Whatever one conqueror leaves, the next will destroy until three times over destruction certainly levels the nation and removes all it's inhabitants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Despite this repeated pouring out of wrath, The Northern Kingdom does NOT repent. It does NOT turn to God. instead, they double down on human wisdom so God cuts off both head and tail...leaving them with no one to give them any answers.</a:t>
            </a:r>
            <a:endParaRPr lang="en-US" dirty="0"/>
          </a:p>
          <a:p>
            <a:r>
              <a:rPr lang="en-US" i="0" dirty="0"/>
              <a:t>Notice the leaders are the head...God cuts them off...makes their decisions foolish and causes them to chase after lies. But he call the prophets the TAIL. Shouldn't THEY be the head After all weren't they the ones who were to know the future? That is exactly why they are the tail. they are not leading with truth but they are  in the position of following because they ONLY say what the people want to here. they are reactionary.</a:t>
            </a:r>
            <a:endParaRPr lang="en-US" i="0" dirty="0"/>
          </a:p>
          <a:p>
            <a:r>
              <a:rPr lang="en-US" i="0" dirty="0"/>
              <a:t>In spite of Israel loosing both head and tail and finding themselves without direction (everyone doing what was right in his own eyes), God's anger STILL is not removed </a:t>
            </a:r>
            <a:endParaRPr lang="en-US" i="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We started chapter 9 with hope. There is a light coming. It is coming out of the land of the gentiles but it is for the salvation of all. We get a glimpse of this light in the reflection of the Davidic kingdom as viewed through a Jewish lens.</a:t>
            </a:r>
            <a:endParaRPr lang="en-US" dirty="0"/>
          </a:p>
          <a:p>
            <a:r>
              <a:rPr lang="en-US" i="0" dirty="0"/>
              <a:t>Yet this chapter closes with a continued stern warning to Judah to NOT follow in the ways of here sister kingdom Samaria. God's anger is already on her and it's destruction will be complete and final. Do NOT follow her path.</a:t>
            </a:r>
            <a:endParaRPr lang="en-US" i="0" dirty="0"/>
          </a:p>
          <a:p>
            <a:r>
              <a:rPr lang="en-US" i="0" dirty="0"/>
              <a:t>He leaves us with a most vivid picture of Israels reality in light of suffering under God's anger.</a:t>
            </a:r>
            <a:endParaRPr lang="en-US" i="0" dirty="0"/>
          </a:p>
          <a:p>
            <a:r>
              <a:rPr lang="en-US" i="0" dirty="0"/>
              <a:t>They will loose everything and having lost everything, they will actually, physically begin to devour one another to keep themselves alive...only to continue to live under his continued wrath.</a:t>
            </a:r>
            <a:endParaRPr lang="en-US" i="0" dirty="0"/>
          </a:p>
          <a:p>
            <a:r>
              <a:rPr lang="en-US" i="0" dirty="0"/>
              <a:t>Notice a second result of their suffering. they turn on each other but they ALSO turn on Judah because she is relatively healthy. Judah, in-no way will come through this ordeal unscathed. they have been promised as much. They will face the anger of Assyrians, the Ammonites, and even their own family in Samaria yet. God IS with us and His Kingdom WILL Prevail with the eternal son of David and son of God on the throne.</a:t>
            </a:r>
            <a:endParaRPr lang="en-US" i="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918960" y="5521960"/>
            <a:ext cx="1436370" cy="697230"/>
          </a:xfrm>
        </p:spPr>
        <p:txBody>
          <a:bodyPr/>
          <a:lstStyle/>
          <a:p>
            <a:pPr eaLnBrk="1" hangingPunct="1">
              <a:defRPr/>
            </a:pPr>
            <a:r>
              <a:rPr lang="en-US" altLang="uk-UA" sz="2000">
                <a:effectLst>
                  <a:outerShdw blurRad="38100" dist="38100" dir="2700000" algn="tl">
                    <a:srgbClr val="000000">
                      <a:alpha val="43137"/>
                    </a:srgbClr>
                  </a:outerShdw>
                </a:effectLst>
                <a:latin typeface="+mj-lt"/>
              </a:rPr>
              <a:t>Chapter 9</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ChangeAspect="1"/>
          </p:cNvPicPr>
          <p:nvPr>
            <p:ph sz="half" idx="2"/>
          </p:nvPr>
        </p:nvPicPr>
        <p:blipFill>
          <a:blip r:embed="rId2"/>
          <a:stretch>
            <a:fillRect/>
          </a:stretch>
        </p:blipFill>
        <p:spPr>
          <a:xfrm>
            <a:off x="1771015" y="4445"/>
            <a:ext cx="7361555" cy="4371975"/>
          </a:xfrm>
          <a:prstGeom prst="rect">
            <a:avLst/>
          </a:prstGeom>
        </p:spPr>
      </p:pic>
      <p:sp>
        <p:nvSpPr>
          <p:cNvPr id="6" name="Text Box 5"/>
          <p:cNvSpPr txBox="1"/>
          <p:nvPr/>
        </p:nvSpPr>
        <p:spPr>
          <a:xfrm>
            <a:off x="1982470" y="4772025"/>
            <a:ext cx="7150100" cy="645160"/>
          </a:xfrm>
          <a:prstGeom prst="rect">
            <a:avLst/>
          </a:prstGeom>
          <a:noFill/>
        </p:spPr>
        <p:txBody>
          <a:bodyPr wrap="square" rtlCol="0">
            <a:spAutoFit/>
          </a:bodyPr>
          <a:p>
            <a:r>
              <a:rPr lang="en-US" sz="3600"/>
              <a:t>The 'Spinning Plates' of Isaiah</a:t>
            </a:r>
            <a:endParaRPr lang="en-US" sz="3600"/>
          </a:p>
        </p:txBody>
      </p:sp>
      <p:sp>
        <p:nvSpPr>
          <p:cNvPr id="7" name="Text Box 6"/>
          <p:cNvSpPr txBox="1"/>
          <p:nvPr/>
        </p:nvSpPr>
        <p:spPr>
          <a:xfrm>
            <a:off x="2936875" y="753745"/>
            <a:ext cx="1459230" cy="368300"/>
          </a:xfrm>
          <a:prstGeom prst="rect">
            <a:avLst/>
          </a:prstGeom>
          <a:noFill/>
        </p:spPr>
        <p:txBody>
          <a:bodyPr wrap="square" rtlCol="0">
            <a:spAutoFit/>
          </a:bodyPr>
          <a:p>
            <a:r>
              <a:rPr lang="en-US"/>
              <a:t>Kingdoms</a:t>
            </a:r>
            <a:endParaRPr lang="en-US"/>
          </a:p>
        </p:txBody>
      </p:sp>
      <p:sp>
        <p:nvSpPr>
          <p:cNvPr id="8" name="Text Box 7"/>
          <p:cNvSpPr txBox="1"/>
          <p:nvPr/>
        </p:nvSpPr>
        <p:spPr>
          <a:xfrm>
            <a:off x="1771015" y="1018540"/>
            <a:ext cx="1459230" cy="368300"/>
          </a:xfrm>
          <a:prstGeom prst="rect">
            <a:avLst/>
          </a:prstGeom>
          <a:noFill/>
        </p:spPr>
        <p:txBody>
          <a:bodyPr wrap="square" rtlCol="0">
            <a:spAutoFit/>
          </a:bodyPr>
          <a:p>
            <a:r>
              <a:rPr lang="en-US"/>
              <a:t>Kings</a:t>
            </a:r>
            <a:endParaRPr lang="en-US"/>
          </a:p>
        </p:txBody>
      </p:sp>
      <p:sp>
        <p:nvSpPr>
          <p:cNvPr id="9" name="Text Box 8"/>
          <p:cNvSpPr txBox="1"/>
          <p:nvPr/>
        </p:nvSpPr>
        <p:spPr>
          <a:xfrm>
            <a:off x="6445250" y="554990"/>
            <a:ext cx="1459230" cy="368300"/>
          </a:xfrm>
          <a:prstGeom prst="rect">
            <a:avLst/>
          </a:prstGeom>
          <a:noFill/>
        </p:spPr>
        <p:txBody>
          <a:bodyPr wrap="square" rtlCol="0">
            <a:spAutoFit/>
          </a:bodyPr>
          <a:p>
            <a:r>
              <a:rPr lang="en-US"/>
              <a:t>Faith</a:t>
            </a:r>
            <a:endParaRPr lang="en-US"/>
          </a:p>
        </p:txBody>
      </p:sp>
      <p:sp>
        <p:nvSpPr>
          <p:cNvPr id="10" name="Text Box 9"/>
          <p:cNvSpPr txBox="1"/>
          <p:nvPr/>
        </p:nvSpPr>
        <p:spPr>
          <a:xfrm>
            <a:off x="5137150" y="2515235"/>
            <a:ext cx="1123315" cy="368300"/>
          </a:xfrm>
          <a:prstGeom prst="rect">
            <a:avLst/>
          </a:prstGeom>
          <a:noFill/>
        </p:spPr>
        <p:txBody>
          <a:bodyPr wrap="square" rtlCol="0">
            <a:spAutoFit/>
          </a:bodyPr>
          <a:p>
            <a:r>
              <a:rPr lang="en-US"/>
              <a:t>God</a:t>
            </a:r>
            <a:endParaRPr lang="en-US"/>
          </a:p>
        </p:txBody>
      </p:sp>
      <p:sp>
        <p:nvSpPr>
          <p:cNvPr id="11" name="Text Box 10"/>
          <p:cNvSpPr txBox="1"/>
          <p:nvPr/>
        </p:nvSpPr>
        <p:spPr>
          <a:xfrm>
            <a:off x="2672715" y="2762885"/>
            <a:ext cx="1218565" cy="368300"/>
          </a:xfrm>
          <a:prstGeom prst="rect">
            <a:avLst/>
          </a:prstGeom>
          <a:noFill/>
        </p:spPr>
        <p:txBody>
          <a:bodyPr wrap="square" rtlCol="0">
            <a:spAutoFit/>
          </a:bodyPr>
          <a:p>
            <a:r>
              <a:rPr lang="en-US"/>
              <a:t>Remnant</a:t>
            </a:r>
            <a:endParaRPr lang="en-US"/>
          </a:p>
        </p:txBody>
      </p:sp>
      <p:sp>
        <p:nvSpPr>
          <p:cNvPr id="12" name="Text Box 11"/>
          <p:cNvSpPr txBox="1"/>
          <p:nvPr/>
        </p:nvSpPr>
        <p:spPr>
          <a:xfrm>
            <a:off x="7904480" y="753745"/>
            <a:ext cx="1228090" cy="368300"/>
          </a:xfrm>
          <a:prstGeom prst="rect">
            <a:avLst/>
          </a:prstGeom>
          <a:noFill/>
        </p:spPr>
        <p:txBody>
          <a:bodyPr wrap="square" rtlCol="0">
            <a:spAutoFit/>
          </a:bodyPr>
          <a:p>
            <a:r>
              <a:rPr lang="en-US"/>
              <a:t>Salvation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dirty="0"/>
              <a:t>	</a:t>
            </a:r>
            <a:r>
              <a:rPr lang="en-US" sz="2400" i="1"/>
              <a:t>“But there will be no more gloom for her who was in anguish; in earlier times He treated the land of Zebulun and the land of Naphtali with contempt, but later on He shall make it glorious, by the way of the sea, on the other side of Jordan, Galilee of the Gentiles. The people who walk in darkness Will see a great light; Those who live in a dark land, The light will shine on them. You shall multiply the nation, You shall increase their gladness; They will be glad in Your presence As with the gladness of harvest, As men rejoice when they divide the spoil.” (Isaiah 9:1–3, NASB95)</a:t>
            </a:r>
            <a:endParaRPr lang="en-US"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ChangeAspect="1"/>
          </p:cNvPicPr>
          <p:nvPr>
            <p:ph sz="half" idx="1"/>
          </p:nvPr>
        </p:nvPicPr>
        <p:blipFill>
          <a:blip r:embed="rId2"/>
          <a:stretch>
            <a:fillRect/>
          </a:stretch>
        </p:blipFill>
        <p:spPr>
          <a:xfrm>
            <a:off x="1737360" y="-27305"/>
            <a:ext cx="7392670" cy="68560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dirty="0"/>
              <a:t>	</a:t>
            </a:r>
            <a:r>
              <a:rPr lang="en-US" sz="2400" i="1"/>
              <a:t>“For You shall break the yoke of their burden and the staff on their shoulders, The rod of their oppressor, as at the battle of Midian. For every boot of the booted warrior in the battle tumult, And cloak rolled in blood, will be for burning, fuel for the fire.” (Isaiah 9:4–5, NASB95)</a:t>
            </a:r>
            <a:endParaRPr lang="en-US" sz="24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i="1" dirty="0"/>
              <a:t>“For a child will be born to us, a son will be given to us; And the government will rest on His shoulders; And His name will be called Wonderful Counselor, Mighty God, Eternal Father, Prince of Peace. There will be no end to the increase of His government or of peace, On the throne of David and over his kingdom, To establish it and to uphold it with justice and righteousness From then on and forevermore. The zeal of the LORD of hosts will accomplish this.” (Isaiah 9:6–7, NASB95)	</a:t>
            </a:r>
            <a:endParaRPr lang="en-US" sz="24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i="1" dirty="0"/>
              <a:t>“The Lord sends a message against Jacob, And it falls on Israel. And all the people know it, That is, Ephraim and the inhabitants of Samaria, Asserting in pride and in arrogance of heart: “The bricks have fallen down, But we will rebuild with smooth stones; The sycamores have been cut down, But we will replace them with cedars.” Therefore the LORD raises against them adversaries from Rezin And spurs their enemies on, The Arameans on the east and the Philistines on the west; And they devour Israel with gaping jaws. In spite of all this, His anger does not turn away And His hand is still stretched out.” (Isaiah 9:8–12, NASB95)</a:t>
            </a:r>
            <a:r>
              <a:rPr lang="en-US" sz="2300" dirty="0"/>
              <a:t>	</a:t>
            </a:r>
            <a:endParaRPr lang="en-US" sz="24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i="1" dirty="0"/>
              <a:t>“Yet the people do not turn back to Him who struck them, Nor do they seek the LORD of hosts. So the LORD cuts off head and tail from Israel, Both palm branch and bulrush in a single day. The head is the elder and honorable man, And the prophet who teaches falsehood is the tail. For those who guide this people are leading them astray; And those who are guided by them are brought to confusion. Therefore the Lord does not take pleasure in their young men, Nor does He have pity on their orphans or their widows; For every one of them is godless and an evildoer, And every mouth is speaking foolishness. In spite of all this, His anger does not turn away And His hand is still stretched out.” (Isaiah 9:13–17, NASB95)	</a:t>
            </a:r>
            <a:endParaRPr lang="en-US" sz="24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20570" y="284480"/>
            <a:ext cx="7080885" cy="5111750"/>
          </a:xfrm>
        </p:spPr>
        <p:txBody>
          <a:bodyPr/>
          <a:lstStyle/>
          <a:p>
            <a:pPr marL="0" indent="0">
              <a:buNone/>
            </a:pPr>
            <a:r>
              <a:rPr lang="en-US" sz="2300" b="1" dirty="0"/>
              <a:t>Isaiah 9</a:t>
            </a:r>
            <a:endParaRPr lang="en-US" sz="2300" b="1" dirty="0"/>
          </a:p>
          <a:p>
            <a:pPr marL="0" indent="0">
              <a:buNone/>
            </a:pPr>
            <a:r>
              <a:rPr lang="en-US" sz="2300" i="1" dirty="0"/>
              <a:t>“For wickedness burns like a fire; It consumes briars and thorns; It even sets the thickets of the forest aflame And they roll upward in a column of smoke. By the fury of the LORD of hosts the land is burned up, And the people are like fuel for the fire; No man spares his brother. They slice off what is on the right hand but still are hungry, And they eat what is on the left hand but they are not satisfied; Each of them eats the flesh of his own arm. Manasseh devours Ephraim, and Ephraim Manasseh, And together they are against Judah. In spite of all this, His anger does not turn away And His hand is still stretched out.” (Isaiah 9:18–21, NASB95)	</a:t>
            </a:r>
            <a:endParaRPr lang="en-US" sz="2400" i="1"/>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3505</Words>
  <Application>WPS Presentation</Application>
  <PresentationFormat>On-screen Show (4:3)</PresentationFormat>
  <Paragraphs>38</Paragraphs>
  <Slides>9</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118</cp:revision>
  <dcterms:created xsi:type="dcterms:W3CDTF">2006-06-29T12:15:00Z</dcterms:created>
  <dcterms:modified xsi:type="dcterms:W3CDTF">2021-06-05T21:06:29Z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