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
  </p:handoutMasterIdLst>
  <p:sldIdLst>
    <p:sldId id="256" r:id="rId3"/>
    <p:sldId id="296" r:id="rId5"/>
    <p:sldId id="309" r:id="rId6"/>
    <p:sldId id="312" r:id="rId7"/>
    <p:sldId id="311" r:id="rId8"/>
    <p:sldId id="303" r:id="rId9"/>
    <p:sldId id="310" r:id="rId10"/>
    <p:sldId id="292" r:id="rId11"/>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sym typeface="+mn-ea"/>
              </a:rPr>
              <a:t>Pride is a sin.</a:t>
            </a:r>
            <a:endParaRPr lang="en-US" b="1">
              <a:sym typeface="+mn-ea"/>
            </a:endParaRPr>
          </a:p>
          <a:p>
            <a:r>
              <a:rPr lang="en-US" b="1"/>
              <a:t>Pride...Terrible problem with pride in my own life. It oozes out of me at the most embarassing times </a:t>
            </a:r>
            <a:endParaRPr lang="en-US" b="1"/>
          </a:p>
          <a:p>
            <a:r>
              <a:rPr lang="en-US" b="1"/>
              <a:t>It tempts me to do stupid stuff and say stupid things in order to stroke my ego.</a:t>
            </a:r>
            <a:endParaRPr lang="en-US" b="1"/>
          </a:p>
          <a:p>
            <a:r>
              <a:rPr lang="en-US" b="1"/>
              <a:t>I have more examples than I care to acknowledge.</a:t>
            </a:r>
            <a:endParaRPr lang="en-US" b="1"/>
          </a:p>
          <a:p>
            <a:r>
              <a:rPr lang="en-US" b="1"/>
              <a:t>My job is a source of pride. My job TITLE is a souce of pride.</a:t>
            </a:r>
            <a:endParaRPr lang="en-US" b="1"/>
          </a:p>
          <a:p>
            <a:r>
              <a:rPr lang="en-US" b="1"/>
              <a:t>I have had a bunch of them on every rung of the ladder. God in his amazing sense of humor keeps me returning to a title my sin doesn't like.</a:t>
            </a:r>
            <a:endParaRPr lang="en-US" b="1"/>
          </a:p>
          <a:p>
            <a:r>
              <a:rPr lang="en-US" b="1"/>
              <a:t>Careful..it is a good job with alot of great things about it and my boss is great too and if I would look at it objectively, I would say I have one of the best jobs at the company. Sin never looks at things logically though. So I struggle with my role in the company. Even though I know it is a great job my sinful self always is there trying to crank up the complaining spirit or light a fireunder the fire of discontent to cause it to boil over.</a:t>
            </a:r>
            <a:endParaRPr lang="en-US" b="1"/>
          </a:p>
          <a:p>
            <a:endParaRPr lang="en-US" b="1"/>
          </a:p>
          <a:p>
            <a:r>
              <a:rPr lang="en-US" b="1"/>
              <a:t>We are going to spend time with a guy who took his lowly position of 'helper or preparer and embraced it and the results he had on people were amazing and eternal..</a:t>
            </a:r>
            <a:endParaRPr lang="en-US" b="1"/>
          </a:p>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In those days...in the time of Christ. </a:t>
            </a:r>
            <a:endParaRPr lang="en-US" b="1"/>
          </a:p>
          <a:p>
            <a:r>
              <a:rPr lang="en-US" b="1"/>
              <a:t>John was 30 when he began to fulfill his mission....Jesus, coming along a bit later ALSO began his public ministry @ 30 years old.</a:t>
            </a:r>
            <a:endParaRPr lang="en-US" b="1"/>
          </a:p>
          <a:p>
            <a:r>
              <a:rPr lang="en-US" b="1"/>
              <a:t>Ministry as a priest was only available to men who had reached the age of 30 years old!</a:t>
            </a:r>
            <a:endParaRPr lang="en-US" b="1"/>
          </a:p>
          <a:p>
            <a:endParaRPr lang="en-US" b="1"/>
          </a:p>
          <a:p>
            <a:r>
              <a:rPr lang="en-US" b="1"/>
              <a:t>Matthew begins with another quote from the OT and from our new favorite book!!</a:t>
            </a:r>
            <a:endParaRPr lang="en-US" b="1"/>
          </a:p>
          <a:p>
            <a:r>
              <a:rPr lang="en-US" b="1"/>
              <a:t>Isaiah...chapter 40</a:t>
            </a:r>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Isaiah 40 Begins a new section in the writings collected from Isaiah. He moves his perspective from present judgment to future resoration after both the Assyrian and Babylonian conquest and captivities.</a:t>
            </a:r>
            <a:endParaRPr lang="en-US" b="1"/>
          </a:p>
          <a:p>
            <a:endParaRPr lang="en-US" b="1">
              <a:sym typeface="+mn-ea"/>
            </a:endParaRPr>
          </a:p>
          <a:p>
            <a:r>
              <a:rPr lang="en-US" b="1">
                <a:sym typeface="+mn-ea"/>
              </a:rPr>
              <a:t>(G.K.BEALE in his book “Commentary on the Use of the New Testament in the Old Tesatament)</a:t>
            </a:r>
            <a:endParaRPr lang="en-US" b="1"/>
          </a:p>
          <a:p>
            <a:r>
              <a:rPr lang="en-US" b="1"/>
              <a:t>'The imagery used in the immediate context make it  clear he is refering to Jahweh- the eternal God. But the references to a 'special son' and the Servant's Songs Isaiah wrote and are found within Isaiah's book have God identifying himself through an anointed agent.' </a:t>
            </a:r>
            <a:endParaRPr lang="en-US" b="1"/>
          </a:p>
          <a:p>
            <a:r>
              <a:rPr lang="en-US" b="1"/>
              <a:t>Later he goes on to say... ...'And given that no return from Babylon (oe Persia, or Greece or Rome) ever came anywhere close to ending Israel's hard service, paying for their sins, or leveling (even metaphorically) all it's rugged places and certainly no event prior to Christ's coming ever revealed the glory of the Lord to all humanity, it seems reasonable to suggest Isaiah had a more distant, grander fulfillment in mind as well'.</a:t>
            </a:r>
            <a:endParaRPr lang="en-US" b="1"/>
          </a:p>
          <a:p>
            <a:endParaRPr lang="en-US" b="1"/>
          </a:p>
          <a:p>
            <a:r>
              <a:rPr lang="en-US" b="1">
                <a:sym typeface="+mn-ea"/>
              </a:rPr>
              <a:t>(D.A HAGNER in is book “Balancing the Old and the New; The Law of Moses in Matthew and Paul”)</a:t>
            </a:r>
            <a:endParaRPr lang="en-US" b="1"/>
          </a:p>
          <a:p>
            <a:r>
              <a:rPr lang="en-US" b="1"/>
              <a:t>“The words of Isaiah occur in a context of comfort and deliverance from exile, but they also allude to messianic fulfillment”</a:t>
            </a:r>
            <a:endParaRPr lang="en-US" b="1"/>
          </a:p>
          <a:p>
            <a:endParaRPr lang="en-US" b="1"/>
          </a:p>
          <a:p>
            <a:r>
              <a:rPr lang="en-US" b="1"/>
              <a:t>This Isaiah reference to a 'preparer' find's it's fulfillment in the person of John preparing the way for God incarnate,Jesus Christ.</a:t>
            </a:r>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Confirmation come to us through Luke as he puts John in his proper role and records for us the responsibilities he was given as dictated by an angel to his father</a:t>
            </a:r>
            <a:endParaRPr lang="en-US" b="1"/>
          </a:p>
          <a:p>
            <a:endParaRPr lang="en-US" b="1"/>
          </a:p>
          <a:p>
            <a:r>
              <a:rPr lang="en-US" b="1"/>
              <a:t>READ</a:t>
            </a:r>
            <a:endParaRPr lang="en-US" b="1"/>
          </a:p>
          <a:p>
            <a:endParaRPr lang="en-US" b="1"/>
          </a:p>
          <a:p>
            <a:r>
              <a:rPr lang="en-US" b="1"/>
              <a:t>Luke makes it plain to Zacharias that his son John will follow in the footsteps of his father. Reconciliation.</a:t>
            </a:r>
            <a:endParaRPr lang="en-US" b="1"/>
          </a:p>
          <a:p>
            <a:r>
              <a:rPr lang="en-US" b="1"/>
              <a:t>In history, we see it workout a bit differently than Zecharias may have initially thought. </a:t>
            </a:r>
            <a:endParaRPr lang="en-US" b="1"/>
          </a:p>
          <a:p>
            <a:r>
              <a:rPr lang="en-US" b="1"/>
              <a:t>John INDEED will turn many of the sons back to the Lord but he will NOT be doing it through the ways of the Old Covenant. No offering of sacrifices... no holy garments... no service in the temple of ANY kind. </a:t>
            </a:r>
            <a:endParaRPr lang="en-US" b="1"/>
          </a:p>
          <a:p>
            <a:r>
              <a:rPr lang="en-US" b="1"/>
              <a:t>I can imagine the shock this may have possibly been to Zecharias in light of what he probably understood the angel had promised.</a:t>
            </a:r>
            <a:endParaRPr lang="en-US" b="1"/>
          </a:p>
          <a:p>
            <a:endParaRPr lang="en-US" b="1"/>
          </a:p>
          <a:p>
            <a:r>
              <a:rPr lang="en-US" b="1"/>
              <a:t>Luke  references Malachi and enlarges the concept of reconciliation between human father and his children  to reconcilliation between HEAVENLY father and his children.</a:t>
            </a:r>
            <a:endParaRPr lang="en-US" b="1"/>
          </a:p>
          <a:p>
            <a:r>
              <a:rPr lang="en-US" b="1"/>
              <a:t>Unlike SOME of the older prophets, John IS promised a measure of sucess in his ministry of preparation.</a:t>
            </a:r>
            <a:endParaRPr lang="en-US" b="1"/>
          </a:p>
          <a:p>
            <a:endParaRPr lang="en-US" b="1"/>
          </a:p>
          <a:p>
            <a:r>
              <a:rPr lang="en-US" b="1"/>
              <a:t>John's role lines up with the role Elijah was given. </a:t>
            </a:r>
            <a:endParaRPr lang="en-US" b="1"/>
          </a:p>
          <a:p>
            <a:r>
              <a:rPr lang="en-US" b="1"/>
              <a:t>John comes as the fulfillment of one coming to prepare for the coming of God in Christ</a:t>
            </a:r>
            <a:endParaRPr lang="en-US" b="1"/>
          </a:p>
          <a:p>
            <a:endParaRPr lang="en-US" b="1"/>
          </a:p>
          <a:p>
            <a:r>
              <a:rPr lang="en-US" b="1"/>
              <a:t>If there is any doubt by any readers, Jesus confirms the role of John as the  'Elijah to come' later in Matthew.</a:t>
            </a:r>
            <a:endParaRPr lang="en-US" b="1"/>
          </a:p>
          <a:p>
            <a:r>
              <a:rPr lang="en-US" b="1">
                <a:sym typeface="+mn-ea"/>
              </a:rPr>
              <a:t>Matthew 11:11–14</a:t>
            </a:r>
            <a:endParaRPr lang="en-US" b="1"/>
          </a:p>
          <a:p>
            <a:r>
              <a:rPr lang="en-US" b="1">
                <a:sym typeface="+mn-ea"/>
              </a:rPr>
              <a:t>“Truly I say to you, among those born of women there has not arisen anyone greater than John the Baptist! Yet the one who is least in the kingdom of heaven is greater than he. “From the days of John the Baptist until now the kingdom of heaven suffers violence, and violent men take it by force. “For all the prophets and the Law prophesied until John. “And if you are willing to accept it, John himself is Elijah who was to come.” (NASB95)</a:t>
            </a:r>
            <a:endParaRPr lang="en-US" b="1"/>
          </a:p>
          <a:p>
            <a:endParaRPr lang="en-US" b="1"/>
          </a:p>
          <a:p>
            <a:r>
              <a:rPr lang="en-US" sz="2000" b="1" i="1"/>
              <a:t>Addendum if we want to address WHAT John WAS;</a:t>
            </a:r>
            <a:endParaRPr lang="en-US" b="1" i="1"/>
          </a:p>
          <a:p>
            <a:r>
              <a:rPr lang="en-US" b="1" i="1"/>
              <a:t>Why do people come to the conclusion that John the Baptist was a Nazarite when the Bible never clearly says he was a Nazarite?</a:t>
            </a:r>
            <a:endParaRPr lang="en-US" b="1" i="1"/>
          </a:p>
          <a:p>
            <a:r>
              <a:rPr lang="en-US" b="1" i="1"/>
              <a:t>It comes from the following verses spoken to Z’kharyah concerning Elishiva, his wife and John the Baptist’s mother.</a:t>
            </a:r>
            <a:endParaRPr lang="en-US" b="1" i="1"/>
          </a:p>
          <a:p>
            <a:endParaRPr lang="en-US" b="1" i="1"/>
          </a:p>
          <a:p>
            <a:r>
              <a:rPr lang="en-US" b="1" i="1"/>
              <a:t>“He will be a joy and a delight to you, and many people will rejoice when he is born, for he will be great in the sight of Adonai. He is never to drink wine or other liquor, and he will be filled with the Ruach HaKodesh even from his mother’s womb.”-Luke 1:14-15</a:t>
            </a:r>
            <a:endParaRPr lang="en-US" b="1" i="1"/>
          </a:p>
          <a:p>
            <a:endParaRPr lang="en-US" b="1" i="1"/>
          </a:p>
          <a:p>
            <a:r>
              <a:rPr lang="en-US" b="1" i="1"/>
              <a:t>Scripture tells us that Elisabeth vowed never to drink wine or strong drink while John was in the womb.</a:t>
            </a:r>
            <a:endParaRPr lang="en-US" b="1" i="1"/>
          </a:p>
          <a:p>
            <a:r>
              <a:rPr lang="en-US" b="1" i="1"/>
              <a:t>The other reason why people think John the Baptist was a Nazarite was because he had long hair.</a:t>
            </a:r>
            <a:endParaRPr lang="en-US" b="1" i="1"/>
          </a:p>
          <a:p>
            <a:r>
              <a:rPr lang="en-US" b="1" i="1"/>
              <a:t>But that’s not enough of a differentiating distinction.</a:t>
            </a:r>
            <a:endParaRPr lang="en-US" b="1" i="1"/>
          </a:p>
          <a:p>
            <a:r>
              <a:rPr lang="en-US" b="1" i="1"/>
              <a:t>I mean in those days, a lot of folks had long hair and actually a lot of folks also abstained from strong drink.</a:t>
            </a:r>
            <a:endParaRPr lang="en-US" b="1" i="1"/>
          </a:p>
          <a:p>
            <a:r>
              <a:rPr lang="en-US" b="1" i="1"/>
              <a:t>Incidentally, there was another group known as the Rechabites who we find in the Book of Jeremiah that also appeared to have abstained from wine due to a family custom that began with Jetro, Moses’ father-in-law.</a:t>
            </a:r>
            <a:endParaRPr lang="en-US" b="1" i="1"/>
          </a:p>
          <a:p>
            <a:r>
              <a:rPr lang="en-US" b="1" i="1"/>
              <a:t>Their family tradition also forbade them from growing grapes or planting seeds of any kind and they lived in tents.</a:t>
            </a:r>
            <a:endParaRPr lang="en-US" b="1" i="1"/>
          </a:p>
          <a:p>
            <a:r>
              <a:rPr lang="en-US" b="1" i="1"/>
              <a:t>Their Bedouin-like ascetic lifestyle was apparently a response to a priesthood that had become spiritless and and corrupt and the records show that this group of people also grew their hair long. </a:t>
            </a:r>
            <a:endParaRPr lang="en-US" b="1" i="1"/>
          </a:p>
          <a:p>
            <a:r>
              <a:rPr lang="en-US" b="1" i="1"/>
              <a:t>This actually leads me to my next point.</a:t>
            </a:r>
            <a:endParaRPr lang="en-US" b="1" i="1"/>
          </a:p>
          <a:p>
            <a:endParaRPr lang="en-US" b="1" i="1"/>
          </a:p>
          <a:p>
            <a:r>
              <a:rPr lang="en-US" b="1" i="1"/>
              <a:t>In John the Baptist’s day, many groups practicing asceticism were on the rise.</a:t>
            </a:r>
            <a:endParaRPr lang="en-US" b="1" i="1"/>
          </a:p>
          <a:p>
            <a:r>
              <a:rPr lang="en-US" b="1" i="1"/>
              <a:t>In order to get closer to and deepen their relationship with  God, certain Jews would group together and decide to forsake the creature comforts of daily life and community.</a:t>
            </a:r>
            <a:endParaRPr lang="en-US" b="1" i="1"/>
          </a:p>
          <a:p>
            <a:r>
              <a:rPr lang="en-US" b="1" i="1"/>
              <a:t>You’ve heard of the Dead Sea Scrolls, right?</a:t>
            </a:r>
            <a:endParaRPr lang="en-US" b="1" i="1"/>
          </a:p>
          <a:p>
            <a:r>
              <a:rPr lang="en-US" b="1" i="1"/>
              <a:t>Well, the group that produced these scrolls were called the Essenes and they were another of the many forsake-all-for God groups that had arisen in those days.</a:t>
            </a:r>
            <a:endParaRPr lang="en-US" b="1" i="1"/>
          </a:p>
          <a:p>
            <a:r>
              <a:rPr lang="en-US" b="1" i="1"/>
              <a:t>In fact, </a:t>
            </a:r>
            <a:r>
              <a:rPr lang="en-US" b="1" i="1" u="sng"/>
              <a:t>there appears to be some evidence that John the Baptist was an Essene, or at the very least pretty involved with them.</a:t>
            </a:r>
            <a:endParaRPr lang="en-US" b="1" i="1"/>
          </a:p>
          <a:p>
            <a:r>
              <a:rPr lang="en-US" b="1" i="1" u="sng"/>
              <a:t>Now one of the main reasons John the Baptist could not have been a Nazarite was because by bloodline he was a Levite.</a:t>
            </a:r>
            <a:endParaRPr lang="en-US" b="1" i="1" u="sng"/>
          </a:p>
          <a:p>
            <a:r>
              <a:rPr lang="en-US" b="1" i="1" u="sng"/>
              <a:t>According to Torah, a Levite was not allowed to become a Nazarite.</a:t>
            </a:r>
            <a:endParaRPr lang="en-US" b="1" i="1"/>
          </a:p>
          <a:p>
            <a:r>
              <a:rPr lang="en-US" b="1" i="1"/>
              <a:t>This wasn’t a drawback in anyway however.</a:t>
            </a:r>
            <a:endParaRPr lang="en-US" b="1" i="1"/>
          </a:p>
          <a:p>
            <a:r>
              <a:rPr lang="en-US" b="1" i="1" u="sng"/>
              <a:t>It was just about avoiding unnecessary duplication because a Levite was born into an office that ALREADY set him apart for lifelong service to HASHEM.</a:t>
            </a:r>
            <a:endParaRPr lang="en-US" b="1" i="1" u="sng"/>
          </a:p>
          <a:p>
            <a:r>
              <a:rPr lang="en-US" b="1" i="1" u="sng"/>
              <a:t>I mean why take a driver’s license examination again when the one you currently have hasn’t yet expired, right?</a:t>
            </a:r>
            <a:endParaRPr lang="en-US" b="1" i="1" u="sng"/>
          </a:p>
          <a:p>
            <a:r>
              <a:rPr lang="en-US" b="1" i="1"/>
              <a:t>Regardless of the circumstances, John the Baptist was already set-apart for God by virtue of being a Levite, period.</a:t>
            </a:r>
            <a:endParaRPr lang="en-US" b="1" i="1"/>
          </a:p>
          <a:p>
            <a:r>
              <a:rPr lang="en-US" b="1" i="1"/>
              <a:t>“But what about John not drinking any wine?” you ask?</a:t>
            </a:r>
            <a:endParaRPr lang="en-US" b="1" i="1"/>
          </a:p>
          <a:p>
            <a:r>
              <a:rPr lang="en-US" b="1" i="1"/>
              <a:t>Well, check out these words of Yeshua whose path John the Baptist paved.</a:t>
            </a:r>
            <a:endParaRPr lang="en-US" b="1" i="1"/>
          </a:p>
          <a:p>
            <a:r>
              <a:rPr lang="en-US" b="1" i="1"/>
              <a:t>“I tell you, I will not drink</a:t>
            </a:r>
            <a:endParaRPr lang="en-US" b="1" i="1"/>
          </a:p>
          <a:p>
            <a:r>
              <a:rPr lang="en-US" b="1" i="1"/>
              <a:t>from this fruit of the vine</a:t>
            </a:r>
            <a:endParaRPr lang="en-US" b="1" i="1"/>
          </a:p>
          <a:p>
            <a:r>
              <a:rPr lang="en-US" b="1" i="1"/>
              <a:t>from now on until that day</a:t>
            </a:r>
            <a:endParaRPr lang="en-US" b="1" i="1"/>
          </a:p>
          <a:p>
            <a:r>
              <a:rPr lang="en-US" b="1" i="1"/>
              <a:t>when I drink it new with you</a:t>
            </a:r>
            <a:endParaRPr lang="en-US" b="1" i="1"/>
          </a:p>
          <a:p>
            <a:r>
              <a:rPr lang="en-US" b="1" i="1"/>
              <a:t>in my Father’s kingdom.”</a:t>
            </a:r>
            <a:endParaRPr lang="en-US" b="1" i="1"/>
          </a:p>
          <a:p>
            <a:r>
              <a:rPr lang="en-US" b="1" i="1"/>
              <a:t>-Matthew 26:29</a:t>
            </a:r>
            <a:endParaRPr lang="en-US" b="1" i="1"/>
          </a:p>
          <a:p>
            <a:endParaRPr lang="en-US" b="1" i="1"/>
          </a:p>
          <a:p>
            <a:r>
              <a:rPr lang="en-US" b="1" i="1"/>
              <a:t>There are some who say that John’s vow to not drink wine was prophetic of Yeshua’s above statement that he would not drink wine until he drank it with his disciples in the new kingdom and again remember there were many other groups who abstained from alcohol as well and it had nothing to do with taking a Nazarite vow.</a:t>
            </a:r>
            <a:endParaRPr lang="en-US" b="1" i="1"/>
          </a:p>
          <a:p>
            <a:endParaRPr lang="en-US" b="1" i="1"/>
          </a:p>
          <a:p>
            <a:r>
              <a:rPr lang="en-US" b="1" i="1"/>
              <a:t>Let’s move on to the final question.</a:t>
            </a:r>
            <a:endParaRPr lang="en-US" b="1" i="1"/>
          </a:p>
          <a:p>
            <a:r>
              <a:rPr lang="en-US" b="1" i="1"/>
              <a:t>If John the Baptist was NOT a Nazarite, who or what in the world was he?</a:t>
            </a:r>
            <a:endParaRPr lang="en-US" b="1" i="1"/>
          </a:p>
          <a:p>
            <a:r>
              <a:rPr lang="en-US" b="1" i="1"/>
              <a:t>Based on all the textual and historical evidence, I would say there’s no doubting John the Baptist was an ascetic.</a:t>
            </a:r>
            <a:endParaRPr lang="en-US" b="1" i="1"/>
          </a:p>
          <a:p>
            <a:r>
              <a:rPr lang="en-US" b="1" i="1"/>
              <a:t>Think about it.</a:t>
            </a:r>
            <a:endParaRPr lang="en-US" b="1" i="1"/>
          </a:p>
          <a:p>
            <a:r>
              <a:rPr lang="en-US" b="1" i="1"/>
              <a:t>The guy lived out in the wilderness.</a:t>
            </a:r>
            <a:endParaRPr lang="en-US" b="1" i="1"/>
          </a:p>
          <a:p>
            <a:r>
              <a:rPr lang="en-US" b="1" i="1"/>
              <a:t>His only form of clothing was a sackcloth.</a:t>
            </a:r>
            <a:endParaRPr lang="en-US" b="1" i="1"/>
          </a:p>
          <a:p>
            <a:r>
              <a:rPr lang="en-US" b="1" i="1"/>
              <a:t>He never cut his hair.</a:t>
            </a:r>
            <a:endParaRPr lang="en-US" b="1" i="1"/>
          </a:p>
          <a:p>
            <a:r>
              <a:rPr lang="en-US" b="1" i="1"/>
              <a:t>He subsisted on a very sparse diet.</a:t>
            </a:r>
            <a:endParaRPr lang="en-US" b="1" i="1"/>
          </a:p>
          <a:p>
            <a:r>
              <a:rPr lang="en-US" b="1" i="1"/>
              <a:t>And here’s the thing, in John the Baptist’s day, there were thousands of folks like him who decided to forsake all for the coming Kingdom of God.</a:t>
            </a:r>
            <a:endParaRPr lang="en-US" b="1"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a:p>
            <a:r>
              <a:rPr lang="en-US" b="1"/>
              <a:t>His mesage, like the message of Elijah before him was a message of disruption. His message was a message of repentance in the face of judgment.</a:t>
            </a:r>
            <a:endParaRPr lang="en-US" b="1"/>
          </a:p>
          <a:p>
            <a:r>
              <a:rPr lang="en-US" b="1"/>
              <a:t>We are introduced to the man, Elijah in 1 Kings 17; when he has to warn King Ahab</a:t>
            </a:r>
            <a:endParaRPr lang="en-US" b="1"/>
          </a:p>
          <a:p>
            <a:r>
              <a:rPr lang="en-US" b="1"/>
              <a:t>1 Kings 17:1</a:t>
            </a:r>
            <a:endParaRPr lang="en-US" b="1"/>
          </a:p>
          <a:p>
            <a:r>
              <a:rPr lang="en-US" b="1"/>
              <a:t>Now Elijah the Tishbite, who was of the settlers of Gilead, said to Ahab, “As the LORD, the God of Israel lives, before whom I stand, surely there shall be neither dew nor rain these years, except by my word.”” (NASB95)</a:t>
            </a:r>
            <a:endParaRPr lang="en-US" b="1"/>
          </a:p>
          <a:p>
            <a:endParaRPr lang="en-US" b="1"/>
          </a:p>
          <a:p>
            <a:r>
              <a:rPr lang="en-US" b="1"/>
              <a:t>He didn't make Ahab his friend with these words. As a matter of fact, Ahab, when he next seems him, addresses him this way</a:t>
            </a:r>
            <a:endParaRPr lang="en-US" b="1"/>
          </a:p>
          <a:p>
            <a:r>
              <a:rPr lang="en-US" b="1"/>
              <a:t>READ 1 Kings 18:17-19</a:t>
            </a:r>
            <a:endParaRPr lang="en-US" b="1"/>
          </a:p>
          <a:p>
            <a:endParaRPr lang="en-US" b="1"/>
          </a:p>
          <a:p>
            <a:r>
              <a:rPr lang="en-US" b="1"/>
              <a:t>This sets up Elijah meeting with all the prophets of Baal to identify who is the one TRUE God. </a:t>
            </a:r>
            <a:endParaRPr lang="en-US" b="1"/>
          </a:p>
          <a:p>
            <a:r>
              <a:rPr lang="en-US" b="1"/>
              <a:t>Elijah allows them to prove their god 1st...They fail to have their god notice them or respond to their request.</a:t>
            </a:r>
            <a:endParaRPr lang="en-US" b="1"/>
          </a:p>
          <a:p>
            <a:r>
              <a:rPr lang="en-US" b="1"/>
              <a:t>Elijah, then steps up and calls on God to identify himself in power</a:t>
            </a:r>
            <a:endParaRPr lang="en-US" b="1"/>
          </a:p>
          <a:p>
            <a:r>
              <a:rPr lang="en-US" b="1"/>
              <a:t>READ 1 Kings 18:37</a:t>
            </a:r>
            <a:endParaRPr lang="en-US" b="1"/>
          </a:p>
          <a:p>
            <a:endParaRPr lang="en-US" b="1"/>
          </a:p>
          <a:p>
            <a:r>
              <a:rPr lang="en-US" b="1"/>
              <a:t>This is Elijah's mission in a nutshell.</a:t>
            </a:r>
            <a:endParaRPr lang="en-US" b="1"/>
          </a:p>
          <a:p>
            <a:r>
              <a:rPr lang="en-US" b="1"/>
              <a:t>To do more than identify that there is A god but to identify the ONE TRUE God  and along with that, to reveal him to be a God who judges righteously yet in love offers reconciliation</a:t>
            </a:r>
            <a:endParaRPr lang="en-US" b="1"/>
          </a:p>
          <a:p>
            <a:endParaRPr lang="en-US" b="1"/>
          </a:p>
          <a:p>
            <a:r>
              <a:rPr lang="en-US" b="1">
                <a:sym typeface="+mn-ea"/>
              </a:rPr>
              <a:t>Elijah's mission was also the mission John shared...to open the door for restoration, reconcilliation</a:t>
            </a:r>
            <a:endParaRPr lang="en-US" b="1">
              <a:sym typeface="+mn-ea"/>
            </a:endParaRPr>
          </a:p>
          <a:p>
            <a:r>
              <a:rPr lang="en-US" b="1"/>
              <a:t>Mark 9:11–13</a:t>
            </a:r>
            <a:endParaRPr lang="en-US" b="1"/>
          </a:p>
          <a:p>
            <a:r>
              <a:rPr lang="en-US" b="1"/>
              <a:t>They asked Him, saying, “Why is it that the scribes say that Elijah must come first?” And He said to them, “Elijah does first come and restore all things. And yet how is it written of the Son of Man that He will suffer many things and be treated with contempt? “But I say to you that Elijah has indeed come, and they did to him whatever they wished, just as it is written of him.”” (NASB95)</a:t>
            </a:r>
            <a:endParaRPr lang="en-US" b="1"/>
          </a:p>
          <a:p>
            <a:endParaRPr lang="en-US" b="1"/>
          </a:p>
          <a:p>
            <a:r>
              <a:rPr lang="en-US" b="1"/>
              <a:t>What we also see in John's mission is suffering. His disruptive message of repentance does not sit well with many...especially those who are in positions of power. In the days of Elijah it was Jezabeel and Ahab. In John's day it is the Saducees, Pharisees and Teachers of the law.</a:t>
            </a:r>
            <a:endParaRPr lang="en-US" b="1"/>
          </a:p>
          <a:p>
            <a:r>
              <a:rPr lang="en-US" b="1"/>
              <a:t>When John confronts them with their own unrepentant hearts, he is ostracized and in the end, he is jailed and beheaded as he continues to declare the necessity of repentance and faith in God and in his Christ  </a:t>
            </a:r>
            <a:endParaRPr lang="en-US" b="1"/>
          </a:p>
          <a:p>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John is like Elijah in another way too.</a:t>
            </a:r>
            <a:endParaRPr lang="en-US" b="1"/>
          </a:p>
          <a:p>
            <a:r>
              <a:rPr lang="en-US" b="1"/>
              <a:t>Almost immeaditely after Elijah has his experience with God @ Mt. Carmel...proving to himself and everyone else who REALLY is God, Queen Jezebeel swears out an oath to kill him so he flees</a:t>
            </a:r>
            <a:endParaRPr lang="en-US" b="1"/>
          </a:p>
          <a:p>
            <a:r>
              <a:rPr lang="en-US" b="1"/>
              <a:t>1 Kings 19:1–8</a:t>
            </a:r>
            <a:endParaRPr lang="en-US" b="1"/>
          </a:p>
          <a:p>
            <a:r>
              <a:rPr lang="en-US" b="1"/>
              <a:t>Now Ahab told Jezebel all that Elijah had done, and how he had killed all the prophets with the sword. Then Jezebel sent a messenger to Elijah, saying, “So may the gods do to me and even more, if I do not make your life as the life of one of them by tomorrow about this time.” And he was afraid and arose and ran for his life and came to Beersheba, which belongs to Judah, and left his servant there. But he himself went a day’s journey into the wilderness, and came and sat down under a juniper tree; and he requested for himself that he might die, and said, “It is enough; now, O LORD, take my life, for I am not better than my fathers.” He lay down and slept under a juniper tree; and behold, there was an angel touching him, and he said to him, “Arise, eat.” Then he looked and behold, there was at his head a bread cake baked on hot stones, and a jar of water. So he ate and drank and lay down again. The angel of the LORD came again a second time and touched him and said, “Arise, eat, because the journey is too great for you.” So he arose and ate and drank, and went in the strength of that food forty days and forty nights to Horeb, the mountain of God.” (NASB95)</a:t>
            </a:r>
            <a:endParaRPr lang="en-US" b="1"/>
          </a:p>
          <a:p>
            <a:endParaRPr lang="en-US" b="1"/>
          </a:p>
          <a:p>
            <a:r>
              <a:rPr lang="en-US" b="1"/>
              <a:t>But here is where I find it Elijah reflected in John and myself reflected in them both</a:t>
            </a:r>
            <a:endParaRPr lang="en-US" b="1"/>
          </a:p>
          <a:p>
            <a:r>
              <a:rPr lang="en-US" b="1"/>
              <a:t>1 Kings 19:9–15</a:t>
            </a:r>
            <a:endParaRPr lang="en-US" b="1"/>
          </a:p>
          <a:p>
            <a:r>
              <a:rPr lang="en-US" b="1"/>
              <a:t>Then he came there to a cave and lodged there; and behold, the word of the LORD came to him, and He said to him, “What are you doing here, Elijah?” He said, “I have been very zealous for the LORD, the God of hosts; for the sons of Israel have forsaken Your covenant, torn down Your altars and killed Your prophets with the sword. And I alone am left; and they seek my life, to take it away.” So He said, “Go forth and stand on the mountain before the LORD.” And behold, the LORD was passing by! And a great and strong wind was rending the mountains and breaking in pieces the rocks before the LORD; but the LORD was not in the wind. And after the wind an earthquake, but the LORD was not in the earthquake. After the earthquake a fire, but the LORD was not in the fire; and after the fire a sound of a gentle blowing. When Elijah heard it, he wrapped his face in his mantle and went out and stood in the entrance of the cave. And behold, a voice came to him and said, “What are you doing here, Elijah?” Then he said, “I have been very zealous for the LORD, the God of hosts; for the sons of Israel have forsaken Your covenant, torn down Your altars and killed Your prophets with the sword. And I alone am left; and they seek my life, to take it away.” The LORD said to him, “Go, return on your way to the wilderness of Damascus, and when you have arrived, you shall anoint Hazael king over Aram;” (NASB95)</a:t>
            </a:r>
            <a:endParaRPr lang="en-US" b="1"/>
          </a:p>
          <a:p>
            <a:endParaRPr lang="en-US" b="1"/>
          </a:p>
          <a:p>
            <a:r>
              <a:rPr lang="en-US" b="1"/>
              <a:t>God deals with Elijah where he is and gives Elijah exactly what he needs when his courage is flagging.</a:t>
            </a:r>
            <a:endParaRPr lang="en-US" b="1"/>
          </a:p>
          <a:p>
            <a:r>
              <a:rPr lang="en-US" b="1"/>
              <a:t>He watched over him for 40 days and then he speaks to him as a father..”What are you doing here, Elijah... repeating it twice. </a:t>
            </a:r>
            <a:endParaRPr lang="en-US" b="1"/>
          </a:p>
          <a:p>
            <a:r>
              <a:rPr lang="en-US" b="1"/>
              <a:t>God makes himself personal to Elijah because that is what he needed. Then he sends Elijah out.</a:t>
            </a:r>
            <a:endParaRPr lang="en-US" b="1"/>
          </a:p>
          <a:p>
            <a:endParaRPr lang="en-US" b="1"/>
          </a:p>
          <a:p>
            <a:r>
              <a:rPr lang="en-US" b="1"/>
              <a:t>John has a similar experience</a:t>
            </a:r>
            <a:endParaRPr lang="en-US" b="1"/>
          </a:p>
          <a:p>
            <a:r>
              <a:rPr lang="en-US" b="1"/>
              <a:t>Luke 7:18–22</a:t>
            </a:r>
            <a:endParaRPr lang="en-US" b="1"/>
          </a:p>
          <a:p>
            <a:r>
              <a:rPr lang="en-US" b="1"/>
              <a:t>The disciples of John reported to him about all these things. Summoning two of his disciples, John sent them to the Lord, saying, “Are You the Expected One, or do we look for someone else?” When the men came to Him, they said, “John the Baptist has sent us to You, to ask, ‘Are You the Expected One, or do we look for someone else?’ ” At that very time He cured many people of diseases and afflictions and evil spirits; and He gave sight to many who were blind. And He answered and said to them, “Go and report to John what you have seen and heard: the BLIND RECEIVE SIGHT, the lame walk, the lepers are cleansed, and the deaf hear, the dead are raised up, the POOR HAVE THE GOSPEL PREACHED TO THEM.” (NASB95)</a:t>
            </a:r>
            <a:endParaRPr lang="en-US" b="1"/>
          </a:p>
          <a:p>
            <a:endParaRPr lang="en-US" b="1"/>
          </a:p>
          <a:p>
            <a:r>
              <a:rPr lang="en-US" b="1"/>
              <a:t>Does John get tender words from a whispering wind? No. What he DOES get is confirmation of his own work. “the POOR HAVE THE GOSPEL PREACHED TO THEM.”</a:t>
            </a:r>
            <a:endParaRPr lang="en-US" b="1"/>
          </a:p>
          <a:p>
            <a:r>
              <a:rPr lang="en-US" b="1"/>
              <a:t>This phrase would have imediately taken John back to Isaiah 61:1</a:t>
            </a:r>
            <a:endParaRPr lang="en-US" b="1"/>
          </a:p>
          <a:p>
            <a:endParaRPr lang="en-US" b="1"/>
          </a:p>
          <a:p>
            <a:r>
              <a:rPr lang="en-US" b="1"/>
              <a:t>    Isaiah 61:1–3</a:t>
            </a:r>
            <a:endParaRPr lang="en-US" b="1"/>
          </a:p>
          <a:p>
            <a:r>
              <a:rPr lang="en-US" b="1"/>
              <a:t>The Spirit of the Lord GOD is upon me, Because the LORD has anointed me To bring good news to the afflicted; He has sent me to bind up the brokenhearted, To proclaim liberty to captives And freedom to prisoners; </a:t>
            </a:r>
            <a:endParaRPr lang="en-US" b="1"/>
          </a:p>
          <a:p>
            <a:endParaRPr lang="en-US" b="1"/>
          </a:p>
          <a:p>
            <a:r>
              <a:rPr lang="en-US" b="1"/>
              <a:t>But John's comfort comes from the NEXT section...vs. 2,3</a:t>
            </a:r>
            <a:endParaRPr lang="en-US" b="1"/>
          </a:p>
          <a:p>
            <a:r>
              <a:rPr lang="en-US" b="1"/>
              <a:t>To proclaim the favorable year of the LORD And the day of vengeance of our God; To comfort all who mourn,</a:t>
            </a:r>
            <a:r>
              <a:rPr lang="en-US" b="1" u="sng"/>
              <a:t> To grant those who mourn in Zion, Giving them a garland instead of ashes, The oil of gladness instead of mourning, The mantle of praise instead of a spirit of fainting. So they will be called oaks of righteousness, The planting of the LORD, that He may be glorified.</a:t>
            </a:r>
            <a:r>
              <a:rPr lang="en-US" b="1"/>
              <a:t>” (NASB95)</a:t>
            </a:r>
            <a:endParaRPr lang="en-US" b="1"/>
          </a:p>
          <a:p>
            <a:r>
              <a:rPr lang="en-US" b="1"/>
              <a:t>Jesus tells him that The message IS the right message. Jesus IS the anointed and to those who mourn (John), he will replace mourning with the oil of gladness, praise will replace heavinessWhat he did and does is right on the mark with his mission</a:t>
            </a:r>
            <a:endParaRPr lang="en-US" b="1"/>
          </a:p>
          <a:p>
            <a:endParaRPr lang="en-US" b="1"/>
          </a:p>
          <a:p>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This week we looked at John as a man... a man with a mission...given to him from before his birth.</a:t>
            </a:r>
            <a:endParaRPr lang="en-US" b="1"/>
          </a:p>
          <a:p>
            <a:r>
              <a:rPr lang="en-US" b="1"/>
              <a:t>We saw how God moulded him and fashioned his life in even peculiar ways to be an effective instrument for God's glory and the procliaming of God's truth.</a:t>
            </a:r>
            <a:endParaRPr lang="en-US" b="1"/>
          </a:p>
          <a:p>
            <a:r>
              <a:rPr lang="en-US" b="1"/>
              <a:t>We see a man who was faithful even in the midst of confrontation, persecution, suffering and death.</a:t>
            </a:r>
            <a:endParaRPr lang="en-US" b="1"/>
          </a:p>
          <a:p>
            <a:r>
              <a:rPr lang="en-US" b="1"/>
              <a:t>We see a man who was honored by Jesus himself....remember John's question to jesus? Are you the one? John has a period of doubt!. He is unsure.</a:t>
            </a:r>
            <a:endParaRPr lang="en-US" b="1"/>
          </a:p>
          <a:p>
            <a:r>
              <a:rPr lang="en-US" b="1"/>
              <a:t>Jesus shores up his faith and then goes on to tell those who had listened to John's request and jesus answer what he thinks about John....</a:t>
            </a:r>
            <a:endParaRPr lang="en-US" b="1"/>
          </a:p>
          <a:p>
            <a:endParaRPr lang="en-US" b="1"/>
          </a:p>
          <a:p>
            <a:r>
              <a:rPr lang="en-US" b="1"/>
              <a:t>Luke 7:24–28</a:t>
            </a:r>
            <a:endParaRPr lang="en-US" b="1"/>
          </a:p>
          <a:p>
            <a:r>
              <a:rPr lang="en-US" b="1"/>
              <a:t>When the messengers of John had left, He began to speak to the crowds about John, “What did you go out into the wilderness to see? A reed shaken by the wind? “But what did you go out to see? A man dressed in soft clothing? Those who are splendidly clothed and live in luxury are found in royal palaces! “But what did you go out to see? A prophet? Yes, I say to you, and one who is more than a prophet. “This is the one about whom it is written, ‘BEHOLD, I SEND MY MESSENGER AHEAD OF YOU, WHO WILL PREPARE YOUR WAY BEFORE YOU.’ “I say to you, among those born of women there is no one greater than John; yet he who is least in the kingdom of God is greater than he.”” (NASB95)</a:t>
            </a:r>
            <a:endParaRPr lang="en-US" b="1"/>
          </a:p>
          <a:p>
            <a:endParaRPr lang="en-US" b="1"/>
          </a:p>
          <a:p>
            <a:r>
              <a:rPr lang="en-US" b="1"/>
              <a:t>He says John was exceptional in his carrying out his mission, yet it is not human birth or human relationships that make for true greatness. It is relationship with God. Jesus not being a cousin by birth but being our brother and our friend through his shed blood.</a:t>
            </a:r>
            <a:endParaRPr lang="en-US" b="1"/>
          </a:p>
          <a:p>
            <a:r>
              <a:rPr lang="en-US" b="1"/>
              <a:t>The thing about john is that he wanted, more than anything, for people TO be right with God.That was his life...not just his job.  He never would miss an opportunity no matter the possible outcome. His love for people caused him to bring comfort AND warning. He gladly disappeared in the background to present Jesus and was absolutely unwilling to take the spotlight off of Jesus in all things. </a:t>
            </a:r>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Picture 1"/>
          <p:cNvPicPr>
            <a:picLocks noChangeAspect="1"/>
          </p:cNvPicPr>
          <p:nvPr/>
        </p:nvPicPr>
        <p:blipFill>
          <a:blip r:embed="rId2"/>
          <a:stretch>
            <a:fillRect/>
          </a:stretch>
        </p:blipFill>
        <p:spPr>
          <a:xfrm>
            <a:off x="11116310" y="5986780"/>
            <a:ext cx="616585" cy="740410"/>
          </a:xfrm>
          <a:prstGeom prst="rect">
            <a:avLst/>
          </a:prstGeom>
        </p:spPr>
      </p:pic>
      <p:sp>
        <p:nvSpPr>
          <p:cNvPr id="4" name="Oval Callout 3"/>
          <p:cNvSpPr/>
          <p:nvPr/>
        </p:nvSpPr>
        <p:spPr>
          <a:xfrm flipH="1">
            <a:off x="8401685" y="5362575"/>
            <a:ext cx="3812540" cy="624205"/>
          </a:xfrm>
          <a:prstGeom prst="wedgeEllipseCallout">
            <a:avLst/>
          </a:prstGeom>
          <a:blipFill>
            <a:blip r:embed="rId3">
              <a:alphaModFix amt="64000"/>
            </a:blip>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1600" b="1">
                <a:solidFill>
                  <a:schemeClr val="tx1"/>
                </a:solidFill>
              </a:rPr>
              <a:t>Repent and be baptized for the forgiveness of sins</a:t>
            </a:r>
            <a:endParaRPr lang="en-US" sz="1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fontScale="90000" lnSpcReduction="20000"/>
          </a:bodyPr>
          <a:p>
            <a:pPr marL="0" indent="0">
              <a:lnSpc>
                <a:spcPct val="100000"/>
              </a:lnSpc>
              <a:buNone/>
            </a:pPr>
            <a:r>
              <a:rPr lang="en-US" sz="2400">
                <a:solidFill>
                  <a:schemeClr val="bg1"/>
                </a:solidFill>
                <a:latin typeface="Trebuchet MS" panose="020B0603020202020204" charset="0"/>
                <a:cs typeface="Trebuchet MS" panose="020B0603020202020204" charset="0"/>
              </a:rPr>
              <a:t> Matthew 3:1–13</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Now in those days John the Baptist came, preaching in the wilderness of Judea, saying, “Repent, for the kingdom of heaven is at hand.” For this is the one referred to by Isaiah the prophet when he said, “THE VOICE OF ONE CRYING IN THE WILDERNESS, ‘MAKE READY THE WAY OF THE LORD, MAKE HIS PATHS STRAIGHT!’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Now John himself had a garment of camel’s hair and a leather belt around his waist; and his food was locusts and wild honey. Then Jerusalem was going out to him, and all Judea and all the district around the Jordan; and they were being baptized by him in the Jordan River, as they confessed their sins.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But when he saw many of the Pharisees and Sadducees coming for baptism, he said to them, “You brood of vipers, who warned you to flee from the wrath to come? “Therefore bear fruit in keeping with repentance; and do not suppose that you can say to yourselves, ‘We have Abraham for our father’; for I say to you that from these stones God is able to raise up children to Abraham. “The axe is already laid at the root of the trees; therefore every tree that does not bear good fruit is cut down and thrown into the fire.” As for me, I baptize you with water for repentance, but He who is coming after me is mightier than I, and I am not fit to remove His sandals; He will baptize you with the Holy Spirit and fire.</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“His winnowing fork is in His hand, and He will thoroughly clear His threshing floor; and He will gather His wheat into the barn, but He will burn up the chaff with unquenchable fire.” Then Jesus arrived from Galilee at the Jordan coming to John, to be baptized by him.” (NASB95)</a:t>
            </a:r>
            <a:endParaRPr lang="en-US" sz="2400">
              <a:solidFill>
                <a:schemeClr val="bg1"/>
              </a:solidFill>
              <a:latin typeface="Trebuchet MS" panose="020B0603020202020204" charset="0"/>
              <a:cs typeface="Trebuchet MS" panose="020B0603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630035"/>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John, The Promised Elijah</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sym typeface="+mn-ea"/>
              </a:rPr>
              <a:t>	Mission Impossible?</a:t>
            </a:r>
            <a:endParaRPr lang="en-US" sz="2400">
              <a:solidFill>
                <a:schemeClr val="bg1"/>
              </a:solidFill>
              <a:latin typeface="Trebuchet MS" panose="020B0603020202020204" charset="0"/>
              <a:cs typeface="Trebuchet MS" panose="020B0603020202020204" charset="0"/>
              <a:sym typeface="+mn-ea"/>
            </a:endParaRPr>
          </a:p>
          <a:p>
            <a:pPr marL="0" indent="0">
              <a:lnSpc>
                <a:spcPct val="100000"/>
              </a:lnSpc>
              <a:buNone/>
            </a:pPr>
            <a:r>
              <a:rPr lang="en-US" sz="2400" b="1">
                <a:solidFill>
                  <a:schemeClr val="bg1"/>
                </a:solidFill>
                <a:latin typeface="Trebuchet MS" panose="020B0603020202020204" charset="0"/>
                <a:cs typeface="Trebuchet MS" panose="020B0603020202020204" charset="0"/>
                <a:sym typeface="+mn-ea"/>
              </a:rPr>
              <a:t>Isaiah 40:3–5</a:t>
            </a:r>
            <a:endParaRPr lang="en-US" sz="2400" b="1">
              <a:solidFill>
                <a:schemeClr val="bg1"/>
              </a:solidFill>
              <a:latin typeface="Trebuchet MS" panose="020B0603020202020204" charset="0"/>
              <a:cs typeface="Trebuchet MS" panose="020B0603020202020204" charset="0"/>
            </a:endParaRPr>
          </a:p>
          <a:p>
            <a:pPr marL="0" indent="0">
              <a:lnSpc>
                <a:spcPct val="100000"/>
              </a:lnSpc>
              <a:buNone/>
            </a:pPr>
            <a:r>
              <a:rPr lang="en-US" sz="2400" b="1">
                <a:solidFill>
                  <a:schemeClr val="bg1"/>
                </a:solidFill>
                <a:latin typeface="Trebuchet MS" panose="020B0603020202020204" charset="0"/>
                <a:cs typeface="Trebuchet MS" panose="020B0603020202020204" charset="0"/>
                <a:sym typeface="+mn-ea"/>
              </a:rPr>
              <a:t>A voice is calling, “Clear the way for the LORD in the wilderness; Make smooth in the desert a highway for our God. “Let every valley be lifted up, And every mountain and hill be made low; And let the rough ground become a plain, And the rugged terrain a broad valley; Then the glory of the LORD will be revealed, And all flesh will see it together; For the mouth of the LORD has spoken.”” (NASB95)</a:t>
            </a:r>
            <a:endParaRPr lang="en-US" sz="2400" b="1">
              <a:solidFill>
                <a:schemeClr val="bg1"/>
              </a:solidFill>
              <a:latin typeface="Trebuchet MS" panose="020B0603020202020204" charset="0"/>
              <a:cs typeface="Trebuchet MS" panose="020B0603020202020204" charset="0"/>
            </a:endParaRPr>
          </a:p>
          <a:p>
            <a:pPr marL="0" indent="0">
              <a:lnSpc>
                <a:spcPct val="100000"/>
              </a:lnSpc>
              <a:buNone/>
            </a:pPr>
            <a:endParaRPr lang="en-US" sz="2400" b="1">
              <a:solidFill>
                <a:schemeClr val="bg1"/>
              </a:solidFill>
              <a:latin typeface="Trebuchet MS" panose="020B0603020202020204" charset="0"/>
              <a:cs typeface="Trebuchet MS" panose="020B0603020202020204" charset="0"/>
            </a:endParaRPr>
          </a:p>
          <a:p>
            <a:pPr marL="0" indent="0">
              <a:lnSpc>
                <a:spcPct val="100000"/>
              </a:lnSpc>
              <a:buNone/>
            </a:pPr>
            <a:endParaRPr lang="en-US" sz="2400" b="1">
              <a:solidFill>
                <a:schemeClr val="bg1"/>
              </a:solidFill>
              <a:latin typeface="Trebuchet MS" panose="020B0603020202020204" charset="0"/>
              <a:cs typeface="Trebuchet MS" panose="020B0603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630035"/>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John, The Promised Elijah</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sym typeface="+mn-ea"/>
              </a:rPr>
              <a:t>	Mission Impossible?</a:t>
            </a:r>
            <a:endParaRPr lang="en-US" sz="2400">
              <a:solidFill>
                <a:schemeClr val="bg1"/>
              </a:solidFill>
              <a:latin typeface="Trebuchet MS" panose="020B0603020202020204" charset="0"/>
              <a:cs typeface="Trebuchet MS" panose="020B0603020202020204" charset="0"/>
              <a:sym typeface="+mn-ea"/>
            </a:endParaRPr>
          </a:p>
          <a:p>
            <a:pPr marL="0" indent="0">
              <a:lnSpc>
                <a:spcPct val="100000"/>
              </a:lnSpc>
              <a:buNone/>
            </a:pPr>
            <a:r>
              <a:rPr lang="en-US" sz="2400" b="1">
                <a:solidFill>
                  <a:schemeClr val="bg1"/>
                </a:solidFill>
                <a:latin typeface="Trebuchet MS" panose="020B0603020202020204" charset="0"/>
                <a:cs typeface="Trebuchet MS" panose="020B0603020202020204" charset="0"/>
                <a:sym typeface="+mn-ea"/>
              </a:rPr>
              <a:t>Luke 1:13–17</a:t>
            </a:r>
            <a:endParaRPr lang="en-US" sz="2400" b="1">
              <a:solidFill>
                <a:schemeClr val="bg1"/>
              </a:solidFill>
              <a:latin typeface="Trebuchet MS" panose="020B0603020202020204" charset="0"/>
              <a:cs typeface="Trebuchet MS" panose="020B0603020202020204" charset="0"/>
            </a:endParaRPr>
          </a:p>
          <a:p>
            <a:pPr marL="0" indent="0">
              <a:lnSpc>
                <a:spcPct val="100000"/>
              </a:lnSpc>
              <a:buNone/>
            </a:pPr>
            <a:r>
              <a:rPr lang="en-US" sz="2400" b="1">
                <a:solidFill>
                  <a:schemeClr val="bg1"/>
                </a:solidFill>
                <a:latin typeface="Trebuchet MS" panose="020B0603020202020204" charset="0"/>
                <a:cs typeface="Trebuchet MS" panose="020B0603020202020204" charset="0"/>
                <a:sym typeface="+mn-ea"/>
              </a:rPr>
              <a:t>But the angel said to him, “Do not be afraid, Zacharias, for your petition has been heard, and your wife Elizabeth will bear you a son, and you will give him the name John. “You will have joy and gladness, and many will rejoice at his birth. “For he will be great in the sight of the Lord; and he will drink no wine or liquor, and he will be filled with the Holy Spirit while yet in his mother’s womb. “And he will turn many of the sons of Israel back to the Lord their God. “It is he who will go as a forerunner before Him in the spirit and power of Elijah, TO TURN THE HEARTS OF THE FATHERS BACK TO THE CHILDREN, and the disobedient to the attitude of the righteous, so as to make ready a people prepared for the Lord.”” (NASB95)</a:t>
            </a:r>
            <a:endParaRPr lang="en-US" sz="2400" b="1">
              <a:solidFill>
                <a:schemeClr val="bg1"/>
              </a:solidFill>
              <a:latin typeface="Trebuchet MS" panose="020B0603020202020204" charset="0"/>
              <a:cs typeface="Trebuchet MS" panose="020B0603020202020204" charset="0"/>
            </a:endParaRPr>
          </a:p>
          <a:p>
            <a:pPr marL="0" indent="0">
              <a:lnSpc>
                <a:spcPct val="100000"/>
              </a:lnSpc>
              <a:buNone/>
            </a:pPr>
            <a:endParaRPr lang="en-US" sz="2400" b="1">
              <a:solidFill>
                <a:schemeClr val="bg1"/>
              </a:solidFill>
              <a:latin typeface="Trebuchet MS" panose="020B0603020202020204" charset="0"/>
              <a:cs typeface="Trebuchet MS" panose="020B0603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3965575"/>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John, The Promised Elijah</a:t>
            </a:r>
            <a:endParaRPr lang="en-US" sz="32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sym typeface="+mn-ea"/>
              </a:rPr>
              <a:t>	Mission Impossible?</a:t>
            </a:r>
            <a:endParaRPr lang="en-US" sz="2400">
              <a:solidFill>
                <a:schemeClr val="bg1"/>
              </a:solidFill>
              <a:latin typeface="Trebuchet MS" panose="020B0603020202020204" charset="0"/>
              <a:cs typeface="Trebuchet MS" panose="020B0603020202020204" charset="0"/>
              <a:sym typeface="+mn-ea"/>
            </a:endParaRPr>
          </a:p>
          <a:p>
            <a:pPr marL="0" indent="0">
              <a:lnSpc>
                <a:spcPct val="100000"/>
              </a:lnSpc>
              <a:buNone/>
            </a:pPr>
            <a:r>
              <a:rPr lang="en-US" sz="2400">
                <a:solidFill>
                  <a:schemeClr val="bg1"/>
                </a:solidFill>
                <a:latin typeface="Trebuchet MS" panose="020B0603020202020204" charset="0"/>
                <a:cs typeface="Trebuchet MS" panose="020B0603020202020204" charset="0"/>
              </a:rPr>
              <a:t>1 Kings 18:17–19</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When Ahab saw Elijah, Ahab said to him, “Is this you, </a:t>
            </a:r>
            <a:r>
              <a:rPr lang="en-US" sz="2400" u="sng">
                <a:solidFill>
                  <a:schemeClr val="bg1"/>
                </a:solidFill>
                <a:latin typeface="Trebuchet MS" panose="020B0603020202020204" charset="0"/>
                <a:cs typeface="Trebuchet MS" panose="020B0603020202020204" charset="0"/>
              </a:rPr>
              <a:t>you troubler of Israel</a:t>
            </a:r>
            <a:r>
              <a:rPr lang="en-US" sz="2400">
                <a:solidFill>
                  <a:schemeClr val="bg1"/>
                </a:solidFill>
                <a:latin typeface="Trebuchet MS" panose="020B0603020202020204" charset="0"/>
                <a:cs typeface="Trebuchet MS" panose="020B0603020202020204" charset="0"/>
              </a:rPr>
              <a:t>?” He said, “I have not troubled Israel, but you and your father’s house have, because you have forsaken the commandments of the LORD and you have followed the Baals. “Now then send and gather to me all Israel at Mount Carmel, together with 450 prophets of Baal and 400 prophets of the Asherah, who eat at Jezebel’s table.”” (NASB95)</a:t>
            </a:r>
            <a:endParaRPr lang="en-US" sz="2400">
              <a:solidFill>
                <a:schemeClr val="bg1"/>
              </a:solidFill>
              <a:latin typeface="Trebuchet MS" panose="020B0603020202020204" charset="0"/>
              <a:cs typeface="Trebuchet MS" panose="020B0603020202020204" charset="0"/>
            </a:endParaRPr>
          </a:p>
        </p:txBody>
      </p:sp>
      <p:sp>
        <p:nvSpPr>
          <p:cNvPr id="2" name="Text Box 1"/>
          <p:cNvSpPr txBox="1"/>
          <p:nvPr/>
        </p:nvSpPr>
        <p:spPr>
          <a:xfrm>
            <a:off x="431165" y="4751070"/>
            <a:ext cx="11329670" cy="1198880"/>
          </a:xfrm>
          <a:prstGeom prst="rect">
            <a:avLst/>
          </a:prstGeom>
          <a:noFill/>
        </p:spPr>
        <p:txBody>
          <a:bodyPr wrap="square" rtlCol="0">
            <a:spAutoFit/>
          </a:bodyPr>
          <a:p>
            <a:r>
              <a:rPr lang="en-US" sz="2400">
                <a:solidFill>
                  <a:schemeClr val="bg1"/>
                </a:solidFill>
                <a:latin typeface="Trebuchet MS" panose="020B0603020202020204" charset="0"/>
                <a:cs typeface="Trebuchet MS" panose="020B0603020202020204" charset="0"/>
              </a:rPr>
              <a:t>1 Kings 18:37</a:t>
            </a:r>
            <a:endParaRPr lang="en-US" sz="2400">
              <a:solidFill>
                <a:schemeClr val="bg1"/>
              </a:solidFill>
              <a:latin typeface="Trebuchet MS" panose="020B0603020202020204" charset="0"/>
              <a:cs typeface="Trebuchet MS" panose="020B0603020202020204" charset="0"/>
            </a:endParaRPr>
          </a:p>
          <a:p>
            <a:r>
              <a:rPr lang="en-US" sz="2400">
                <a:solidFill>
                  <a:schemeClr val="bg1"/>
                </a:solidFill>
                <a:latin typeface="Trebuchet MS" panose="020B0603020202020204" charset="0"/>
                <a:cs typeface="Trebuchet MS" panose="020B0603020202020204" charset="0"/>
              </a:rPr>
              <a:t>“Answer me, O LORD, answer me, that this people may know that You, O LORD, are God, and that You have turned their heart back again.”” (NASB95)</a:t>
            </a:r>
            <a:endParaRPr lang="en-US" sz="2400">
              <a:solidFill>
                <a:schemeClr val="bg1"/>
              </a:solidFill>
              <a:latin typeface="Trebuchet MS" panose="020B0603020202020204" charset="0"/>
              <a:cs typeface="Trebuchet MS" panose="020B0603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John, The Promised Elijah</a:t>
            </a:r>
            <a:endParaRPr lang="en-US" sz="32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sym typeface="+mn-ea"/>
              </a:rPr>
              <a:t>	Mission Impossible</a:t>
            </a:r>
            <a:endParaRPr lang="en-US" sz="2400" b="1">
              <a:solidFill>
                <a:schemeClr val="bg1"/>
              </a:solidFill>
            </a:endParaRPr>
          </a:p>
          <a:p>
            <a:pPr marL="0" indent="0">
              <a:lnSpc>
                <a:spcPct val="100000"/>
              </a:lnSpc>
              <a:buNone/>
            </a:pPr>
            <a:r>
              <a:rPr lang="en-US" sz="2400" b="1">
                <a:solidFill>
                  <a:schemeClr val="bg1"/>
                </a:solidFill>
                <a:sym typeface="+mn-ea"/>
              </a:rPr>
              <a:t>1 Kings 19:9–10</a:t>
            </a:r>
            <a:endParaRPr lang="en-US" sz="2400" b="1">
              <a:solidFill>
                <a:schemeClr val="bg1"/>
              </a:solidFill>
              <a:sym typeface="+mn-ea"/>
            </a:endParaRPr>
          </a:p>
          <a:p>
            <a:pPr marL="0" indent="0">
              <a:lnSpc>
                <a:spcPct val="100000"/>
              </a:lnSpc>
              <a:buNone/>
            </a:pPr>
            <a:r>
              <a:rPr lang="en-US" sz="2400" b="1">
                <a:solidFill>
                  <a:schemeClr val="bg1"/>
                </a:solidFill>
                <a:sym typeface="+mn-ea"/>
              </a:rPr>
              <a:t>Then he came there to a cave and lodged there; and behold, the word of the LORD came to him, and He said to him, “What are you doing here, Elijah?” He said, “I have been very zealous for the LORD, the God of hosts; for the sons of Israel have forsaken Your covenant, torn down Your altars and killed Your prophets with the sword. And I alone am left; and they seek my life, to take it away.”” (NASB95)</a:t>
            </a:r>
            <a:endParaRPr lang="en-US" sz="2400" b="1">
              <a:solidFill>
                <a:schemeClr val="bg1"/>
              </a:solidFill>
              <a:sym typeface="+mn-ea"/>
            </a:endParaRPr>
          </a:p>
          <a:p>
            <a:pPr marL="0" indent="0">
              <a:lnSpc>
                <a:spcPct val="100000"/>
              </a:lnSpc>
              <a:buNone/>
            </a:pPr>
            <a:endParaRPr lang="en-US" sz="2400" b="1">
              <a:solidFill>
                <a:schemeClr val="bg1"/>
              </a:solidFill>
              <a:sym typeface="+mn-ea"/>
            </a:endParaRPr>
          </a:p>
          <a:p>
            <a:pPr marL="0" indent="0">
              <a:lnSpc>
                <a:spcPct val="100000"/>
              </a:lnSpc>
              <a:buNone/>
            </a:pPr>
            <a:r>
              <a:rPr lang="en-US" sz="2400" b="1">
                <a:solidFill>
                  <a:schemeClr val="bg1"/>
                </a:solidFill>
                <a:sym typeface="+mn-ea"/>
              </a:rPr>
              <a:t>Isaiah 61:2–3</a:t>
            </a:r>
            <a:endParaRPr lang="en-US" sz="2400" b="1">
              <a:solidFill>
                <a:schemeClr val="bg1"/>
              </a:solidFill>
              <a:sym typeface="+mn-ea"/>
            </a:endParaRPr>
          </a:p>
          <a:p>
            <a:pPr marL="0" indent="0">
              <a:lnSpc>
                <a:spcPct val="100000"/>
              </a:lnSpc>
              <a:buNone/>
            </a:pPr>
            <a:r>
              <a:rPr lang="en-US" sz="2400" b="1">
                <a:solidFill>
                  <a:schemeClr val="bg1"/>
                </a:solidFill>
                <a:sym typeface="+mn-ea"/>
              </a:rPr>
              <a:t>To proclaim the favorable year of the LORD And the day of vengeance of our God; To comfort all who mourn, To grant those who mourn in Zion, Giving them a garland instead of ashes, The oil of gladness instead of mourning, The mantle of praise instead of a spirit of fainting. So they will be called oaks of righteousness, The planting of the LORD, that He may be glorified.” (NASB95)</a:t>
            </a:r>
            <a:endParaRPr lang="en-US" sz="2400" b="1">
              <a:solidFill>
                <a:schemeClr val="bg1"/>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John, The Promised Elijah</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sym typeface="+mn-ea"/>
              </a:rPr>
              <a:t>	Mission Impossible</a:t>
            </a:r>
            <a:endParaRPr lang="en-US" sz="2400">
              <a:solidFill>
                <a:schemeClr val="bg1"/>
              </a:solidFill>
              <a:latin typeface="Trebuchet MS" panose="020B0603020202020204" charset="0"/>
              <a:cs typeface="Trebuchet MS" panose="020B0603020202020204" charset="0"/>
              <a:sym typeface="+mn-ea"/>
            </a:endParaRPr>
          </a:p>
          <a:p>
            <a:pPr marL="0" indent="0">
              <a:lnSpc>
                <a:spcPct val="100000"/>
              </a:lnSpc>
              <a:buNone/>
            </a:pPr>
            <a:endParaRPr lang="en-US" sz="2400">
              <a:solidFill>
                <a:schemeClr val="bg1"/>
              </a:solidFill>
              <a:latin typeface="Trebuchet MS" panose="020B0603020202020204" charset="0"/>
              <a:cs typeface="Trebuchet MS" panose="020B0603020202020204" charset="0"/>
              <a:sym typeface="+mn-ea"/>
            </a:endParaRPr>
          </a:p>
          <a:p>
            <a:pPr marL="0" indent="0">
              <a:lnSpc>
                <a:spcPct val="100000"/>
              </a:lnSpc>
              <a:buNone/>
            </a:pPr>
            <a:r>
              <a:rPr lang="en-US" sz="2400">
                <a:solidFill>
                  <a:schemeClr val="bg1"/>
                </a:solidFill>
                <a:latin typeface="Trebuchet MS" panose="020B0603020202020204" charset="0"/>
                <a:cs typeface="Trebuchet MS" panose="020B0603020202020204" charset="0"/>
              </a:rPr>
              <a:t>Luke 7:24–28</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When the messengers of John had left, He began to speak to the crowds about John, “What did you go out into the wilderness to see? A reed shaken by the wind? “But what did you go out to see? A man dressed in soft clothing? Those who are splendidly clothed and live in luxury are found in royal palaces! “But what did you go out to see? A prophet? Yes, I say to you, and one who is more than a prophet. “This is the one about whom it is written, ‘BEHOLD, I SEND MY MESSENGER AHEAD OF YOU, WHO WILL PREPARE YOUR WAY BEFORE YOU.’ “I say to you, among those born of women there is no one greater than John; yet he who is least in the kingdom of God is greater than he.”” (NASB95)</a:t>
            </a:r>
            <a:endParaRPr lang="en-US" sz="2400">
              <a:solidFill>
                <a:schemeClr val="bg1"/>
              </a:solidFill>
              <a:latin typeface="Trebuchet MS" panose="020B0603020202020204" charset="0"/>
              <a:cs typeface="Trebuchet MS" panose="020B0603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6" name="Rectangle 15"/>
          <p:cNvSpPr/>
          <p:nvPr/>
        </p:nvSpPr>
        <p:spPr>
          <a:xfrm>
            <a:off x="6799580" y="5401945"/>
            <a:ext cx="2708910" cy="464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2" name="Content Placeholder 1"/>
          <p:cNvPicPr>
            <a:picLocks noChangeAspect="1"/>
          </p:cNvPicPr>
          <p:nvPr>
            <p:ph sz="half" idx="2"/>
          </p:nvPr>
        </p:nvPicPr>
        <p:blipFill>
          <a:blip r:embed="rId1"/>
          <a:stretch>
            <a:fillRect/>
          </a:stretch>
        </p:blipFill>
        <p:spPr>
          <a:xfrm>
            <a:off x="1101725" y="1507490"/>
            <a:ext cx="9596120" cy="5408295"/>
          </a:xfrm>
          <a:prstGeom prst="rect">
            <a:avLst/>
          </a:prstGeom>
          <a:effectLst>
            <a:softEdge rad="317500"/>
          </a:effectLst>
        </p:spPr>
      </p:pic>
      <p:sp>
        <p:nvSpPr>
          <p:cNvPr id="4" name="Content Placeholder 3"/>
          <p:cNvSpPr/>
          <p:nvPr>
            <p:ph sz="half" idx="1"/>
          </p:nvPr>
        </p:nvSpPr>
        <p:spPr/>
        <p:txBody>
          <a:bodyPr/>
          <a:p>
            <a:endParaRPr lang="en-US"/>
          </a:p>
        </p:txBody>
      </p:sp>
      <p:sp>
        <p:nvSpPr>
          <p:cNvPr id="3" name="Title 2"/>
          <p:cNvSpPr>
            <a:spLocks noGrp="1"/>
          </p:cNvSpPr>
          <p:nvPr>
            <p:ph type="title"/>
          </p:nvPr>
        </p:nvSpPr>
        <p:spPr>
          <a:xfrm>
            <a:off x="4675505" y="1314450"/>
            <a:ext cx="5629275" cy="1325880"/>
          </a:xfrm>
        </p:spPr>
        <p:txBody>
          <a:bodyPr>
            <a:normAutofit fontScale="90000"/>
          </a:bodyPr>
          <a:p>
            <a:r>
              <a:rPr lang="en-US" b="1">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He MUST increase, </a:t>
            </a:r>
            <a:br>
              <a:rPr lang="en-US" b="1">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rPr>
            </a:br>
            <a:r>
              <a:rPr lang="en-US" b="1">
                <a:solidFill>
                  <a:schemeClr val="bg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must decreas</a:t>
            </a:r>
            <a:r>
              <a:rPr lang="en-US" b="1">
                <a:solidFill>
                  <a:schemeClr val="bg1"/>
                </a:solidFill>
              </a:rPr>
              <a:t>e.</a:t>
            </a:r>
            <a:endParaRPr lang="en-US" b="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5162</Words>
  <Application>WPS Presentation</Application>
  <PresentationFormat>Widescreen</PresentationFormat>
  <Paragraphs>45</Paragraphs>
  <Slides>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SimSun</vt:lpstr>
      <vt:lpstr>Wingdings</vt:lpstr>
      <vt:lpstr>Trebuchet MS</vt:lpstr>
      <vt:lpstr>Calibri</vt:lpstr>
      <vt:lpstr>Microsoft YaHei</vt:lpstr>
      <vt:lpstr>Arial Unicode MS</vt:lpstr>
      <vt:lpstr>Calibri Light</vt:lpstr>
      <vt:lpstr>Microsoft YaHei UI</vt:lpstr>
      <vt:lpstr>Yu Gothic</vt:lpstr>
      <vt:lpstr>Yu Gothic UI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33</cp:revision>
  <dcterms:created xsi:type="dcterms:W3CDTF">2023-01-28T17:36:00Z</dcterms:created>
  <dcterms:modified xsi:type="dcterms:W3CDTF">2023-03-18T20:43:13Z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