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ink/ink1.xml" ContentType="application/inkml+xml"/>
  <Override PartName="/ppt/ink/ink2.xml" ContentType="application/inkml+xml"/>
  <Override PartName="/ppt/ink/ink3.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5"/>
  </p:handoutMasterIdLst>
  <p:sldIdLst>
    <p:sldId id="357" r:id="rId3"/>
    <p:sldId id="459" r:id="rId5"/>
    <p:sldId id="446" r:id="rId6"/>
    <p:sldId id="461" r:id="rId7"/>
    <p:sldId id="460" r:id="rId8"/>
    <p:sldId id="462" r:id="rId9"/>
    <p:sldId id="463" r:id="rId10"/>
    <p:sldId id="464" r:id="rId11"/>
    <p:sldId id="465" r:id="rId12"/>
    <p:sldId id="468" r:id="rId13"/>
    <p:sldId id="467" r:id="rId14"/>
  </p:sldIdLst>
  <p:sldSz cx="12192000" cy="6858000"/>
  <p:notesSz cx="7103745" cy="1023429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C30"/>
    <a:srgbClr val="AC76D6"/>
    <a:srgbClr val="4DD6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8" autoAdjust="0"/>
    <p:restoredTop sz="72855" autoAdjust="0"/>
  </p:normalViewPr>
  <p:slideViewPr>
    <p:cSldViewPr snapToGrid="0">
      <p:cViewPr>
        <p:scale>
          <a:sx n="80" d="100"/>
          <a:sy n="80" d="100"/>
        </p:scale>
        <p:origin x="1026" y="150"/>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en-US" dirty="0"/>
          </a:p>
        </p:txBody>
      </p:sp>
      <p:sp>
        <p:nvSpPr>
          <p:cNvPr id="3" name="Date Placeholder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696C064A-D61B-4B21-B757-51A9B82445B8}" type="datetimeFigureOut">
              <a:rPr lang="en-US" smtClean="0"/>
            </a:fld>
            <a:endParaRPr lang="en-US" dirty="0"/>
          </a:p>
        </p:txBody>
      </p:sp>
      <p:sp>
        <p:nvSpPr>
          <p:cNvPr id="4" name="Footer Placeholder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en-US" dirty="0"/>
          </a:p>
        </p:txBody>
      </p:sp>
      <p:sp>
        <p:nvSpPr>
          <p:cNvPr id="5" name="Slide Number Placeholder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50305E07-67EA-4042-A3F6-853A8AD8D209}"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3-08-25T14:27:45"/>
    </inkml:context>
    <inkml:brush xml:id="br0">
      <inkml:brushProperty name="width" value="0.05" units="cm"/>
      <inkml:brushProperty name="height" value="0.05" units="cm"/>
      <inkml:brushProperty name="color" value="#000000"/>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3-08-25T14:27:46"/>
    </inkml:context>
    <inkml:brush xml:id="br0">
      <inkml:brushProperty name="width" value="0.05" units="cm"/>
      <inkml:brushProperty name="height" value="0.05" units="cm"/>
      <inkml:brushProperty name="color" value="#000000"/>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3-08-25T14:27:47"/>
    </inkml:context>
    <inkml:brush xml:id="br0">
      <inkml:brushProperty name="width" value="0.05" units="cm"/>
      <inkml:brushProperty name="height" value="0.05" units="cm"/>
      <inkml:brushProperty name="color" value="#000000"/>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dirty="0"/>
          </a:p>
        </p:txBody>
      </p:sp>
      <p:sp>
        <p:nvSpPr>
          <p:cNvPr id="4" name="Slide Image Placeholder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en-US" sz="1400" b="1" dirty="0"/>
              <a:t>Drinking from a hose outside?</a:t>
            </a:r>
            <a:endParaRPr lang="en-US" sz="1400" b="1" dirty="0"/>
          </a:p>
          <a:p>
            <a:endParaRPr lang="en-US" sz="1400" b="1" dirty="0"/>
          </a:p>
          <a:p>
            <a:r>
              <a:rPr lang="en-US" sz="1400" b="1" dirty="0"/>
              <a:t>Have you ever had your mouth over the end when your friend turned it on?</a:t>
            </a:r>
            <a:endParaRPr lang="en-US" sz="1400" b="1" dirty="0"/>
          </a:p>
          <a:p>
            <a:r>
              <a:rPr lang="en-US" sz="1400" b="1" dirty="0"/>
              <a:t>Result?</a:t>
            </a:r>
            <a:endParaRPr lang="en-US" sz="1400" b="1" dirty="0"/>
          </a:p>
          <a:p>
            <a:endParaRPr lang="en-US" sz="1400" b="1" dirty="0"/>
          </a:p>
          <a:p>
            <a:r>
              <a:rPr lang="en-US" sz="1400" b="1" dirty="0"/>
              <a:t>This section, as familiar as water…read it many in our times… get used to it and maybe overlook it and it’s power.</a:t>
            </a:r>
            <a:endParaRPr lang="en-US" sz="1400" b="1" dirty="0"/>
          </a:p>
          <a:p>
            <a:r>
              <a:rPr lang="en-US" sz="1400" b="1" dirty="0"/>
              <a:t>It still hits us like we have our mouths over the end of a hose. It quickly fills us to overflowing with practicality. </a:t>
            </a:r>
            <a:endParaRPr lang="en-US" sz="1400"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b="1" dirty="0"/>
          </a:p>
          <a:p>
            <a:pPr marL="0" marR="0">
              <a:lnSpc>
                <a:spcPct val="115000"/>
              </a:lnSpc>
              <a:spcBef>
                <a:spcPts val="0"/>
              </a:spcBef>
              <a:spcAft>
                <a:spcPts val="1000"/>
              </a:spcAft>
            </a:pPr>
            <a:r>
              <a:rPr lang="en-US" sz="1800" b="1" i="1" dirty="0">
                <a:effectLst/>
                <a:latin typeface="Calibri" panose="020F0502020204030204" pitchFamily="34" charset="0"/>
              </a:rPr>
              <a:t>Philippians 4:6, 7 </a:t>
            </a:r>
            <a:endParaRPr lang="en-US" sz="1800" b="1" i="1" dirty="0">
              <a:effectLst/>
              <a:latin typeface="Calibri" panose="020F0502020204030204" pitchFamily="34" charset="0"/>
            </a:endParaRPr>
          </a:p>
          <a:p>
            <a:pPr marL="0" marR="0">
              <a:lnSpc>
                <a:spcPct val="115000"/>
              </a:lnSpc>
              <a:spcBef>
                <a:spcPts val="0"/>
              </a:spcBef>
              <a:spcAft>
                <a:spcPts val="1000"/>
              </a:spcAft>
            </a:pPr>
            <a:r>
              <a:rPr lang="en-US" sz="1800" b="1" i="1" dirty="0">
                <a:effectLst/>
                <a:latin typeface="Calibri" panose="020F0502020204030204" pitchFamily="34" charset="0"/>
              </a:rPr>
              <a:t>Be anxious for nothing, but in everything by prayer and supplication with thanksgiving let your requests be made known to God. And the peace of God, which surpasses all comprehension, will guard your hearts and your minds in Christ Jesus. </a:t>
            </a:r>
            <a:endParaRPr lang="en-US" sz="1800" b="1" i="1" dirty="0">
              <a:effectLst/>
              <a:latin typeface="Calibri" panose="020F0502020204030204" pitchFamily="34" charset="0"/>
            </a:endParaRPr>
          </a:p>
          <a:p>
            <a:pPr marL="0" marR="0">
              <a:lnSpc>
                <a:spcPct val="115000"/>
              </a:lnSpc>
              <a:spcBef>
                <a:spcPts val="0"/>
              </a:spcBef>
              <a:spcAft>
                <a:spcPts val="1000"/>
              </a:spcAft>
            </a:pPr>
            <a:endParaRPr lang="en-US" sz="1800" b="1" i="1" dirty="0">
              <a:effectLst/>
              <a:latin typeface="Calibri" panose="020F0502020204030204" pitchFamily="34" charset="0"/>
            </a:endParaRPr>
          </a:p>
          <a:p>
            <a:pPr marL="0" marR="0">
              <a:lnSpc>
                <a:spcPct val="115000"/>
              </a:lnSpc>
              <a:spcBef>
                <a:spcPts val="0"/>
              </a:spcBef>
              <a:spcAft>
                <a:spcPts val="1000"/>
              </a:spcAft>
            </a:pPr>
            <a:r>
              <a:rPr lang="en-US" sz="1800" b="1" i="0" dirty="0">
                <a:effectLst/>
                <a:latin typeface="Calibri" panose="020F0502020204030204" pitchFamily="34" charset="0"/>
              </a:rPr>
              <a:t>Many of us, if we are honest, would say I believe this because it is God’s word but when I tried to practice leaving my anxiety at the alter, it kept on following me home.</a:t>
            </a:r>
            <a:endParaRPr lang="en-US" sz="1800" b="1" i="0" dirty="0">
              <a:effectLst/>
              <a:latin typeface="Calibri" panose="020F0502020204030204" pitchFamily="34" charset="0"/>
            </a:endParaRPr>
          </a:p>
          <a:p>
            <a:pPr marL="0" marR="0">
              <a:lnSpc>
                <a:spcPct val="115000"/>
              </a:lnSpc>
              <a:spcBef>
                <a:spcPts val="0"/>
              </a:spcBef>
              <a:spcAft>
                <a:spcPts val="1000"/>
              </a:spcAft>
            </a:pPr>
            <a:r>
              <a:rPr lang="en-US" sz="1800" b="1" i="0" dirty="0">
                <a:effectLst/>
                <a:latin typeface="Calibri" panose="020F0502020204030204" pitchFamily="34" charset="0"/>
              </a:rPr>
              <a:t>I believe that is because we do not read on…</a:t>
            </a:r>
            <a:endParaRPr lang="en-US" sz="1800" b="1" i="0" dirty="0">
              <a:effectLst/>
              <a:latin typeface="Calibri" panose="020F0502020204030204" pitchFamily="34" charset="0"/>
            </a:endParaRPr>
          </a:p>
          <a:p>
            <a:pPr marL="0" marR="0">
              <a:lnSpc>
                <a:spcPct val="115000"/>
              </a:lnSpc>
              <a:spcBef>
                <a:spcPts val="0"/>
              </a:spcBef>
              <a:spcAft>
                <a:spcPts val="1000"/>
              </a:spcAft>
            </a:pPr>
            <a:r>
              <a:rPr lang="en-US" sz="1800" b="1" i="0" dirty="0">
                <a:effectLst/>
                <a:latin typeface="Calibri" panose="020F0502020204030204" pitchFamily="34" charset="0"/>
              </a:rPr>
              <a:t>“</a:t>
            </a:r>
            <a:r>
              <a:rPr lang="en-US" sz="1800" b="1" i="1" dirty="0">
                <a:effectLst/>
                <a:latin typeface="Calibri" panose="020F0502020204030204" pitchFamily="34" charset="0"/>
              </a:rPr>
              <a:t>Finally, brethren, whatever is true, whatever is honorable, whatever is right, whatever is pure, whatever is lovely, whatever is of good repute, if there is any excellence and if anything worthy of praise, dwell on these things.” (NASB95</a:t>
            </a:r>
            <a:endParaRPr lang="en-US" sz="1800" b="1" i="1" dirty="0">
              <a:effectLst/>
              <a:latin typeface="Calibri" panose="020F0502020204030204" pitchFamily="34" charset="0"/>
            </a:endParaRPr>
          </a:p>
          <a:p>
            <a:pPr marL="0" marR="0">
              <a:lnSpc>
                <a:spcPct val="115000"/>
              </a:lnSpc>
              <a:spcBef>
                <a:spcPts val="0"/>
              </a:spcBef>
              <a:spcAft>
                <a:spcPts val="1000"/>
              </a:spcAft>
            </a:pPr>
            <a:endParaRPr lang="en-US" sz="1800" b="1" i="1" dirty="0">
              <a:effectLst/>
              <a:latin typeface="Calibri" panose="020F0502020204030204" pitchFamily="34" charset="0"/>
            </a:endParaRPr>
          </a:p>
          <a:p>
            <a:pPr marL="0" marR="0">
              <a:lnSpc>
                <a:spcPct val="115000"/>
              </a:lnSpc>
              <a:spcBef>
                <a:spcPts val="0"/>
              </a:spcBef>
              <a:spcAft>
                <a:spcPts val="1000"/>
              </a:spcAft>
            </a:pPr>
            <a:r>
              <a:rPr lang="en-US" sz="1800" b="1" i="0" dirty="0">
                <a:effectLst/>
                <a:latin typeface="Calibri" panose="020F0502020204030204" pitchFamily="34" charset="0"/>
              </a:rPr>
              <a:t>We pray about it but we do not find our consolation because we do not fill our minds with the things Paul tells us to. Instead our mind, being swept clean of the anxiety, and having nothing good to replace it with, runs BACK to the original concern and like Matt. 12:124, it multiplies in it’s strength bringing 7 more related friends with it!</a:t>
            </a:r>
            <a:endParaRPr lang="en-US" sz="1800" b="1" i="0" dirty="0">
              <a:effectLst/>
              <a:latin typeface="Calibri" panose="020F0502020204030204" pitchFamily="34" charset="0"/>
            </a:endParaRPr>
          </a:p>
          <a:p>
            <a:pPr marL="0" marR="0">
              <a:lnSpc>
                <a:spcPct val="115000"/>
              </a:lnSpc>
              <a:spcBef>
                <a:spcPts val="0"/>
              </a:spcBef>
              <a:spcAft>
                <a:spcPts val="1000"/>
              </a:spcAft>
            </a:pPr>
            <a:endParaRPr lang="en-US" sz="1800" b="1" i="0" dirty="0">
              <a:effectLst/>
              <a:latin typeface="Calibri" panose="020F0502020204030204" pitchFamily="34" charset="0"/>
            </a:endParaRPr>
          </a:p>
          <a:p>
            <a:pPr marL="0" marR="0">
              <a:lnSpc>
                <a:spcPct val="115000"/>
              </a:lnSpc>
              <a:spcBef>
                <a:spcPts val="0"/>
              </a:spcBef>
              <a:spcAft>
                <a:spcPts val="1000"/>
              </a:spcAft>
            </a:pPr>
            <a:endParaRPr lang="en-US" sz="1800" b="1" i="1" dirty="0">
              <a:effectLst/>
              <a:latin typeface="Calibri" panose="020F0502020204030204" pitchFamily="34" charset="0"/>
            </a:endParaRPr>
          </a:p>
          <a:p>
            <a:endParaRPr lang="en-US"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en-US" b="1" dirty="0"/>
              <a:t>Where does worry come from? The unknown future.</a:t>
            </a:r>
            <a:endParaRPr lang="en-US" b="1" dirty="0"/>
          </a:p>
          <a:p>
            <a:r>
              <a:rPr lang="en-US" b="1" dirty="0"/>
              <a:t>No one worries about the past. </a:t>
            </a:r>
            <a:endParaRPr lang="en-US" b="1" dirty="0"/>
          </a:p>
          <a:p>
            <a:r>
              <a:rPr lang="en-US" b="1" dirty="0"/>
              <a:t>BUT, We have a friend who sticks closer than a Brother who KNOWS what tomorrow will bring.</a:t>
            </a:r>
            <a:endParaRPr lang="en-US" b="1" dirty="0"/>
          </a:p>
          <a:p>
            <a:r>
              <a:rPr lang="en-US" b="1" dirty="0"/>
              <a:t>Jesus says we are NOT to forecast trouble but instead James tells us that EVERYTHING is being orchestrated by God. We will do this and such IF GOD WILLS.</a:t>
            </a:r>
            <a:endParaRPr lang="en-US" b="1" dirty="0"/>
          </a:p>
          <a:p>
            <a:endParaRPr lang="en-US" b="1" dirty="0"/>
          </a:p>
          <a:p>
            <a:r>
              <a:rPr lang="en-US" b="1" dirty="0"/>
              <a:t>If we look at the things that cause us to worry, We MUST look at them through the lens that Jesus has provided. </a:t>
            </a:r>
            <a:endParaRPr lang="en-US" b="1" dirty="0"/>
          </a:p>
          <a:p>
            <a:r>
              <a:rPr lang="en-US" b="1" dirty="0"/>
              <a:t>He gave us examples of his fastidious care in creation.</a:t>
            </a:r>
            <a:endParaRPr lang="en-US" b="1" dirty="0"/>
          </a:p>
          <a:p>
            <a:r>
              <a:rPr lang="en-US" b="1" dirty="0"/>
              <a:t>He told us we were worth MUCH more than these things.</a:t>
            </a:r>
            <a:endParaRPr lang="en-US" b="1" dirty="0"/>
          </a:p>
          <a:p>
            <a:r>
              <a:rPr lang="en-US" b="1" dirty="0"/>
              <a:t>He called us into his kingdom at the cost of His Son</a:t>
            </a:r>
            <a:endParaRPr lang="en-US" b="1" dirty="0"/>
          </a:p>
          <a:p>
            <a:r>
              <a:rPr lang="en-US" b="1" dirty="0"/>
              <a:t>He will certainly not leave us to our own devices now. He has today AND tomorrow covered.</a:t>
            </a:r>
            <a:endParaRPr lang="en-US" b="1" dirty="0"/>
          </a:p>
          <a:p>
            <a:r>
              <a:rPr lang="en-US" b="1" dirty="0"/>
              <a:t>We all know this…intellectually. What we need to do is know it in the moment.</a:t>
            </a:r>
            <a:endParaRPr lang="en-US" b="1" dirty="0"/>
          </a:p>
          <a:p>
            <a:r>
              <a:rPr lang="en-US" b="1" dirty="0"/>
              <a:t>We, as servants of Christ Do have a job to do. We DO have obligations to Him and those around us.</a:t>
            </a:r>
            <a:endParaRPr lang="en-US" b="1" dirty="0"/>
          </a:p>
          <a:p>
            <a:r>
              <a:rPr lang="en-US" b="1" dirty="0"/>
              <a:t>Every day we face an uncertain future.</a:t>
            </a:r>
            <a:endParaRPr lang="en-US" b="1" dirty="0"/>
          </a:p>
          <a:p>
            <a:r>
              <a:rPr lang="en-US" b="1" dirty="0"/>
              <a:t>What I try to remind myself about Him is that he is the God of option C</a:t>
            </a:r>
            <a:endParaRPr lang="en-US" b="1" dirty="0"/>
          </a:p>
          <a:p>
            <a:r>
              <a:rPr lang="en-US" b="1" dirty="0"/>
              <a:t>I look at any situation, no matter how desperate and I can see a couple of paths. One or both maybe not particularly pleasing. </a:t>
            </a:r>
            <a:endParaRPr lang="en-US" b="1" dirty="0"/>
          </a:p>
          <a:p>
            <a:r>
              <a:rPr lang="en-US" b="1" dirty="0"/>
              <a:t>More often than not, God has intervened and  done something totally unexpected. Part of our job is to relish the uncertainty in our lives because it only APPEARS uncertain.</a:t>
            </a:r>
            <a:endParaRPr lang="en-US" b="1" dirty="0"/>
          </a:p>
          <a:p>
            <a:r>
              <a:rPr lang="en-US" b="1" dirty="0"/>
              <a:t>We are in God’s hands.</a:t>
            </a:r>
            <a:endParaRPr lang="en-US" b="1" dirty="0"/>
          </a:p>
          <a:p>
            <a:r>
              <a:rPr lang="en-US" b="1" dirty="0"/>
              <a:t>He has promised that won’t change.</a:t>
            </a:r>
            <a:endParaRPr lang="en-US" b="1" dirty="0"/>
          </a:p>
          <a:p>
            <a:r>
              <a:rPr lang="en-US" b="1" dirty="0"/>
              <a:t>He promises to care for us. HOW he does it is the adventure.</a:t>
            </a:r>
            <a:endParaRPr lang="en-US" b="1" dirty="0"/>
          </a:p>
          <a:p>
            <a:endParaRPr lang="en-US"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b="1" dirty="0"/>
          </a:p>
          <a:p>
            <a:r>
              <a:rPr lang="en-US" b="1" dirty="0"/>
              <a:t>READ</a:t>
            </a:r>
            <a:endParaRPr lang="en-US" b="1"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b="1" dirty="0"/>
          </a:p>
          <a:p>
            <a:r>
              <a:rPr lang="en-US" b="1" dirty="0"/>
              <a:t>READ</a:t>
            </a:r>
            <a:endParaRPr lang="en-US"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b="1" dirty="0"/>
          </a:p>
          <a:p>
            <a:r>
              <a:rPr lang="en-US" b="1" dirty="0"/>
              <a:t>READ</a:t>
            </a:r>
            <a:endParaRPr lang="en-US"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r>
              <a:rPr lang="en-US" b="1" dirty="0"/>
              <a:t>Treasures in this world are like pictures or illustrations of the real thing. </a:t>
            </a:r>
            <a:endParaRPr lang="en-US" b="1" dirty="0"/>
          </a:p>
          <a:p>
            <a:r>
              <a:rPr lang="en-US" b="1" dirty="0"/>
              <a:t>They look truly good on their own. They provide a taste of happiness and even provide a glimpse of real enjoyment for a moment.</a:t>
            </a:r>
            <a:endParaRPr lang="en-US" b="1" dirty="0"/>
          </a:p>
          <a:p>
            <a:r>
              <a:rPr lang="en-US" b="1" dirty="0"/>
              <a:t>They are like reading a book about something instead of actually experiencing it. </a:t>
            </a:r>
            <a:endParaRPr lang="en-US" b="1" dirty="0"/>
          </a:p>
          <a:p>
            <a:endParaRPr lang="en-US" b="1" dirty="0"/>
          </a:p>
          <a:p>
            <a:r>
              <a:rPr lang="en-US" b="1" dirty="0"/>
              <a:t>On this side of heaven, we are still on the sidelines...still reading the book  when it comes to actually experiencing what we, long for. What we were built for 	</a:t>
            </a:r>
            <a:endParaRPr lang="en-US" b="1" dirty="0"/>
          </a:p>
          <a:p>
            <a:endParaRPr lang="en-US" b="1" dirty="0"/>
          </a:p>
          <a:p>
            <a:r>
              <a:rPr lang="en-US" b="1" dirty="0"/>
              <a:t>When worldly treasure are compared to those in heaven, they provide a shell without the deep experience. </a:t>
            </a:r>
            <a:endParaRPr lang="en-US" b="1" dirty="0"/>
          </a:p>
          <a:p>
            <a:r>
              <a:rPr lang="en-US" b="1" dirty="0"/>
              <a:t>I can read about the North Country but when I am in it and see the trees, experience the breeze and wind. Get wet in the rain and enjoy the majesty of a night sky, I can then only relate. I can interact and experience it personally.  Even my descriptions of it do not provide for the hearers the actual experience.</a:t>
            </a:r>
            <a:endParaRPr lang="en-US" b="1" dirty="0"/>
          </a:p>
          <a:p>
            <a:r>
              <a:rPr lang="en-US" b="1" dirty="0"/>
              <a:t>Such is worldly wealth.</a:t>
            </a:r>
            <a:endParaRPr lang="en-US" b="1" dirty="0"/>
          </a:p>
          <a:p>
            <a:endParaRPr lang="en-US" b="1" dirty="0"/>
          </a:p>
          <a:p>
            <a:r>
              <a:rPr lang="en-US" b="1" dirty="0"/>
              <a:t>That is why Christ, in the last section</a:t>
            </a:r>
            <a:endParaRPr lang="en-US" b="1" dirty="0"/>
          </a:p>
          <a:p>
            <a:r>
              <a:rPr lang="en-US" b="1" dirty="0"/>
              <a:t>Warned against holding onto things of the world.</a:t>
            </a:r>
            <a:endParaRPr lang="en-US" b="1" dirty="0"/>
          </a:p>
          <a:p>
            <a:r>
              <a:rPr lang="en-US" b="1" dirty="0"/>
              <a:t>He told us that the  world and it’s treasures as things that, if they captivate your heart, blacken it…skew it . Things that twists your thinking until everything you think do or say is filtered through the lens of worldly treasure.</a:t>
            </a:r>
            <a:endParaRPr lang="en-US" b="1" dirty="0"/>
          </a:p>
          <a:p>
            <a:r>
              <a:rPr lang="en-US" b="1" dirty="0"/>
              <a:t>But if we hold onto the Light that is the gospel, we will not only have the glory of the gospel truth but our hearts will recognize and respond correctly as eyes do to light.</a:t>
            </a:r>
            <a:endParaRPr lang="en-US" b="1" dirty="0"/>
          </a:p>
          <a:p>
            <a:endParaRPr lang="en-US" b="1" dirty="0"/>
          </a:p>
          <a:p>
            <a:r>
              <a:rPr lang="en-US" b="1" dirty="0"/>
              <a:t>Jesus follows it with a warning against TRYING to hold onto both.</a:t>
            </a:r>
            <a:endParaRPr lang="en-US" b="1" dirty="0"/>
          </a:p>
          <a:p>
            <a:r>
              <a:rPr lang="en-US" b="1" dirty="0"/>
              <a:t>In trying to hold onto both we can really hold onto neither.</a:t>
            </a:r>
            <a:endParaRPr lang="en-US" b="1" dirty="0"/>
          </a:p>
          <a:p>
            <a:endParaRPr lang="en-US" b="1" dirty="0"/>
          </a:p>
          <a:p>
            <a:r>
              <a:rPr lang="en-US" b="1" dirty="0"/>
              <a:t>So he began this section with the phrase; “For this reason”. </a:t>
            </a:r>
            <a:endParaRPr lang="en-US" b="1" dirty="0"/>
          </a:p>
          <a:p>
            <a:r>
              <a:rPr lang="en-US" b="1" dirty="0"/>
              <a:t>His assumption moving forward is that further pursuit of money and treasures of this world is not even an option.</a:t>
            </a:r>
            <a:endParaRPr lang="en-US" b="1" dirty="0"/>
          </a:p>
          <a:p>
            <a:r>
              <a:rPr lang="en-US" b="1" dirty="0"/>
              <a:t>His kingdom subjects should no longer have an unhealthy fixation on things like money or power or influence.</a:t>
            </a:r>
            <a:endParaRPr lang="en-US" b="1" dirty="0"/>
          </a:p>
          <a:p>
            <a:endParaRPr lang="en-US" b="1" dirty="0"/>
          </a:p>
          <a:p>
            <a:r>
              <a:rPr lang="en-US" b="1" dirty="0"/>
              <a:t>Their (and our) new king has saved them from cardboard treasures and invited them (and us) to a life filled with eternal wealth.</a:t>
            </a:r>
            <a:endParaRPr lang="en-US" b="1" dirty="0"/>
          </a:p>
          <a:p>
            <a:r>
              <a:rPr lang="en-US" b="1" dirty="0"/>
              <a:t>Entering into His kingdom grants us free access to God and we become joint heirs with Jesus and all the weight of glory that that carries.</a:t>
            </a:r>
            <a:endParaRPr lang="en-US" b="1" dirty="0"/>
          </a:p>
          <a:p>
            <a:endParaRPr lang="en-US" b="1" dirty="0"/>
          </a:p>
          <a:p>
            <a:endParaRPr lang="en-US" b="1" dirty="0"/>
          </a:p>
          <a:p>
            <a:r>
              <a:rPr lang="en-US" b="1" dirty="0"/>
              <a:t>For this reason…</a:t>
            </a:r>
            <a:endParaRPr lang="en-US"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b="1" dirty="0"/>
          </a:p>
          <a:p>
            <a:r>
              <a:rPr lang="en-US" b="1" dirty="0"/>
              <a:t>We should live more like this.</a:t>
            </a:r>
            <a:endParaRPr lang="en-US" b="1" dirty="0"/>
          </a:p>
          <a:p>
            <a:r>
              <a:rPr lang="en-US" b="1" dirty="0"/>
              <a:t>Recognize the riches we have in Christ and enjoying all the good things he has promised to us. </a:t>
            </a:r>
            <a:endParaRPr lang="en-US" b="1" dirty="0"/>
          </a:p>
          <a:p>
            <a:r>
              <a:rPr lang="en-US" b="1" dirty="0"/>
              <a:t>Scrooge spared no expense in enjoying the riches himself. What he often got wrong is that even these riches become MORE precious when they are given away</a:t>
            </a:r>
            <a:endParaRPr lang="en-US" b="1" dirty="0"/>
          </a:p>
          <a:p>
            <a:endParaRPr lang="en-US" b="1" dirty="0"/>
          </a:p>
          <a:p>
            <a:r>
              <a:rPr lang="en-US" b="1" dirty="0"/>
              <a:t>CLICK.</a:t>
            </a:r>
            <a:endParaRPr lang="en-US" b="1" dirty="0"/>
          </a:p>
          <a:p>
            <a:r>
              <a:rPr lang="en-US" b="1" dirty="0"/>
              <a:t>When he hoarded his stuff, he became twisted. I would dare say that even as Believers, hoarding the riches we have, both heavenly and earthly, Christ does us damage as well and deprives us of an even greater amount of joy we would have in sharing it.</a:t>
            </a:r>
            <a:endParaRPr lang="en-US" b="1" dirty="0"/>
          </a:p>
          <a:p>
            <a:endParaRPr lang="en-US" b="1" dirty="0"/>
          </a:p>
          <a:p>
            <a:r>
              <a:rPr lang="en-US" b="1" dirty="0">
                <a:sym typeface="+mn-ea"/>
              </a:rPr>
              <a:t>So Jesus takes all the cares of the world off of the table.</a:t>
            </a:r>
            <a:endParaRPr lang="en-US" b="1" dirty="0"/>
          </a:p>
          <a:p>
            <a:r>
              <a:rPr lang="en-US" b="1" dirty="0">
                <a:sym typeface="+mn-ea"/>
              </a:rPr>
              <a:t>He does it not just by promising… </a:t>
            </a:r>
            <a:endParaRPr lang="en-US" b="1" dirty="0"/>
          </a:p>
          <a:p>
            <a:r>
              <a:rPr lang="en-US" b="1" dirty="0">
                <a:sym typeface="+mn-ea"/>
              </a:rPr>
              <a:t>His WORD should be enough, but he goes BEYOND words doesn’t he?</a:t>
            </a:r>
            <a:endParaRPr lang="en-US" b="1" dirty="0"/>
          </a:p>
          <a:p>
            <a:r>
              <a:rPr lang="en-US" b="1" dirty="0">
                <a:sym typeface="+mn-ea"/>
              </a:rPr>
              <a:t>We can see, Even in communicating his truth he does it so that it has the most effect.</a:t>
            </a:r>
            <a:endParaRPr lang="en-US" b="1" dirty="0"/>
          </a:p>
          <a:p>
            <a:r>
              <a:rPr lang="en-US" b="1" dirty="0">
                <a:sym typeface="+mn-ea"/>
              </a:rPr>
              <a:t>He uses two examples.</a:t>
            </a:r>
            <a:endParaRPr lang="en-US" b="1" dirty="0"/>
          </a:p>
          <a:p>
            <a:pPr marL="228600" indent="-228600">
              <a:buAutoNum type="arabicPeriod"/>
            </a:pPr>
            <a:r>
              <a:rPr lang="en-US" b="1" dirty="0">
                <a:sym typeface="+mn-ea"/>
              </a:rPr>
              <a:t>Birds. They do not sow nor reap…but they DO work. Worms do not hop into their nests. Birds do what God gave them to do for the day.. They build a nest, they pick up worms (after waking up early to get ‘em!)</a:t>
            </a:r>
            <a:endParaRPr lang="en-US" b="1" dirty="0"/>
          </a:p>
          <a:p>
            <a:pPr marL="0" indent="0">
              <a:buFontTx/>
              <a:buNone/>
            </a:pPr>
            <a:r>
              <a:rPr lang="en-US" b="1" dirty="0">
                <a:sym typeface="+mn-ea"/>
              </a:rPr>
              <a:t>They never worry about a worm shortage or what the world conditions may do to available worms. God gives them DAILY the food that they need.</a:t>
            </a:r>
            <a:endParaRPr lang="en-US" b="1" dirty="0"/>
          </a:p>
          <a:p>
            <a:pPr marL="0" indent="0">
              <a:buFontTx/>
              <a:buNone/>
            </a:pPr>
            <a:r>
              <a:rPr lang="en-US" b="1" dirty="0">
                <a:sym typeface="+mn-ea"/>
              </a:rPr>
              <a:t>This is the example we are to see in the Manna provided to Israel.</a:t>
            </a:r>
            <a:endParaRPr lang="en-US" b="1" dirty="0"/>
          </a:p>
          <a:p>
            <a:pPr marL="0" indent="0">
              <a:buFontTx/>
              <a:buNone/>
            </a:pPr>
            <a:r>
              <a:rPr lang="en-US" b="1" dirty="0">
                <a:sym typeface="+mn-ea"/>
              </a:rPr>
              <a:t>They were to pick up manna daily. If they picked up more than they needed for the day, it turned rotten and useless. </a:t>
            </a:r>
            <a:endParaRPr lang="en-US" b="1" dirty="0"/>
          </a:p>
          <a:p>
            <a:pPr marL="0" indent="0">
              <a:buFontTx/>
              <a:buNone/>
            </a:pPr>
            <a:endParaRPr lang="en-US" b="1" dirty="0"/>
          </a:p>
          <a:p>
            <a:pPr marL="228600" indent="-228600">
              <a:buFontTx/>
              <a:buAutoNum type="arabicPeriod" startAt="2"/>
            </a:pPr>
            <a:r>
              <a:rPr lang="en-US" b="1" dirty="0">
                <a:sym typeface="+mn-ea"/>
              </a:rPr>
              <a:t>Lilies. Very beautiful flower. I killed more than my fair share!</a:t>
            </a:r>
            <a:endParaRPr lang="en-US" b="1" dirty="0"/>
          </a:p>
          <a:p>
            <a:pPr marL="0" indent="0">
              <a:buFontTx/>
              <a:buNone/>
            </a:pPr>
            <a:r>
              <a:rPr lang="en-US" b="1" dirty="0">
                <a:sym typeface="+mn-ea"/>
              </a:rPr>
              <a:t>God knows a lily in my house won’t last long but it looks just as beautiful as one in Hawaii.</a:t>
            </a:r>
            <a:endParaRPr lang="en-US" b="1" dirty="0"/>
          </a:p>
          <a:p>
            <a:pPr marL="0" indent="0">
              <a:buFontTx/>
              <a:buNone/>
            </a:pPr>
            <a:r>
              <a:rPr lang="en-US" b="1" dirty="0">
                <a:sym typeface="+mn-ea"/>
              </a:rPr>
              <a:t>Jesus says if he beautifies the lily in spite of it’s lifespan. </a:t>
            </a:r>
            <a:endParaRPr lang="en-US" b="1" dirty="0"/>
          </a:p>
          <a:p>
            <a:pPr marL="0" indent="0">
              <a:buFontTx/>
              <a:buNone/>
            </a:pPr>
            <a:r>
              <a:rPr lang="en-US" b="1" dirty="0">
                <a:sym typeface="+mn-ea"/>
              </a:rPr>
              <a:t>As a realist, I would have not spent much time on lilies BECAUSE they are so temperamental . No bang for the buck.</a:t>
            </a:r>
            <a:endParaRPr lang="en-US" b="1" dirty="0"/>
          </a:p>
          <a:p>
            <a:pPr marL="0" indent="0">
              <a:buFontTx/>
              <a:buNone/>
            </a:pPr>
            <a:r>
              <a:rPr lang="en-US" b="1" dirty="0">
                <a:sym typeface="+mn-ea"/>
              </a:rPr>
              <a:t>But God treats his children exactly the opposite.</a:t>
            </a:r>
            <a:endParaRPr lang="en-US" b="1" dirty="0"/>
          </a:p>
          <a:p>
            <a:pPr marL="0" indent="0">
              <a:buFontTx/>
              <a:buNone/>
            </a:pPr>
            <a:r>
              <a:rPr lang="en-US" b="1" dirty="0">
                <a:sym typeface="+mn-ea"/>
              </a:rPr>
              <a:t>Listen.</a:t>
            </a:r>
            <a:endParaRPr lang="en-US" b="1" dirty="0"/>
          </a:p>
          <a:p>
            <a:pPr marL="0" marR="0">
              <a:lnSpc>
                <a:spcPct val="115000"/>
              </a:lnSpc>
              <a:spcBef>
                <a:spcPts val="0"/>
              </a:spcBef>
              <a:spcAft>
                <a:spcPts val="1000"/>
              </a:spcAft>
            </a:pPr>
            <a:endParaRPr lang="en-US" b="1" i="1" dirty="0">
              <a:effectLst/>
              <a:latin typeface="Calibri" panose="020F0502020204030204" pitchFamily="34" charset="0"/>
            </a:endParaRPr>
          </a:p>
          <a:p>
            <a:pPr marL="0" marR="0">
              <a:lnSpc>
                <a:spcPct val="115000"/>
              </a:lnSpc>
              <a:spcBef>
                <a:spcPts val="0"/>
              </a:spcBef>
              <a:spcAft>
                <a:spcPts val="1000"/>
              </a:spcAft>
            </a:pPr>
            <a:r>
              <a:rPr lang="en-US" b="1" i="1" dirty="0">
                <a:effectLst/>
                <a:latin typeface="Calibri" panose="020F0502020204030204" pitchFamily="34" charset="0"/>
                <a:sym typeface="+mn-ea"/>
              </a:rPr>
              <a:t>1 Corinthians 12:22–24 </a:t>
            </a:r>
            <a:endParaRPr lang="en-US" b="1" i="1" dirty="0">
              <a:effectLst/>
              <a:latin typeface="Calibri" panose="020F0502020204030204" pitchFamily="34" charset="0"/>
            </a:endParaRPr>
          </a:p>
          <a:p>
            <a:pPr marL="0" marR="0">
              <a:lnSpc>
                <a:spcPct val="115000"/>
              </a:lnSpc>
              <a:spcBef>
                <a:spcPts val="0"/>
              </a:spcBef>
              <a:spcAft>
                <a:spcPts val="1000"/>
              </a:spcAft>
            </a:pPr>
            <a:r>
              <a:rPr lang="en-US" b="1" i="1" dirty="0">
                <a:effectLst/>
                <a:latin typeface="Calibri" panose="020F0502020204030204" pitchFamily="34" charset="0"/>
                <a:sym typeface="+mn-ea"/>
              </a:rPr>
              <a:t>On the contrary, it is much truer that the members of the body which seem to be weaker are necessary; and those members of the body which we deem less honorable, on these we bestow more abundant honor, and our less presentable members become much more presentable, whereas our more presentable members have no need of it. But God has so composed the body, giving more abundant honor to that member which lacked,” (NASB95) </a:t>
            </a:r>
            <a:endParaRPr lang="en-US" b="1" i="1" dirty="0">
              <a:effectLst/>
              <a:latin typeface="Calibri" panose="020F0502020204030204" pitchFamily="34" charset="0"/>
            </a:endParaRPr>
          </a:p>
          <a:p>
            <a:pPr marL="0" indent="0">
              <a:buFontTx/>
              <a:buNone/>
            </a:pPr>
            <a:r>
              <a:rPr lang="en-US" b="1" dirty="0">
                <a:sym typeface="+mn-ea"/>
              </a:rPr>
              <a:t>Jesus actually says He AND WE are to take the fragile among us, those who may not be as strong or able and cloth them…shelter them with special honor. </a:t>
            </a:r>
            <a:endParaRPr lang="en-US" b="1" dirty="0"/>
          </a:p>
          <a:p>
            <a:pPr marL="0" indent="0">
              <a:buFontTx/>
              <a:buNone/>
            </a:pPr>
            <a:r>
              <a:rPr lang="en-US" b="1" dirty="0">
                <a:sym typeface="+mn-ea"/>
              </a:rPr>
              <a:t>In Jesus economy, he calls us to take special notice of those in need and OVERCOMPENSATE for them.</a:t>
            </a:r>
            <a:endParaRPr lang="en-US" b="1" dirty="0"/>
          </a:p>
          <a:p>
            <a:pPr marL="0" indent="0">
              <a:buFontTx/>
              <a:buNone/>
            </a:pPr>
            <a:endParaRPr lang="en-US" b="1" dirty="0"/>
          </a:p>
          <a:p>
            <a:endParaRPr lang="en-US"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pPr marL="0" indent="0">
              <a:buFontTx/>
              <a:buNone/>
            </a:pPr>
            <a:r>
              <a:rPr lang="en-US" b="1" dirty="0">
                <a:sym typeface="+mn-ea"/>
              </a:rPr>
              <a:t>Does the lily sew it’s own leaves or petals?</a:t>
            </a:r>
            <a:endParaRPr lang="en-US" b="1" dirty="0"/>
          </a:p>
          <a:p>
            <a:pPr marL="0" indent="0">
              <a:buFontTx/>
              <a:buNone/>
            </a:pPr>
            <a:r>
              <a:rPr lang="en-US" b="1" dirty="0">
                <a:sym typeface="+mn-ea"/>
              </a:rPr>
              <a:t>Is it concerned about it’s color or have any of them said “If only I was THIS color or had 1 more leaf”.	</a:t>
            </a:r>
            <a:endParaRPr lang="en-US" b="1" dirty="0"/>
          </a:p>
          <a:p>
            <a:pPr marL="0" indent="0">
              <a:buFontTx/>
              <a:buNone/>
            </a:pPr>
            <a:r>
              <a:rPr lang="en-US" b="1" dirty="0">
                <a:sym typeface="+mn-ea"/>
              </a:rPr>
              <a:t>Lilys do what lilies do. And that is exactly and only what God wants and what pleases Him.</a:t>
            </a:r>
            <a:endParaRPr lang="en-US" b="1" dirty="0">
              <a:sym typeface="+mn-ea"/>
            </a:endParaRPr>
          </a:p>
          <a:p>
            <a:pPr marL="0" indent="0">
              <a:buFontTx/>
              <a:buNone/>
            </a:pPr>
            <a:r>
              <a:rPr lang="en-US" b="1" dirty="0">
                <a:sym typeface="+mn-ea"/>
              </a:rPr>
              <a:t>jUST AS THEY ARE, THEY are amazing to God and frankly to anyone who has looked at one for any length of time.</a:t>
            </a:r>
            <a:endParaRPr lang="en-US" b="1" dirty="0"/>
          </a:p>
          <a:p>
            <a:pPr marL="0" indent="0">
              <a:buFontTx/>
              <a:buNone/>
            </a:pPr>
            <a:endParaRPr lang="en-US" b="1" dirty="0"/>
          </a:p>
          <a:p>
            <a:pPr marL="0" indent="0">
              <a:buFontTx/>
              <a:buNone/>
            </a:pPr>
            <a:r>
              <a:rPr lang="en-US" b="1" dirty="0">
                <a:sym typeface="+mn-ea"/>
              </a:rPr>
              <a:t>The thing Both of these examples have in common is….</a:t>
            </a:r>
            <a:endParaRPr lang="en-US" b="1" dirty="0"/>
          </a:p>
          <a:p>
            <a:pPr marL="0" indent="0">
              <a:buFontTx/>
              <a:buNone/>
            </a:pPr>
            <a:r>
              <a:rPr lang="en-US" b="1" dirty="0">
                <a:sym typeface="+mn-ea"/>
              </a:rPr>
              <a:t>GOD feeds the bird DESPITE what it looks like and because they are his.</a:t>
            </a:r>
            <a:endParaRPr lang="en-US" b="1" dirty="0"/>
          </a:p>
          <a:p>
            <a:pPr marL="0" indent="0">
              <a:buFontTx/>
              <a:buNone/>
            </a:pPr>
            <a:r>
              <a:rPr lang="en-US" b="1" dirty="0">
                <a:sym typeface="+mn-ea"/>
              </a:rPr>
              <a:t>GOD clothes the flowers despite what it looks like...even if they only last a short time.</a:t>
            </a:r>
            <a:endParaRPr lang="en-US" b="1" dirty="0"/>
          </a:p>
          <a:p>
            <a:pPr marL="0" indent="0">
              <a:buFontTx/>
              <a:buNone/>
            </a:pPr>
            <a:endParaRPr lang="en-US" b="1" dirty="0"/>
          </a:p>
          <a:p>
            <a:pPr marL="0" indent="0">
              <a:buFontTx/>
              <a:buNone/>
            </a:pPr>
            <a:r>
              <a:rPr lang="en-US" b="1" dirty="0">
                <a:sym typeface="+mn-ea"/>
              </a:rPr>
              <a:t>If he cares in such minute detail for these things…in ALL their diversity, How much more WILL HE care for the people he has ALREADY invested his Sons blood in?</a:t>
            </a:r>
            <a:endParaRPr lang="en-US" b="1" dirty="0"/>
          </a:p>
          <a:p>
            <a:pPr marL="0" indent="0">
              <a:buFontTx/>
              <a:buNone/>
            </a:pPr>
            <a:endParaRPr lang="en-US" b="1" dirty="0"/>
          </a:p>
          <a:p>
            <a:pPr marL="0" indent="0">
              <a:buFontTx/>
              <a:buNone/>
            </a:pPr>
            <a:r>
              <a:rPr lang="en-US" b="1" dirty="0">
                <a:sym typeface="+mn-ea"/>
              </a:rPr>
              <a:t>If you want something closer to home, look at the life of David.</a:t>
            </a:r>
            <a:endParaRPr lang="en-US" b="1" dirty="0"/>
          </a:p>
          <a:p>
            <a:pPr marL="0" indent="0">
              <a:buFontTx/>
              <a:buNone/>
            </a:pPr>
            <a:r>
              <a:rPr lang="en-US" b="1" dirty="0">
                <a:sym typeface="+mn-ea"/>
              </a:rPr>
              <a:t>One example among many but listen to how HE sees his situation.</a:t>
            </a:r>
            <a:endParaRPr lang="en-US" b="1" dirty="0"/>
          </a:p>
          <a:p>
            <a:pPr marL="0" indent="0">
              <a:buFontTx/>
              <a:buNone/>
            </a:pPr>
            <a:r>
              <a:rPr lang="en-US" b="1" dirty="0">
                <a:sym typeface="+mn-ea"/>
              </a:rPr>
              <a:t>READ</a:t>
            </a:r>
            <a:endParaRPr lang="en-US" b="1" dirty="0"/>
          </a:p>
          <a:p>
            <a:pPr marL="0" indent="0">
              <a:buFontTx/>
              <a:buNone/>
            </a:pPr>
            <a:endParaRPr lang="en-US" b="1" dirty="0"/>
          </a:p>
          <a:p>
            <a:pPr marL="228600" indent="-228600">
              <a:buFontTx/>
              <a:buAutoNum type="arabicPeriod"/>
            </a:pPr>
            <a:r>
              <a:rPr lang="en-US" b="1" dirty="0">
                <a:sym typeface="+mn-ea"/>
              </a:rPr>
              <a:t>He recognizes this is real distress. He does not NOT see concerns</a:t>
            </a:r>
            <a:endParaRPr lang="en-US" b="1" dirty="0"/>
          </a:p>
          <a:p>
            <a:pPr marL="228600" indent="-228600">
              <a:buFontTx/>
              <a:buAutoNum type="arabicPeriod"/>
            </a:pPr>
            <a:r>
              <a:rPr lang="en-US" b="1" dirty="0">
                <a:sym typeface="+mn-ea"/>
              </a:rPr>
              <a:t>He Calls on the Lord- He does not call his advisors, his treasurer or his army. He knows his surest and ONLY hope is His God.</a:t>
            </a:r>
            <a:endParaRPr lang="en-US" b="1" dirty="0"/>
          </a:p>
          <a:p>
            <a:pPr marL="228600" indent="-228600">
              <a:buFontTx/>
              <a:buAutoNum type="arabicPeriod"/>
            </a:pPr>
            <a:r>
              <a:rPr lang="en-US" b="1" dirty="0">
                <a:sym typeface="+mn-ea"/>
              </a:rPr>
              <a:t>He sees God answer and provide. (we know it does not Always go this easily for David (he lost his first son from Bathsheba. His prayers for Absolom don’t go his way) but in all of David’s life, his trust is firmly in the Lord.</a:t>
            </a:r>
            <a:endParaRPr lang="en-US" b="1" dirty="0"/>
          </a:p>
          <a:p>
            <a:pPr marL="228600" indent="-228600">
              <a:buFontTx/>
              <a:buAutoNum type="arabicPeriod"/>
            </a:pPr>
            <a:endParaRPr lang="en-US" b="1" dirty="0"/>
          </a:p>
          <a:p>
            <a:endParaRPr lang="en-US" b="1"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b="1" dirty="0"/>
          </a:p>
          <a:p>
            <a:pPr marL="0" indent="0">
              <a:buFontTx/>
              <a:buNone/>
            </a:pPr>
            <a:r>
              <a:rPr lang="en-US" b="1" dirty="0"/>
              <a:t>Paul sets us on the right track in Romans 8:32. </a:t>
            </a:r>
            <a:endParaRPr lang="en-US" b="1" dirty="0"/>
          </a:p>
          <a:p>
            <a:pPr marL="0" indent="0">
              <a:buFontTx/>
              <a:buNone/>
            </a:pPr>
            <a:r>
              <a:rPr lang="en-US" b="1" dirty="0"/>
              <a:t>Arguing from the greater to the lessor. </a:t>
            </a:r>
            <a:endParaRPr lang="en-US" b="1" dirty="0"/>
          </a:p>
          <a:p>
            <a:pPr marL="0" indent="0">
              <a:buFontTx/>
              <a:buNone/>
            </a:pPr>
            <a:r>
              <a:rPr lang="en-US" b="1" dirty="0"/>
              <a:t>Read</a:t>
            </a:r>
            <a:endParaRPr lang="en-US" b="1" dirty="0"/>
          </a:p>
          <a:p>
            <a:pPr marL="0" indent="0">
              <a:buFontTx/>
              <a:buNone/>
            </a:pPr>
            <a:endParaRPr lang="en-US" b="1" dirty="0"/>
          </a:p>
          <a:p>
            <a:pPr marL="0" indent="0">
              <a:buFontTx/>
              <a:buNone/>
            </a:pPr>
            <a:r>
              <a:rPr lang="en-US" b="1" dirty="0"/>
              <a:t>Notice that Paul doesn’t fence God in at all in this declaration.</a:t>
            </a:r>
            <a:endParaRPr lang="en-US" b="1" dirty="0"/>
          </a:p>
          <a:p>
            <a:pPr marL="0" indent="0">
              <a:buFontTx/>
              <a:buNone/>
            </a:pPr>
            <a:r>
              <a:rPr lang="en-US" b="1" dirty="0"/>
              <a:t>He say that God will FREELY…no cost</a:t>
            </a:r>
            <a:endParaRPr lang="en-US" b="1" dirty="0"/>
          </a:p>
          <a:p>
            <a:pPr marL="0" indent="0">
              <a:buFontTx/>
              <a:buNone/>
            </a:pPr>
            <a:r>
              <a:rPr lang="en-US" b="1" dirty="0"/>
              <a:t>Give us ALL THINGS…</a:t>
            </a:r>
            <a:endParaRPr lang="en-US" b="1" dirty="0"/>
          </a:p>
          <a:p>
            <a:pPr marL="0" indent="0">
              <a:buFontTx/>
              <a:buNone/>
            </a:pPr>
            <a:r>
              <a:rPr lang="en-US" b="1" dirty="0"/>
              <a:t>He just got done telling us in vs. 28 that ALL things work together for the good of those who are the called in Christ Jesus. Now he says that God will FREELY provide to us ANYTHING (without obligation or  limit) anything that will be good for us.</a:t>
            </a:r>
            <a:endParaRPr lang="en-US" b="1" dirty="0"/>
          </a:p>
          <a:p>
            <a:pPr marL="0" indent="0">
              <a:buFontTx/>
              <a:buNone/>
            </a:pPr>
            <a:endParaRPr lang="en-US" b="1" dirty="0"/>
          </a:p>
          <a:p>
            <a:pPr marL="0" indent="0">
              <a:buFontTx/>
              <a:buNone/>
            </a:pPr>
            <a:r>
              <a:rPr lang="en-US" b="1" dirty="0"/>
              <a:t>	</a:t>
            </a:r>
            <a:endParaRPr lang="en-US" b="1" dirty="0"/>
          </a:p>
          <a:p>
            <a:endParaRPr lang="en-US" b="1" dirty="0"/>
          </a:p>
          <a:p>
            <a:endParaRPr lang="en-US" b="1" dirty="0"/>
          </a:p>
          <a:p>
            <a:pPr marL="0" marR="0">
              <a:lnSpc>
                <a:spcPct val="115000"/>
              </a:lnSpc>
              <a:spcBef>
                <a:spcPts val="0"/>
              </a:spcBef>
              <a:spcAft>
                <a:spcPts val="1000"/>
              </a:spcAft>
            </a:pPr>
            <a:r>
              <a:rPr lang="en-US" sz="1800" b="1" dirty="0">
                <a:effectLst/>
                <a:latin typeface="Calibri" panose="020F0502020204030204" pitchFamily="34" charset="0"/>
              </a:rPr>
              <a:t>1 Corinthians 7:21</a:t>
            </a:r>
            <a:r>
              <a:rPr lang="en-US" sz="1800" dirty="0">
                <a:effectLst/>
                <a:latin typeface="Calibri" panose="020F0502020204030204" pitchFamily="34" charset="0"/>
              </a:rPr>
              <a:t> </a:t>
            </a:r>
            <a:endParaRPr lang="en-US" sz="1800" dirty="0">
              <a:effectLst/>
              <a:latin typeface="Calibri" panose="020F0502020204030204" pitchFamily="34" charset="0"/>
            </a:endParaRPr>
          </a:p>
          <a:p>
            <a:pPr marL="0" marR="0">
              <a:lnSpc>
                <a:spcPct val="115000"/>
              </a:lnSpc>
              <a:spcBef>
                <a:spcPts val="0"/>
              </a:spcBef>
              <a:spcAft>
                <a:spcPts val="1000"/>
              </a:spcAft>
            </a:pPr>
            <a:r>
              <a:rPr lang="en-US" sz="1800" dirty="0">
                <a:effectLst/>
                <a:latin typeface="Calibri" panose="020F0502020204030204" pitchFamily="34" charset="0"/>
              </a:rPr>
              <a:t>Were you called while a slave? Do not worry about it; but if you are able also to become free, rather do that.” (NASB95) </a:t>
            </a:r>
            <a:endParaRPr lang="en-US" sz="1800" dirty="0">
              <a:effectLst/>
              <a:latin typeface="Calibri" panose="020F0502020204030204" pitchFamily="34" charset="0"/>
            </a:endParaRPr>
          </a:p>
          <a:p>
            <a:endParaRPr lang="en-US"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b="1" dirty="0"/>
          </a:p>
          <a:p>
            <a:r>
              <a:rPr lang="en-US" b="1" dirty="0"/>
              <a:t>The bible tells it’s reader, listener over 80 times; Do Not Fear/ Don’t be worried. Here are a few examples but these are all similar.</a:t>
            </a:r>
            <a:endParaRPr lang="en-US" b="1" dirty="0"/>
          </a:p>
          <a:p>
            <a:r>
              <a:rPr lang="en-US" b="1" u="sng" dirty="0"/>
              <a:t>Abram</a:t>
            </a:r>
            <a:r>
              <a:rPr lang="en-US" b="1" dirty="0"/>
              <a:t>- After these things the word of the LORD came to Abram in a vision, saying, “Do not fear, Abram, I am a shield to you; Your reward shall be very great.”</a:t>
            </a:r>
            <a:endParaRPr lang="en-US" b="1" dirty="0"/>
          </a:p>
          <a:p>
            <a:r>
              <a:rPr lang="en-US" b="1" u="sng" dirty="0"/>
              <a:t>Jacob</a:t>
            </a:r>
            <a:r>
              <a:rPr lang="en-US" b="1" dirty="0"/>
              <a:t>-  Do not fear, for I am with you. </a:t>
            </a:r>
            <a:endParaRPr lang="en-US" b="1" dirty="0"/>
          </a:p>
          <a:p>
            <a:r>
              <a:rPr lang="en-US" b="1" dirty="0"/>
              <a:t>         I will bless you, and multiply your descendants, </a:t>
            </a:r>
            <a:endParaRPr lang="en-US" b="1" dirty="0"/>
          </a:p>
          <a:p>
            <a:r>
              <a:rPr lang="en-US" b="1" dirty="0"/>
              <a:t>         For the sake of My servant Abraham.” </a:t>
            </a:r>
            <a:endParaRPr lang="en-US" b="1" dirty="0"/>
          </a:p>
          <a:p>
            <a:r>
              <a:rPr lang="en-US" b="1" u="sng" dirty="0"/>
              <a:t>Israel</a:t>
            </a:r>
            <a:r>
              <a:rPr lang="en-US" b="1" dirty="0"/>
              <a:t>-  But Moses said to the people, “Do not fear! Stand by and see the salvation of the LORD which He will accomplish for you today</a:t>
            </a:r>
            <a:endParaRPr lang="en-US" b="1" dirty="0"/>
          </a:p>
          <a:p>
            <a:r>
              <a:rPr lang="en-US" b="1" u="sng" dirty="0"/>
              <a:t>Israel</a:t>
            </a:r>
            <a:r>
              <a:rPr lang="en-US" b="1" dirty="0"/>
              <a:t>- See, the LORD your God has placed the land before you; go up, take possession, as the LORD, the God of your fathers, has spoken to you. Do not fear or be dismayed.</a:t>
            </a:r>
            <a:endParaRPr lang="en-US" b="1" dirty="0"/>
          </a:p>
          <a:p>
            <a:r>
              <a:rPr lang="en-US" b="1" u="sng" dirty="0"/>
              <a:t>Joshua</a:t>
            </a:r>
            <a:r>
              <a:rPr lang="en-US" b="1" dirty="0"/>
              <a:t>- </a:t>
            </a:r>
            <a:r>
              <a:rPr lang="en-US" sz="1800" b="1" dirty="0">
                <a:solidFill>
                  <a:srgbClr val="FFFFFF"/>
                </a:solidFill>
              </a:rPr>
              <a:t>Now the LORD said to Joshua, “Do not fear or be dismayed. Take all the people of war with you and arise, go up to Ai; see, I have given into your hand the king of Ai, his people, his city, and his land. </a:t>
            </a:r>
            <a:endParaRPr lang="en-US" sz="1800" b="1" dirty="0">
              <a:solidFill>
                <a:srgbClr val="FFFFFF"/>
              </a:solidFill>
            </a:endParaRPr>
          </a:p>
          <a:p>
            <a:r>
              <a:rPr lang="en-US" sz="1800" b="1" u="sng" dirty="0">
                <a:solidFill>
                  <a:srgbClr val="FFFFFF"/>
                </a:solidFill>
              </a:rPr>
              <a:t>David</a:t>
            </a:r>
            <a:r>
              <a:rPr lang="en-US" sz="1800" b="1" dirty="0">
                <a:solidFill>
                  <a:srgbClr val="FFFFFF"/>
                </a:solidFill>
              </a:rPr>
              <a:t>-  I will not be afraid of ten thousands of people </a:t>
            </a:r>
            <a:endParaRPr lang="en-US" sz="1800" b="1" dirty="0">
              <a:solidFill>
                <a:srgbClr val="FFFFFF"/>
              </a:solidFill>
            </a:endParaRPr>
          </a:p>
          <a:p>
            <a:r>
              <a:rPr lang="en-US" sz="1800" b="1" dirty="0">
                <a:solidFill>
                  <a:srgbClr val="FFFFFF"/>
                </a:solidFill>
              </a:rPr>
              <a:t>         Who have set themselves against me round about. </a:t>
            </a:r>
            <a:endParaRPr lang="en-US" sz="1800" b="1" dirty="0">
              <a:solidFill>
                <a:srgbClr val="FFFFFF"/>
              </a:solidFill>
            </a:endParaRPr>
          </a:p>
          <a:p>
            <a:r>
              <a:rPr lang="en-US" sz="1800" b="1" dirty="0">
                <a:solidFill>
                  <a:srgbClr val="FFFFFF"/>
                </a:solidFill>
              </a:rPr>
              <a:t>         Arise, O LORD; save me, O my God! </a:t>
            </a:r>
            <a:endParaRPr lang="en-US" sz="1800" b="1" dirty="0">
              <a:solidFill>
                <a:srgbClr val="FFFFFF"/>
              </a:solidFill>
            </a:endParaRPr>
          </a:p>
          <a:p>
            <a:r>
              <a:rPr lang="en-US" sz="1800" b="1" dirty="0">
                <a:solidFill>
                  <a:srgbClr val="FFFFFF"/>
                </a:solidFill>
              </a:rPr>
              <a:t>         For You have smitten all my enemies on the cheek; </a:t>
            </a:r>
            <a:endParaRPr lang="en-US" sz="1800" b="1" dirty="0">
              <a:solidFill>
                <a:srgbClr val="FFFFFF"/>
              </a:solidFill>
            </a:endParaRPr>
          </a:p>
          <a:p>
            <a:r>
              <a:rPr lang="en-US" sz="1800" b="1" dirty="0">
                <a:solidFill>
                  <a:srgbClr val="FFFFFF"/>
                </a:solidFill>
              </a:rPr>
              <a:t>         You have shattered the teeth of the wicked. </a:t>
            </a:r>
            <a:endParaRPr lang="en-US" sz="1800" b="1" dirty="0">
              <a:solidFill>
                <a:srgbClr val="FFFFFF"/>
              </a:solidFill>
            </a:endParaRPr>
          </a:p>
          <a:p>
            <a:r>
              <a:rPr lang="en-US" b="1" u="sng" dirty="0"/>
              <a:t>Jeremiah</a:t>
            </a:r>
            <a:r>
              <a:rPr lang="en-US" b="1" dirty="0"/>
              <a:t>- reminding the Lord of his own words-  </a:t>
            </a:r>
            <a:endParaRPr lang="en-US" b="1" dirty="0"/>
          </a:p>
          <a:p>
            <a:r>
              <a:rPr lang="en-US" b="1" dirty="0"/>
              <a:t>         You drew near when I called on You; </a:t>
            </a:r>
            <a:endParaRPr lang="en-US" b="1" dirty="0"/>
          </a:p>
          <a:p>
            <a:r>
              <a:rPr lang="en-US" b="1" dirty="0"/>
              <a:t>         You said, “Do not fear!” </a:t>
            </a:r>
            <a:endParaRPr lang="en-US" b="1" dirty="0"/>
          </a:p>
          <a:p>
            <a:r>
              <a:rPr lang="en-US" b="1" dirty="0"/>
              <a:t>          O Lord, You have pleaded my soul’s cause; </a:t>
            </a:r>
            <a:endParaRPr lang="en-US" b="1" dirty="0"/>
          </a:p>
          <a:p>
            <a:r>
              <a:rPr lang="en-US" b="1" dirty="0"/>
              <a:t>         You have redeemed my life. </a:t>
            </a:r>
            <a:endParaRPr lang="en-US" b="1" dirty="0"/>
          </a:p>
          <a:p>
            <a:r>
              <a:rPr lang="en-US" b="1" u="sng" dirty="0"/>
              <a:t>Us</a:t>
            </a:r>
            <a:r>
              <a:rPr lang="en-US" b="1" dirty="0"/>
              <a:t>- Peace I leave with you; My peace I give to you; not as the world gives do I give to you. Do not let your heart be troubled, nor let it be fearful. </a:t>
            </a:r>
            <a:endParaRPr lang="en-US" b="1" dirty="0"/>
          </a:p>
          <a:p>
            <a:r>
              <a:rPr lang="en-US" b="1" dirty="0"/>
              <a:t>       …. just as Sarah obeyed Abraham, calling him lord, and you have become her children if you do what is right without being frightened by any fear. </a:t>
            </a:r>
            <a:endParaRPr lang="en-US" b="1" dirty="0"/>
          </a:p>
          <a:p>
            <a:endParaRPr lang="en-US" b="1" dirty="0"/>
          </a:p>
          <a:p>
            <a:r>
              <a:rPr lang="en-US" b="1" dirty="0"/>
              <a:t>The antidote for fear or worry is found in our Lord.</a:t>
            </a:r>
            <a:endParaRPr lang="en-US" b="1" dirty="0"/>
          </a:p>
          <a:p>
            <a:r>
              <a:rPr lang="en-US" b="1" dirty="0"/>
              <a:t>Ps. 94 steers us in the way. The writer using himself as an example.</a:t>
            </a:r>
            <a:endParaRPr lang="en-US" b="1" dirty="0"/>
          </a:p>
          <a:p>
            <a:r>
              <a:rPr lang="en-US" b="1" dirty="0"/>
              <a:t>He finds himself surrounded by enemies and he is seeing them prosper.</a:t>
            </a:r>
            <a:endParaRPr lang="en-US" b="1" dirty="0"/>
          </a:p>
          <a:p>
            <a:r>
              <a:rPr lang="en-US" b="1" dirty="0"/>
              <a:t>In the midst of the calamity he is witnessing all around him, he starts seeing the broader picture.</a:t>
            </a:r>
            <a:endParaRPr lang="en-US" b="1" dirty="0"/>
          </a:p>
          <a:p>
            <a:r>
              <a:rPr lang="en-US" b="1" dirty="0"/>
              <a:t>In vs. 14 he says;  </a:t>
            </a:r>
            <a:r>
              <a:rPr lang="en-US" b="1" i="1" dirty="0"/>
              <a:t>For the LORD will not abandon His people, Nor will He forsake His inheritance.  </a:t>
            </a:r>
            <a:endParaRPr lang="en-US" b="1" i="1" dirty="0"/>
          </a:p>
          <a:p>
            <a:endParaRPr lang="en-US" b="1" i="0" dirty="0"/>
          </a:p>
          <a:p>
            <a:r>
              <a:rPr lang="en-US" b="1" i="0" dirty="0"/>
              <a:t>Later on in the same Psalm he is convinced of God’s care and finds his consolation in him. </a:t>
            </a:r>
            <a:endParaRPr lang="en-US" b="1" i="0" dirty="0"/>
          </a:p>
          <a:p>
            <a:r>
              <a:rPr lang="en-US" b="1" dirty="0"/>
              <a:t>READ</a:t>
            </a:r>
            <a:endParaRPr lang="en-US" b="1" dirty="0"/>
          </a:p>
          <a:p>
            <a:endParaRPr lang="en-US" b="1" dirty="0"/>
          </a:p>
          <a:p>
            <a:endParaRPr lang="en-US" b="1" dirty="0"/>
          </a:p>
          <a:p>
            <a:pPr marL="0" marR="0">
              <a:lnSpc>
                <a:spcPct val="115000"/>
              </a:lnSpc>
              <a:spcBef>
                <a:spcPts val="0"/>
              </a:spcBef>
              <a:spcAft>
                <a:spcPts val="1000"/>
              </a:spcAft>
            </a:pPr>
            <a:r>
              <a:rPr lang="en-US" b="1" dirty="0"/>
              <a:t>Isaiah speaking for God in Isaiah 41:10 says; </a:t>
            </a:r>
            <a:endParaRPr lang="en-US" b="1" dirty="0"/>
          </a:p>
          <a:p>
            <a:pPr marL="0" marR="0">
              <a:lnSpc>
                <a:spcPct val="115000"/>
              </a:lnSpc>
              <a:spcBef>
                <a:spcPts val="0"/>
              </a:spcBef>
              <a:spcAft>
                <a:spcPts val="1000"/>
              </a:spcAft>
            </a:pPr>
            <a:r>
              <a:rPr lang="en-US" sz="1800" b="1" i="1" dirty="0">
                <a:effectLst/>
                <a:latin typeface="Calibri" panose="020F0502020204030204" pitchFamily="34" charset="0"/>
              </a:rPr>
              <a:t>Isaiah 41:10 </a:t>
            </a:r>
            <a:endParaRPr lang="en-US" sz="1800" b="1" i="1" dirty="0">
              <a:effectLst/>
              <a:latin typeface="Calibri" panose="020F0502020204030204" pitchFamily="34" charset="0"/>
            </a:endParaRPr>
          </a:p>
          <a:p>
            <a:pPr marL="0" marR="0">
              <a:lnSpc>
                <a:spcPct val="115000"/>
              </a:lnSpc>
              <a:spcBef>
                <a:spcPts val="0"/>
              </a:spcBef>
              <a:spcAft>
                <a:spcPts val="1000"/>
              </a:spcAft>
            </a:pPr>
            <a:r>
              <a:rPr lang="en-US" sz="1800" b="1" i="1" dirty="0">
                <a:effectLst/>
                <a:latin typeface="Calibri" panose="020F0502020204030204" pitchFamily="34" charset="0"/>
              </a:rPr>
              <a:t>‘Do not fear, for I am with you; Do not anxiously look about you, for I am your God. I will strengthen you, surely I will help you, Surely I will uphold you with My righteous right hand.’” (NASB95) </a:t>
            </a:r>
            <a:endParaRPr lang="en-US" sz="1800" b="1" i="1" dirty="0">
              <a:effectLst/>
              <a:latin typeface="Calibri" panose="020F0502020204030204" pitchFamily="34" charset="0"/>
            </a:endParaRPr>
          </a:p>
          <a:p>
            <a:r>
              <a:rPr lang="en-US" b="1" dirty="0"/>
              <a:t>Notice the confidence he is providing…Surely….</a:t>
            </a:r>
            <a:endParaRPr lang="en-US" b="1" dirty="0"/>
          </a:p>
          <a:p>
            <a:r>
              <a:rPr lang="en-US" b="1" dirty="0"/>
              <a:t>Because I am God, I WILL SURELY help. I will SURELY uphold. </a:t>
            </a:r>
            <a:endParaRPr lang="en-US" b="1" dirty="0"/>
          </a:p>
          <a:p>
            <a:r>
              <a:rPr lang="en-US" b="1" dirty="0"/>
              <a:t>	What does it mean for God to UPHOLD us? Literally to grasp hold of us and support us.</a:t>
            </a:r>
            <a:endParaRPr lang="en-US" b="1" dirty="0"/>
          </a:p>
          <a:p>
            <a:endParaRPr lang="en-US" b="1" dirty="0"/>
          </a:p>
          <a:p>
            <a:r>
              <a:rPr lang="en-US" b="1" dirty="0"/>
              <a:t>We can go BACK to David.</a:t>
            </a:r>
            <a:endParaRPr lang="en-US" b="1" dirty="0"/>
          </a:p>
          <a:p>
            <a:r>
              <a:rPr lang="en-US" b="1" dirty="0"/>
              <a:t>Ps. 63. Written while he was in the wilderness.</a:t>
            </a:r>
            <a:endParaRPr lang="en-US" b="1" dirty="0"/>
          </a:p>
          <a:p>
            <a:pPr marL="0" marR="0">
              <a:lnSpc>
                <a:spcPct val="115000"/>
              </a:lnSpc>
              <a:spcBef>
                <a:spcPts val="0"/>
              </a:spcBef>
              <a:spcAft>
                <a:spcPts val="1000"/>
              </a:spcAft>
            </a:pPr>
            <a:r>
              <a:rPr lang="en-US" sz="1800" b="1" i="1" dirty="0">
                <a:effectLst/>
                <a:latin typeface="Calibri" panose="020F0502020204030204" pitchFamily="34" charset="0"/>
              </a:rPr>
              <a:t>Psalm 63:8–11 </a:t>
            </a:r>
            <a:endParaRPr lang="en-US" sz="1800" b="1" i="1" dirty="0">
              <a:effectLst/>
              <a:latin typeface="Calibri" panose="020F0502020204030204" pitchFamily="34" charset="0"/>
            </a:endParaRPr>
          </a:p>
          <a:p>
            <a:pPr marL="0" marR="0">
              <a:lnSpc>
                <a:spcPct val="115000"/>
              </a:lnSpc>
              <a:spcBef>
                <a:spcPts val="0"/>
              </a:spcBef>
              <a:spcAft>
                <a:spcPts val="1000"/>
              </a:spcAft>
            </a:pPr>
            <a:r>
              <a:rPr lang="en-US" sz="1800" b="1" i="1" dirty="0">
                <a:effectLst/>
                <a:latin typeface="Calibri" panose="020F0502020204030204" pitchFamily="34" charset="0"/>
              </a:rPr>
              <a:t>My soul clings to You; Your right hand upholds me. But those who seek my life to destroy it, Will go into the depths of the earth. They will be delivered over to the power of the sword; They will be a prey for foxes. But the king will rejoice in God; Everyone who swears by Him will glory, For the mouths of those who speak lies will be stopped.” (NASB95).</a:t>
            </a:r>
            <a:endParaRPr lang="en-US" sz="1800" b="1" i="1" dirty="0">
              <a:effectLst/>
              <a:latin typeface="Calibri" panose="020F0502020204030204" pitchFamily="34" charset="0"/>
            </a:endParaRPr>
          </a:p>
          <a:p>
            <a:pPr marL="0" marR="0">
              <a:lnSpc>
                <a:spcPct val="115000"/>
              </a:lnSpc>
              <a:spcBef>
                <a:spcPts val="0"/>
              </a:spcBef>
              <a:spcAft>
                <a:spcPts val="1000"/>
              </a:spcAft>
            </a:pPr>
            <a:endParaRPr lang="en-US" sz="1800" b="1" i="1" dirty="0">
              <a:effectLst/>
              <a:latin typeface="Calibri" panose="020F0502020204030204" pitchFamily="34" charset="0"/>
            </a:endParaRPr>
          </a:p>
          <a:p>
            <a:pPr marL="0" marR="0">
              <a:lnSpc>
                <a:spcPct val="115000"/>
              </a:lnSpc>
              <a:spcBef>
                <a:spcPts val="0"/>
              </a:spcBef>
              <a:spcAft>
                <a:spcPts val="1000"/>
              </a:spcAft>
            </a:pPr>
            <a:r>
              <a:rPr lang="en-US" sz="1800" b="1" i="0" dirty="0">
                <a:effectLst/>
                <a:latin typeface="Calibri" panose="020F0502020204030204" pitchFamily="34" charset="0"/>
              </a:rPr>
              <a:t>David finds his support coming from God’s word and His proven track record.</a:t>
            </a:r>
            <a:endParaRPr lang="en-US" sz="1800" b="1" i="0" dirty="0">
              <a:effectLst/>
              <a:latin typeface="Calibri" panose="020F0502020204030204" pitchFamily="34" charset="0"/>
            </a:endParaRPr>
          </a:p>
          <a:p>
            <a:pPr marL="0" marR="0">
              <a:lnSpc>
                <a:spcPct val="115000"/>
              </a:lnSpc>
              <a:spcBef>
                <a:spcPts val="0"/>
              </a:spcBef>
              <a:spcAft>
                <a:spcPts val="1000"/>
              </a:spcAft>
            </a:pPr>
            <a:endParaRPr lang="en-US" sz="1800" b="1" i="0" dirty="0">
              <a:effectLst/>
              <a:latin typeface="Calibri" panose="020F0502020204030204" pitchFamily="34" charset="0"/>
            </a:endParaRPr>
          </a:p>
          <a:p>
            <a:pPr marL="0" marR="0">
              <a:lnSpc>
                <a:spcPct val="115000"/>
              </a:lnSpc>
              <a:spcBef>
                <a:spcPts val="0"/>
              </a:spcBef>
              <a:spcAft>
                <a:spcPts val="1000"/>
              </a:spcAft>
            </a:pPr>
            <a:r>
              <a:rPr lang="en-US" sz="1800" b="1" i="0" dirty="0">
                <a:effectLst/>
                <a:latin typeface="Calibri" panose="020F0502020204030204" pitchFamily="34" charset="0"/>
              </a:rPr>
              <a:t>Paul takes this and builds on it when he discusses anxiety in his letter to the Philippians who themselves were facing dire straits.</a:t>
            </a:r>
            <a:endParaRPr lang="en-US" sz="1800" b="1" i="0" dirty="0">
              <a:effectLst/>
              <a:latin typeface="Calibri" panose="020F0502020204030204" pitchFamily="34" charset="0"/>
            </a:endParaRPr>
          </a:p>
          <a:p>
            <a:pPr marL="0" marR="0">
              <a:lnSpc>
                <a:spcPct val="115000"/>
              </a:lnSpc>
              <a:spcBef>
                <a:spcPts val="0"/>
              </a:spcBef>
              <a:spcAft>
                <a:spcPts val="1000"/>
              </a:spcAft>
            </a:pPr>
            <a:r>
              <a:rPr lang="en-US" sz="1800" b="1" i="1" dirty="0">
                <a:effectLst/>
                <a:latin typeface="Calibri" panose="020F0502020204030204" pitchFamily="34" charset="0"/>
              </a:rPr>
              <a:t> </a:t>
            </a:r>
            <a:endParaRPr lang="en-US" sz="1800" b="1" i="1" dirty="0">
              <a:effectLst/>
              <a:latin typeface="Calibri" panose="020F0502020204030204" pitchFamily="34" charset="0"/>
            </a:endParaRPr>
          </a:p>
          <a:p>
            <a:endParaRPr lang="en-US"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561BA9-CDCF-4958-B8AB-66F3BF063E13}"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3.png"/><Relationship Id="rId3" Type="http://schemas.openxmlformats.org/officeDocument/2006/relationships/customXml" Target="../ink/ink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978879">
            <a:off x="296519" y="5792598"/>
            <a:ext cx="1348518" cy="902637"/>
          </a:xfrm>
          <a:prstGeom prst="rect">
            <a:avLst/>
          </a:prstGeom>
        </p:spPr>
      </p:pic>
      <mc:AlternateContent xmlns:mc="http://schemas.openxmlformats.org/markup-compatibility/2006" xmlns:p14="http://schemas.microsoft.com/office/powerpoint/2010/main">
        <mc:Choice Requires="p14">
          <p:contentPart r:id="rId3" p14:bwMode="auto">
            <p14:nvContentPartPr>
              <p14:cNvPr id="18" name="Ink 17"/>
              <p14:cNvContentPartPr/>
              <p14:nvPr/>
            </p14:nvContentPartPr>
            <p14:xfrm>
              <a:off x="4042251" y="6243916"/>
              <a:ext cx="360" cy="360"/>
            </p14:xfrm>
          </p:contentPart>
        </mc:Choice>
        <mc:Fallback xmlns="">
          <p:pic>
            <p:nvPicPr>
              <p:cNvPr id="18" name="Ink 17"/>
            </p:nvPicPr>
            <p:blipFill>
              <a:blip r:embed="rId4"/>
            </p:blipFill>
            <p:spPr>
              <a:xfrm>
                <a:off x="4042251" y="6243916"/>
                <a:ext cx="360" cy="36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9" name="Ink 18"/>
              <p14:cNvContentPartPr/>
              <p14:nvPr/>
            </p14:nvContentPartPr>
            <p14:xfrm>
              <a:off x="3741291" y="6135556"/>
              <a:ext cx="360" cy="360"/>
            </p14:xfrm>
          </p:contentPart>
        </mc:Choice>
        <mc:Fallback xmlns="">
          <p:pic>
            <p:nvPicPr>
              <p:cNvPr id="19" name="Ink 18"/>
            </p:nvPicPr>
            <p:blipFill>
              <a:blip r:embed="rId4"/>
            </p:blipFill>
            <p:spPr>
              <a:xfrm>
                <a:off x="3741291" y="6135556"/>
                <a:ext cx="360" cy="36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20" name="Ink 19"/>
              <p14:cNvContentPartPr/>
              <p14:nvPr/>
            </p14:nvContentPartPr>
            <p14:xfrm>
              <a:off x="3585051" y="6051316"/>
              <a:ext cx="360" cy="360"/>
            </p14:xfrm>
          </p:contentPart>
        </mc:Choice>
        <mc:Fallback xmlns="">
          <p:pic>
            <p:nvPicPr>
              <p:cNvPr id="20" name="Ink 19"/>
            </p:nvPicPr>
            <p:blipFill>
              <a:blip r:embed="rId4"/>
            </p:blipFill>
            <p:spPr>
              <a:xfrm>
                <a:off x="3585051" y="6051316"/>
                <a:ext cx="360" cy="360"/>
              </a:xfrm>
              <a:prstGeom prst="rect"/>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101" y="5189983"/>
            <a:ext cx="297567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963" y="154983"/>
            <a:ext cx="11412241" cy="692497"/>
          </a:xfrm>
          <a:prstGeom prst="rect">
            <a:avLst/>
          </a:prstGeom>
          <a:noFill/>
        </p:spPr>
        <p:txBody>
          <a:bodyPr wrap="square">
            <a:spAutoFit/>
          </a:bodyPr>
          <a:lstStyle/>
          <a:p>
            <a:r>
              <a:rPr lang="en-US" sz="3900" dirty="0">
                <a:solidFill>
                  <a:srgbClr val="F5FC30"/>
                </a:solidFill>
              </a:rPr>
              <a:t>Worry is the lifestyle of the (not so) rich and faithless</a:t>
            </a:r>
            <a:endParaRPr lang="en-US" sz="3900" dirty="0">
              <a:solidFill>
                <a:srgbClr val="F5FC30"/>
              </a:solidFill>
            </a:endParaRPr>
          </a:p>
        </p:txBody>
      </p:sp>
      <p:sp>
        <p:nvSpPr>
          <p:cNvPr id="4" name="TextBox 3"/>
          <p:cNvSpPr txBox="1"/>
          <p:nvPr/>
        </p:nvSpPr>
        <p:spPr>
          <a:xfrm>
            <a:off x="216568" y="1419726"/>
            <a:ext cx="11057021" cy="4401205"/>
          </a:xfrm>
          <a:prstGeom prst="rect">
            <a:avLst/>
          </a:prstGeom>
          <a:noFill/>
        </p:spPr>
        <p:txBody>
          <a:bodyPr wrap="square" rtlCol="0">
            <a:spAutoFit/>
          </a:bodyPr>
          <a:lstStyle/>
          <a:p>
            <a:r>
              <a:rPr lang="en-US" sz="4000" dirty="0">
                <a:solidFill>
                  <a:schemeClr val="bg1">
                    <a:lumMod val="85000"/>
                  </a:schemeClr>
                </a:solidFill>
                <a:latin typeface="Arial" panose="020B0604020202020204" pitchFamily="34" charset="0"/>
                <a:cs typeface="Arial" panose="020B0604020202020204" pitchFamily="34" charset="0"/>
              </a:rPr>
              <a:t>Philippians 4:6–7</a:t>
            </a:r>
            <a:endParaRPr lang="en-US" sz="4000" dirty="0">
              <a:solidFill>
                <a:schemeClr val="bg1">
                  <a:lumMod val="85000"/>
                </a:schemeClr>
              </a:solidFill>
              <a:latin typeface="Arial" panose="020B0604020202020204" pitchFamily="34" charset="0"/>
              <a:cs typeface="Arial" panose="020B0604020202020204" pitchFamily="34" charset="0"/>
            </a:endParaRPr>
          </a:p>
          <a:p>
            <a:r>
              <a:rPr lang="en-US" sz="4000" dirty="0">
                <a:solidFill>
                  <a:schemeClr val="bg1">
                    <a:lumMod val="85000"/>
                  </a:schemeClr>
                </a:solidFill>
                <a:latin typeface="Arial" panose="020B0604020202020204" pitchFamily="34" charset="0"/>
                <a:cs typeface="Arial" panose="020B0604020202020204" pitchFamily="34" charset="0"/>
              </a:rPr>
              <a:t>Be anxious for nothing, but in everything by prayer and supplication with thanksgiving let your requests be made known to God. And the peace of God, which surpasses all comprehension, will guard your hearts and your minds in Christ Jesus.” (NASB95)</a:t>
            </a:r>
            <a:endParaRPr lang="en-US" sz="4000" dirty="0">
              <a:solidFill>
                <a:schemeClr val="bg1">
                  <a:lumMod val="8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101" y="5189983"/>
            <a:ext cx="297567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963" y="154983"/>
            <a:ext cx="11412241" cy="692497"/>
          </a:xfrm>
          <a:prstGeom prst="rect">
            <a:avLst/>
          </a:prstGeom>
          <a:noFill/>
        </p:spPr>
        <p:txBody>
          <a:bodyPr wrap="square">
            <a:spAutoFit/>
          </a:bodyPr>
          <a:lstStyle/>
          <a:p>
            <a:r>
              <a:rPr lang="en-US" sz="3900" dirty="0">
                <a:solidFill>
                  <a:srgbClr val="F5FC30"/>
                </a:solidFill>
              </a:rPr>
              <a:t>Each day is its own trial…I mean adventure</a:t>
            </a:r>
            <a:endParaRPr lang="en-US" sz="3900" dirty="0">
              <a:solidFill>
                <a:srgbClr val="F5FC30"/>
              </a:solidFill>
            </a:endParaRPr>
          </a:p>
        </p:txBody>
      </p:sp>
      <p:pic>
        <p:nvPicPr>
          <p:cNvPr id="4" name="Graphic 3" descr="Winking face outline outlin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72413" y="44031"/>
            <a:ext cx="914400" cy="914400"/>
          </a:xfrm>
          <a:prstGeom prst="rect">
            <a:avLst/>
          </a:prstGeom>
        </p:spPr>
      </p:pic>
      <p:pic>
        <p:nvPicPr>
          <p:cNvPr id="6" name="Picture 5"/>
          <p:cNvPicPr>
            <a:picLocks noChangeAspect="1"/>
          </p:cNvPicPr>
          <p:nvPr/>
        </p:nvPicPr>
        <p:blipFill>
          <a:blip r:embed="rId2"/>
          <a:stretch>
            <a:fillRect/>
          </a:stretch>
        </p:blipFill>
        <p:spPr>
          <a:xfrm>
            <a:off x="108488" y="2310064"/>
            <a:ext cx="12083512" cy="42392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101" y="5189983"/>
            <a:ext cx="297567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963" y="154983"/>
            <a:ext cx="11412241" cy="5493812"/>
          </a:xfrm>
          <a:prstGeom prst="rect">
            <a:avLst/>
          </a:prstGeom>
          <a:noFill/>
        </p:spPr>
        <p:txBody>
          <a:bodyPr wrap="square">
            <a:spAutoFit/>
          </a:bodyPr>
          <a:lstStyle/>
          <a:p>
            <a:r>
              <a:rPr lang="en-US" sz="3900" dirty="0">
                <a:solidFill>
                  <a:srgbClr val="F5FC30"/>
                </a:solidFill>
              </a:rPr>
              <a:t>Matthew 6:25–34</a:t>
            </a:r>
            <a:endParaRPr lang="en-US" sz="3900" dirty="0">
              <a:solidFill>
                <a:srgbClr val="F5FC30"/>
              </a:solidFill>
            </a:endParaRPr>
          </a:p>
          <a:p>
            <a:r>
              <a:rPr lang="en-US" sz="3900" dirty="0">
                <a:solidFill>
                  <a:srgbClr val="F5FC30"/>
                </a:solidFill>
              </a:rPr>
              <a:t>“For this reason I say to you, do not be worried about your life, as to what you will eat or what you will drink; nor for your body, as to what you will put on. Is not life more than food, and the body more than clothing? “Look at the birds of the air, that they do not sow, nor reap nor gather into barns, and yet your heavenly Father feeds them. Are you not worth much more than they? </a:t>
            </a:r>
            <a:endParaRPr lang="en-US" sz="3900" dirty="0">
              <a:solidFill>
                <a:srgbClr val="F5FC3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101" y="5189983"/>
            <a:ext cx="297567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963" y="154983"/>
            <a:ext cx="11412241" cy="5493812"/>
          </a:xfrm>
          <a:prstGeom prst="rect">
            <a:avLst/>
          </a:prstGeom>
          <a:noFill/>
        </p:spPr>
        <p:txBody>
          <a:bodyPr wrap="square">
            <a:spAutoFit/>
          </a:bodyPr>
          <a:lstStyle/>
          <a:p>
            <a:r>
              <a:rPr lang="en-US" sz="3900" dirty="0">
                <a:solidFill>
                  <a:srgbClr val="F5FC30"/>
                </a:solidFill>
              </a:rPr>
              <a:t>“And who of you by being worried can add a single hour to his life? “And why are you worried about clothing? Observe how the lilies of the field grow; they do not toil nor do they spin, yet I say to you that not even Solomon in all his glory clothed himself like one of these. “But if God so clothes the grass of the field, which is alive today and tomorrow is thrown into the furnace, will He not much more clothe you? You of little faith! </a:t>
            </a:r>
            <a:endParaRPr lang="en-US" sz="3900" dirty="0">
              <a:solidFill>
                <a:srgbClr val="F5FC3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101" y="5189983"/>
            <a:ext cx="297567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963" y="154983"/>
            <a:ext cx="11412241" cy="5493812"/>
          </a:xfrm>
          <a:prstGeom prst="rect">
            <a:avLst/>
          </a:prstGeom>
          <a:noFill/>
        </p:spPr>
        <p:txBody>
          <a:bodyPr wrap="square">
            <a:spAutoFit/>
          </a:bodyPr>
          <a:lstStyle/>
          <a:p>
            <a:r>
              <a:rPr lang="en-US" sz="3900" dirty="0">
                <a:solidFill>
                  <a:srgbClr val="F5FC30"/>
                </a:solidFill>
              </a:rPr>
              <a:t>“Do not worry then, saying, ‘What will we eat?’ or ‘What will we drink?’ or ‘What will we wear for clothing?’ “For the Gentiles eagerly seek all these things; for your heavenly Father knows that you need all these things. “But seek first His kingdom and His righteousness, and all these things will be added to you. “So do not worry about tomorrow; for tomorrow will care for itself. Each day has enough trouble of its own.” (NASB95)</a:t>
            </a:r>
            <a:endParaRPr lang="en-US" sz="3900" dirty="0">
              <a:solidFill>
                <a:srgbClr val="F5FC3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101" y="5189983"/>
            <a:ext cx="297567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963" y="154983"/>
            <a:ext cx="11412241" cy="1292662"/>
          </a:xfrm>
          <a:prstGeom prst="rect">
            <a:avLst/>
          </a:prstGeom>
          <a:noFill/>
        </p:spPr>
        <p:txBody>
          <a:bodyPr wrap="square">
            <a:spAutoFit/>
          </a:bodyPr>
          <a:lstStyle/>
          <a:p>
            <a:r>
              <a:rPr lang="en-US" sz="3900" dirty="0">
                <a:solidFill>
                  <a:srgbClr val="F5FC30"/>
                </a:solidFill>
              </a:rPr>
              <a:t>“For This Reason”…</a:t>
            </a:r>
            <a:endParaRPr lang="en-US" sz="3900" dirty="0">
              <a:solidFill>
                <a:srgbClr val="F5FC30"/>
              </a:solidFill>
            </a:endParaRPr>
          </a:p>
          <a:p>
            <a:r>
              <a:rPr lang="en-US" sz="3900" dirty="0">
                <a:solidFill>
                  <a:srgbClr val="F5FC30"/>
                </a:solidFill>
              </a:rPr>
              <a:t>	“What’s it gonna’ be?</a:t>
            </a:r>
            <a:endParaRPr lang="en-US" sz="3900" dirty="0">
              <a:solidFill>
                <a:srgbClr val="F5FC30"/>
              </a:solidFill>
            </a:endParaRPr>
          </a:p>
        </p:txBody>
      </p:sp>
      <p:pic>
        <p:nvPicPr>
          <p:cNvPr id="2" name="Picture 1"/>
          <p:cNvPicPr>
            <a:picLocks noChangeAspect="1"/>
          </p:cNvPicPr>
          <p:nvPr/>
        </p:nvPicPr>
        <p:blipFill>
          <a:blip r:embed="rId1"/>
          <a:stretch>
            <a:fillRect/>
          </a:stretch>
        </p:blipFill>
        <p:spPr>
          <a:xfrm rot="20592502">
            <a:off x="1298623" y="1939934"/>
            <a:ext cx="3291984" cy="4377638"/>
          </a:xfrm>
          <a:prstGeom prst="rect">
            <a:avLst/>
          </a:prstGeom>
        </p:spPr>
      </p:pic>
      <p:pic>
        <p:nvPicPr>
          <p:cNvPr id="4" name="Picture 3"/>
          <p:cNvPicPr>
            <a:picLocks noChangeAspect="1"/>
          </p:cNvPicPr>
          <p:nvPr/>
        </p:nvPicPr>
        <p:blipFill>
          <a:blip r:embed="rId2"/>
          <a:stretch>
            <a:fillRect/>
          </a:stretch>
        </p:blipFill>
        <p:spPr>
          <a:xfrm rot="1286739">
            <a:off x="5746065" y="1717091"/>
            <a:ext cx="5615913" cy="42119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101" y="5189983"/>
            <a:ext cx="297567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ntent Placeholder 1"/>
          <p:cNvPicPr>
            <a:picLocks noChangeAspect="1"/>
          </p:cNvPicPr>
          <p:nvPr>
            <p:ph sz="half" idx="1"/>
          </p:nvPr>
        </p:nvPicPr>
        <p:blipFill>
          <a:blip r:embed="rId1"/>
          <a:stretch>
            <a:fillRect/>
          </a:stretch>
        </p:blipFill>
        <p:spPr>
          <a:xfrm>
            <a:off x="536575" y="554355"/>
            <a:ext cx="5676900" cy="3028950"/>
          </a:xfrm>
          <a:prstGeom prst="rect">
            <a:avLst/>
          </a:prstGeom>
        </p:spPr>
      </p:pic>
      <p:pic>
        <p:nvPicPr>
          <p:cNvPr id="3" name="Content Placeholder 2"/>
          <p:cNvPicPr>
            <a:picLocks noChangeAspect="1"/>
          </p:cNvPicPr>
          <p:nvPr>
            <p:ph sz="half" idx="2"/>
          </p:nvPr>
        </p:nvPicPr>
        <p:blipFill>
          <a:blip r:embed="rId2"/>
          <a:stretch>
            <a:fillRect/>
          </a:stretch>
        </p:blipFill>
        <p:spPr>
          <a:xfrm>
            <a:off x="5358130" y="3236595"/>
            <a:ext cx="6122035" cy="285178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963" y="154983"/>
            <a:ext cx="11412241" cy="692497"/>
          </a:xfrm>
          <a:prstGeom prst="rect">
            <a:avLst/>
          </a:prstGeom>
          <a:noFill/>
        </p:spPr>
        <p:txBody>
          <a:bodyPr wrap="square">
            <a:spAutoFit/>
          </a:bodyPr>
          <a:lstStyle/>
          <a:p>
            <a:r>
              <a:rPr lang="en-US" sz="3900" dirty="0">
                <a:solidFill>
                  <a:srgbClr val="F5FC30"/>
                </a:solidFill>
              </a:rPr>
              <a:t>Who, by worrying, can improve their lives at all?</a:t>
            </a:r>
            <a:endParaRPr lang="en-US" sz="3900" dirty="0">
              <a:solidFill>
                <a:srgbClr val="F5FC30"/>
              </a:solidFill>
            </a:endParaRPr>
          </a:p>
        </p:txBody>
      </p:sp>
      <p:sp>
        <p:nvSpPr>
          <p:cNvPr id="2" name="TextBox 1"/>
          <p:cNvSpPr txBox="1"/>
          <p:nvPr/>
        </p:nvSpPr>
        <p:spPr>
          <a:xfrm>
            <a:off x="453189" y="1233063"/>
            <a:ext cx="11285621" cy="4951612"/>
          </a:xfrm>
          <a:prstGeom prst="rect">
            <a:avLst/>
          </a:prstGeom>
          <a:noFill/>
        </p:spPr>
        <p:txBody>
          <a:bodyPr wrap="square" rtlCol="0">
            <a:spAutoFit/>
          </a:bodyPr>
          <a:lstStyle/>
          <a:p>
            <a:pPr marL="0" marR="0">
              <a:lnSpc>
                <a:spcPct val="115000"/>
              </a:lnSpc>
              <a:spcBef>
                <a:spcPts val="0"/>
              </a:spcBef>
              <a:spcAft>
                <a:spcPts val="1000"/>
              </a:spcAft>
            </a:pPr>
            <a:r>
              <a:rPr lang="en-US" sz="4000" dirty="0">
                <a:solidFill>
                  <a:schemeClr val="bg1">
                    <a:lumMod val="85000"/>
                  </a:schemeClr>
                </a:solidFill>
                <a:effectLst/>
                <a:latin typeface="Arial" panose="020B0604020202020204" pitchFamily="34" charset="0"/>
                <a:cs typeface="Arial" panose="020B0604020202020204" pitchFamily="34" charset="0"/>
              </a:rPr>
              <a:t>Psalm 118:5–6 </a:t>
            </a:r>
            <a:endParaRPr lang="en-US" sz="4000" dirty="0">
              <a:solidFill>
                <a:schemeClr val="bg1">
                  <a:lumMod val="85000"/>
                </a:schemeClr>
              </a:solidFill>
              <a:effectLst/>
              <a:latin typeface="Arial" panose="020B0604020202020204" pitchFamily="34" charset="0"/>
              <a:cs typeface="Arial" panose="020B0604020202020204" pitchFamily="34" charset="0"/>
            </a:endParaRPr>
          </a:p>
          <a:p>
            <a:pPr marL="0" marR="0">
              <a:lnSpc>
                <a:spcPct val="115000"/>
              </a:lnSpc>
              <a:spcBef>
                <a:spcPts val="0"/>
              </a:spcBef>
              <a:spcAft>
                <a:spcPts val="1000"/>
              </a:spcAft>
            </a:pPr>
            <a:r>
              <a:rPr lang="en-US" sz="4000" dirty="0">
                <a:solidFill>
                  <a:schemeClr val="bg1">
                    <a:lumMod val="85000"/>
                  </a:schemeClr>
                </a:solidFill>
                <a:effectLst/>
                <a:latin typeface="Arial" panose="020B0604020202020204" pitchFamily="34" charset="0"/>
                <a:cs typeface="Arial" panose="020B0604020202020204" pitchFamily="34" charset="0"/>
              </a:rPr>
              <a:t>From my distress I called upon the </a:t>
            </a:r>
            <a:r>
              <a:rPr lang="en-US" sz="4000" cap="small" dirty="0">
                <a:solidFill>
                  <a:schemeClr val="bg1">
                    <a:lumMod val="85000"/>
                  </a:schemeClr>
                </a:solidFill>
                <a:effectLst/>
                <a:latin typeface="Arial" panose="020B0604020202020204" pitchFamily="34" charset="0"/>
                <a:cs typeface="Arial" panose="020B0604020202020204" pitchFamily="34" charset="0"/>
              </a:rPr>
              <a:t>Lord</a:t>
            </a:r>
            <a:r>
              <a:rPr lang="en-US" sz="4000" dirty="0">
                <a:solidFill>
                  <a:schemeClr val="bg1">
                    <a:lumMod val="85000"/>
                  </a:schemeClr>
                </a:solidFill>
                <a:effectLst/>
                <a:latin typeface="Arial" panose="020B0604020202020204" pitchFamily="34" charset="0"/>
                <a:cs typeface="Arial" panose="020B0604020202020204" pitchFamily="34" charset="0"/>
              </a:rPr>
              <a:t>; </a:t>
            </a:r>
            <a:r>
              <a:rPr lang="en-US" sz="4000" i="1" dirty="0">
                <a:solidFill>
                  <a:schemeClr val="bg1">
                    <a:lumMod val="85000"/>
                  </a:schemeClr>
                </a:solidFill>
                <a:effectLst/>
                <a:latin typeface="Arial" panose="020B0604020202020204" pitchFamily="34" charset="0"/>
                <a:cs typeface="Arial" panose="020B0604020202020204" pitchFamily="34" charset="0"/>
              </a:rPr>
              <a:t>The </a:t>
            </a:r>
            <a:r>
              <a:rPr lang="en-US" sz="4000" i="1" cap="small" dirty="0">
                <a:solidFill>
                  <a:schemeClr val="bg1">
                    <a:lumMod val="85000"/>
                  </a:schemeClr>
                </a:solidFill>
                <a:effectLst/>
                <a:latin typeface="Arial" panose="020B0604020202020204" pitchFamily="34" charset="0"/>
                <a:cs typeface="Arial" panose="020B0604020202020204" pitchFamily="34" charset="0"/>
              </a:rPr>
              <a:t>Lord</a:t>
            </a:r>
            <a:r>
              <a:rPr lang="en-US" sz="4000" i="1" dirty="0">
                <a:solidFill>
                  <a:schemeClr val="bg1">
                    <a:lumMod val="85000"/>
                  </a:schemeClr>
                </a:solidFill>
                <a:effectLst/>
                <a:latin typeface="Arial" panose="020B0604020202020204" pitchFamily="34" charset="0"/>
                <a:cs typeface="Arial" panose="020B0604020202020204" pitchFamily="34" charset="0"/>
              </a:rPr>
              <a:t> answered me and set me in a large place</a:t>
            </a:r>
            <a:r>
              <a:rPr lang="en-US" sz="4000" dirty="0">
                <a:solidFill>
                  <a:schemeClr val="bg1">
                    <a:lumMod val="85000"/>
                  </a:schemeClr>
                </a:solidFill>
                <a:effectLst/>
                <a:latin typeface="Arial" panose="020B0604020202020204" pitchFamily="34" charset="0"/>
                <a:cs typeface="Arial" panose="020B0604020202020204" pitchFamily="34" charset="0"/>
              </a:rPr>
              <a:t>. The </a:t>
            </a:r>
            <a:r>
              <a:rPr lang="en-US" sz="4000" cap="small" dirty="0">
                <a:solidFill>
                  <a:schemeClr val="bg1">
                    <a:lumMod val="85000"/>
                  </a:schemeClr>
                </a:solidFill>
                <a:effectLst/>
                <a:latin typeface="Arial" panose="020B0604020202020204" pitchFamily="34" charset="0"/>
                <a:cs typeface="Arial" panose="020B0604020202020204" pitchFamily="34" charset="0"/>
              </a:rPr>
              <a:t>Lord</a:t>
            </a:r>
            <a:r>
              <a:rPr lang="en-US" sz="4000" dirty="0">
                <a:solidFill>
                  <a:schemeClr val="bg1">
                    <a:lumMod val="85000"/>
                  </a:schemeClr>
                </a:solidFill>
                <a:effectLst/>
                <a:latin typeface="Arial" panose="020B0604020202020204" pitchFamily="34" charset="0"/>
                <a:cs typeface="Arial" panose="020B0604020202020204" pitchFamily="34" charset="0"/>
              </a:rPr>
              <a:t> is for me; I will not fear; What can man do to me?” (NASB95)</a:t>
            </a:r>
            <a:r>
              <a:rPr lang="en-US" sz="1800" dirty="0">
                <a:effectLst/>
                <a:latin typeface="Calibri" panose="020F0502020204030204" pitchFamily="34" charset="0"/>
              </a:rPr>
              <a:t>who did not spare His own Son, but delivered Him over for us all, how will He not also with Him freely give us all things?” (NASB95) </a:t>
            </a:r>
            <a:endParaRPr lang="en-US" sz="1800" dirty="0">
              <a:effectLst/>
              <a:latin typeface="Calibri" panose="020F0502020204030204" pitchFamily="34" charset="0"/>
            </a:endParaRPr>
          </a:p>
          <a:p>
            <a:pPr marL="0" marR="0">
              <a:lnSpc>
                <a:spcPct val="115000"/>
              </a:lnSpc>
              <a:spcBef>
                <a:spcPts val="0"/>
              </a:spcBef>
              <a:spcAft>
                <a:spcPts val="1000"/>
              </a:spcAft>
            </a:pPr>
            <a:r>
              <a:rPr lang="en-US" sz="1800" b="1" dirty="0">
                <a:effectLst/>
                <a:latin typeface="Calibri" panose="020F0502020204030204" pitchFamily="34" charset="0"/>
              </a:rPr>
              <a:t> 8:32</a:t>
            </a:r>
            <a:r>
              <a:rPr lang="en-US" sz="1800" dirty="0">
                <a:effectLst/>
                <a:latin typeface="Calibri" panose="020F0502020204030204" pitchFamily="34" charset="0"/>
              </a:rPr>
              <a:t> </a:t>
            </a:r>
            <a:r>
              <a:rPr lang="en-US" sz="1800" b="1" dirty="0">
                <a:effectLst/>
                <a:latin typeface="Calibri" panose="020F0502020204030204" pitchFamily="34" charset="0"/>
              </a:rPr>
              <a:t>Romans 8:32</a:t>
            </a:r>
            <a:r>
              <a:rPr lang="en-US" sz="1800" dirty="0">
                <a:effectLst/>
                <a:latin typeface="Calibri" panose="020F0502020204030204" pitchFamily="34" charset="0"/>
              </a:rPr>
              <a:t> </a:t>
            </a:r>
            <a:endParaRPr lang="en-US" sz="1800" dirty="0">
              <a:effectLst/>
              <a:latin typeface="Calibri" panose="020F0502020204030204" pitchFamily="34" charset="0"/>
            </a:endParaRPr>
          </a:p>
          <a:p>
            <a:pPr marL="0" marR="0">
              <a:lnSpc>
                <a:spcPct val="115000"/>
              </a:lnSpc>
              <a:spcBef>
                <a:spcPts val="0"/>
              </a:spcBef>
              <a:spcAft>
                <a:spcPts val="1000"/>
              </a:spcAft>
            </a:pPr>
            <a:r>
              <a:rPr lang="en-US" sz="1800" dirty="0">
                <a:effectLst/>
                <a:latin typeface="Calibri" panose="020F0502020204030204" pitchFamily="34" charset="0"/>
              </a:rPr>
              <a:t>He who did not spare His own Son, but delivered Him over for us all, how will He not also with Him freely give us all</a:t>
            </a:r>
            <a:endParaRPr lang="en-US" sz="4000" dirty="0">
              <a:solidFill>
                <a:schemeClr val="bg1">
                  <a:lumMod val="85000"/>
                </a:schemeClr>
              </a:solidFill>
              <a:effectLst/>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101" y="5189983"/>
            <a:ext cx="297567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963" y="154983"/>
            <a:ext cx="11412241" cy="692497"/>
          </a:xfrm>
          <a:prstGeom prst="rect">
            <a:avLst/>
          </a:prstGeom>
          <a:noFill/>
        </p:spPr>
        <p:txBody>
          <a:bodyPr wrap="square">
            <a:spAutoFit/>
          </a:bodyPr>
          <a:lstStyle/>
          <a:p>
            <a:r>
              <a:rPr lang="en-US" sz="3900" dirty="0">
                <a:solidFill>
                  <a:srgbClr val="F5FC30"/>
                </a:solidFill>
              </a:rPr>
              <a:t>If God cares so much for short lived things…..</a:t>
            </a:r>
            <a:endParaRPr lang="en-US" sz="3900" dirty="0">
              <a:solidFill>
                <a:srgbClr val="F5FC30"/>
              </a:solidFill>
            </a:endParaRPr>
          </a:p>
        </p:txBody>
      </p:sp>
      <p:sp>
        <p:nvSpPr>
          <p:cNvPr id="2" name="TextBox 1"/>
          <p:cNvSpPr txBox="1"/>
          <p:nvPr/>
        </p:nvSpPr>
        <p:spPr>
          <a:xfrm>
            <a:off x="537210" y="1171575"/>
            <a:ext cx="10200005" cy="3759200"/>
          </a:xfrm>
          <a:prstGeom prst="rect">
            <a:avLst/>
          </a:prstGeom>
          <a:noFill/>
        </p:spPr>
        <p:txBody>
          <a:bodyPr wrap="square" rtlCol="0">
            <a:spAutoFit/>
          </a:bodyPr>
          <a:lstStyle/>
          <a:p>
            <a:pPr marL="0" marR="0">
              <a:lnSpc>
                <a:spcPct val="115000"/>
              </a:lnSpc>
              <a:spcBef>
                <a:spcPts val="0"/>
              </a:spcBef>
              <a:spcAft>
                <a:spcPts val="1000"/>
              </a:spcAft>
            </a:pPr>
            <a:r>
              <a:rPr lang="en-US" sz="4000" dirty="0">
                <a:solidFill>
                  <a:schemeClr val="bg1">
                    <a:lumMod val="85000"/>
                  </a:schemeClr>
                </a:solidFill>
                <a:effectLst/>
                <a:latin typeface="Arial" panose="020B0604020202020204" pitchFamily="34" charset="0"/>
                <a:cs typeface="Arial" panose="020B0604020202020204" pitchFamily="34" charset="0"/>
              </a:rPr>
              <a:t>Romans 8:32 </a:t>
            </a:r>
            <a:endParaRPr lang="en-US" sz="4000" dirty="0">
              <a:solidFill>
                <a:schemeClr val="bg1">
                  <a:lumMod val="85000"/>
                </a:schemeClr>
              </a:solidFill>
              <a:effectLst/>
              <a:latin typeface="Arial" panose="020B0604020202020204" pitchFamily="34" charset="0"/>
              <a:cs typeface="Arial" panose="020B0604020202020204" pitchFamily="34" charset="0"/>
            </a:endParaRPr>
          </a:p>
          <a:p>
            <a:pPr marL="0" marR="0">
              <a:lnSpc>
                <a:spcPct val="115000"/>
              </a:lnSpc>
              <a:spcBef>
                <a:spcPts val="0"/>
              </a:spcBef>
              <a:spcAft>
                <a:spcPts val="1000"/>
              </a:spcAft>
            </a:pPr>
            <a:r>
              <a:rPr lang="en-US" sz="4000" dirty="0">
                <a:solidFill>
                  <a:schemeClr val="bg1">
                    <a:lumMod val="85000"/>
                  </a:schemeClr>
                </a:solidFill>
                <a:effectLst/>
                <a:latin typeface="Arial" panose="020B0604020202020204" pitchFamily="34" charset="0"/>
                <a:cs typeface="Arial" panose="020B0604020202020204" pitchFamily="34" charset="0"/>
              </a:rPr>
              <a:t>He who did not spare His own Son, but delivered Him over for us all, how will He not also with Him freely give us all things?” (NASB95) </a:t>
            </a:r>
            <a:endParaRPr lang="en-US" sz="4000" dirty="0">
              <a:solidFill>
                <a:schemeClr val="bg1">
                  <a:lumMod val="85000"/>
                </a:schemeClr>
              </a:solidFill>
              <a:effectLst/>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429001" y="5188527"/>
            <a:ext cx="120628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976248" y="5166409"/>
            <a:ext cx="1607948"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896101" y="5189983"/>
            <a:ext cx="2975674"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07418" y="5936590"/>
            <a:ext cx="193212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43694" y="5937840"/>
            <a:ext cx="2109060" cy="49617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0963" y="154983"/>
            <a:ext cx="11412241" cy="692497"/>
          </a:xfrm>
          <a:prstGeom prst="rect">
            <a:avLst/>
          </a:prstGeom>
          <a:noFill/>
        </p:spPr>
        <p:txBody>
          <a:bodyPr wrap="square">
            <a:spAutoFit/>
          </a:bodyPr>
          <a:lstStyle/>
          <a:p>
            <a:r>
              <a:rPr lang="en-US" sz="3900" dirty="0">
                <a:solidFill>
                  <a:srgbClr val="F5FC30"/>
                </a:solidFill>
              </a:rPr>
              <a:t>Worry is the lifestyle of the (not so) rich and faithless</a:t>
            </a:r>
            <a:endParaRPr lang="en-US" sz="3900" dirty="0">
              <a:solidFill>
                <a:srgbClr val="F5FC30"/>
              </a:solidFill>
            </a:endParaRPr>
          </a:p>
        </p:txBody>
      </p:sp>
      <p:sp>
        <p:nvSpPr>
          <p:cNvPr id="4" name="TextBox 3"/>
          <p:cNvSpPr txBox="1"/>
          <p:nvPr/>
        </p:nvSpPr>
        <p:spPr>
          <a:xfrm>
            <a:off x="509905" y="1292860"/>
            <a:ext cx="9663430" cy="2553335"/>
          </a:xfrm>
          <a:prstGeom prst="rect">
            <a:avLst/>
          </a:prstGeom>
          <a:noFill/>
        </p:spPr>
        <p:txBody>
          <a:bodyPr wrap="square" rtlCol="0">
            <a:spAutoFit/>
          </a:bodyPr>
          <a:lstStyle/>
          <a:p>
            <a:r>
              <a:rPr lang="en-US" sz="4000" dirty="0">
                <a:solidFill>
                  <a:schemeClr val="bg1">
                    <a:lumMod val="85000"/>
                  </a:schemeClr>
                </a:solidFill>
                <a:latin typeface="Arial" panose="020B0604020202020204" pitchFamily="34" charset="0"/>
                <a:cs typeface="Arial" panose="020B0604020202020204" pitchFamily="34" charset="0"/>
              </a:rPr>
              <a:t>Psalm 94:19</a:t>
            </a:r>
            <a:endParaRPr lang="en-US" sz="4000" dirty="0">
              <a:solidFill>
                <a:schemeClr val="bg1">
                  <a:lumMod val="85000"/>
                </a:schemeClr>
              </a:solidFill>
              <a:latin typeface="Arial" panose="020B0604020202020204" pitchFamily="34" charset="0"/>
              <a:cs typeface="Arial" panose="020B0604020202020204" pitchFamily="34" charset="0"/>
            </a:endParaRPr>
          </a:p>
          <a:p>
            <a:r>
              <a:rPr lang="en-US" sz="4000" dirty="0">
                <a:solidFill>
                  <a:schemeClr val="bg1">
                    <a:lumMod val="85000"/>
                  </a:schemeClr>
                </a:solidFill>
                <a:latin typeface="Arial" panose="020B0604020202020204" pitchFamily="34" charset="0"/>
                <a:cs typeface="Arial" panose="020B0604020202020204" pitchFamily="34" charset="0"/>
              </a:rPr>
              <a:t>When my anxious thoughts multiply within me, Your consolations delight my soul.” (NASB95)</a:t>
            </a:r>
            <a:endParaRPr lang="en-US" sz="4000" dirty="0">
              <a:solidFill>
                <a:schemeClr val="bg1">
                  <a:lumMod val="85000"/>
                </a:schemeClr>
              </a:solidFill>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2522</Words>
  <Application>WPS Presentation</Application>
  <PresentationFormat>Widescreen</PresentationFormat>
  <Paragraphs>34</Paragraphs>
  <Slides>11</Slides>
  <Notes>11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11</vt:i4>
      </vt:variant>
    </vt:vector>
  </HeadingPairs>
  <TitlesOfParts>
    <vt:vector size="19" baseType="lpstr">
      <vt:lpstr>Arial</vt:lpstr>
      <vt:lpstr>SimSun</vt:lpstr>
      <vt:lpstr>Wingdings</vt:lpstr>
      <vt:lpstr>Calibri</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Revive IT</dc:creator>
  <cp:lastModifiedBy>Revive IT</cp:lastModifiedBy>
  <cp:revision>103</cp:revision>
  <dcterms:created xsi:type="dcterms:W3CDTF">2023-01-28T17:36:00Z</dcterms:created>
  <dcterms:modified xsi:type="dcterms:W3CDTF">2023-08-30T23:48:53Z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1033-10.2.0.7636</vt:lpwstr>
  </property>
</Properties>
</file>