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ink/ink1.xml" ContentType="application/inkml+xml"/>
  <Override PartName="/ppt/ink/ink2.xml" ContentType="application/inkml+xml"/>
  <Override PartName="/ppt/ink/ink3.xml" ContentType="application/inkml+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2"/>
  </p:handoutMasterIdLst>
  <p:sldIdLst>
    <p:sldId id="357" r:id="rId3"/>
    <p:sldId id="499" r:id="rId5"/>
    <p:sldId id="511" r:id="rId6"/>
    <p:sldId id="512" r:id="rId7"/>
    <p:sldId id="513" r:id="rId8"/>
    <p:sldId id="515" r:id="rId9"/>
    <p:sldId id="516" r:id="rId10"/>
    <p:sldId id="503" r:id="rId11"/>
  </p:sldIdLst>
  <p:sldSz cx="12192000" cy="6858000"/>
  <p:notesSz cx="7103745" cy="1023429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D60C"/>
    <a:srgbClr val="F5FC30"/>
    <a:srgbClr val="AC76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01" autoAdjust="0"/>
    <p:restoredTop sz="42186" autoAdjust="0"/>
  </p:normalViewPr>
  <p:slideViewPr>
    <p:cSldViewPr snapToGrid="0">
      <p:cViewPr varScale="1">
        <p:scale>
          <a:sx n="48" d="100"/>
          <a:sy n="48" d="100"/>
        </p:scale>
        <p:origin x="2202" y="42"/>
      </p:cViewPr>
      <p:guideLst/>
    </p:cSldViewPr>
  </p:slideViewPr>
  <p:notesTextViewPr>
    <p:cViewPr>
      <p:scale>
        <a:sx n="1" d="1"/>
        <a:sy n="1" d="1"/>
      </p:scale>
      <p:origin x="0" y="-1332"/>
    </p:cViewPr>
  </p:notesTextViewPr>
  <p:notesViewPr>
    <p:cSldViewPr snapToGrid="0">
      <p:cViewPr varScale="1">
        <p:scale>
          <a:sx n="41" d="100"/>
          <a:sy n="41" d="100"/>
        </p:scale>
        <p:origin x="1794" y="54"/>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5" Type="http://schemas.openxmlformats.org/officeDocument/2006/relationships/tableStyles" Target="tableStyles.xml"/><Relationship Id="rId14" Type="http://schemas.openxmlformats.org/officeDocument/2006/relationships/viewProps" Target="viewProps.xml"/><Relationship Id="rId13" Type="http://schemas.openxmlformats.org/officeDocument/2006/relationships/presProps" Target="presProps.xml"/><Relationship Id="rId12" Type="http://schemas.openxmlformats.org/officeDocument/2006/relationships/handoutMaster" Target="handoutMasters/handoutMaster1.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en-US" dirty="0"/>
          </a:p>
        </p:txBody>
      </p:sp>
      <p:sp>
        <p:nvSpPr>
          <p:cNvPr id="3" name="Date Placeholder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696C064A-D61B-4B21-B757-51A9B82445B8}" type="datetimeFigureOut">
              <a:rPr lang="en-US" smtClean="0"/>
            </a:fld>
            <a:endParaRPr lang="en-US" dirty="0"/>
          </a:p>
        </p:txBody>
      </p:sp>
      <p:sp>
        <p:nvSpPr>
          <p:cNvPr id="4" name="Footer Placeholder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en-US" dirty="0"/>
          </a:p>
        </p:txBody>
      </p:sp>
      <p:sp>
        <p:nvSpPr>
          <p:cNvPr id="5" name="Slide Number Placeholder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50305E07-67EA-4042-A3F6-853A8AD8D209}" type="slidenum">
              <a:rPr lang="en-US" smtClean="0"/>
            </a:fld>
            <a:endParaRPr lang="en-US" dirty="0"/>
          </a:p>
        </p:txBody>
      </p:sp>
    </p:spTree>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 min="-2" units="cm"/>
          <inkml:channel name="Y" type="integer" max="2" min="-2" units="cm"/>
          <inkml:channel name="F" type="integer" max="1023" units="cm"/>
        </inkml:traceFormat>
        <inkml:channelProperties>
          <inkml:channelProperty channel="X" name="resolution" value="1000" units="1/cm"/>
          <inkml:channelProperty channel="Y" name="resolution" value="1000" units="1/cm"/>
          <inkml:channelProperty channel="F" name="resolution" value="2.84167" units="1/cm"/>
        </inkml:channelProperties>
      </inkml:inkSource>
      <inkml:timestamp xml:id="ts0" timeString="2023-08-25T14:27:45"/>
    </inkml:context>
    <inkml:brush xml:id="br0">
      <inkml:brushProperty name="width" value="0.05" units="cm"/>
      <inkml:brushProperty name="height" value="0.05" units="cm"/>
      <inkml:brushProperty name="color" value="#000000"/>
    </inkml:brush>
  </inkml:definitions>
  <inkml:trace contextRef="#ctx0" brushRef="#br0">1 0 24575,'0'0'-8191</inkml:trace>
</inkml:ink>
</file>

<file path=ppt/ink/ink2.xml><?xml version="1.0" encoding="utf-8"?>
<inkml:ink xmlns:inkml="http://www.w3.org/2003/InkML">
  <inkml:definitions>
    <inkml:context xml:id="ctx0">
      <inkml:inkSource xml:id="inkSrc0">
        <inkml:traceFormat>
          <inkml:channel name="X" type="integer" max="2" min="-2" units="cm"/>
          <inkml:channel name="Y" type="integer" max="2" min="-2" units="cm"/>
          <inkml:channel name="F" type="integer" max="1023" units="cm"/>
        </inkml:traceFormat>
        <inkml:channelProperties>
          <inkml:channelProperty channel="X" name="resolution" value="1000" units="1/cm"/>
          <inkml:channelProperty channel="Y" name="resolution" value="1000" units="1/cm"/>
          <inkml:channelProperty channel="F" name="resolution" value="2.84167" units="1/cm"/>
        </inkml:channelProperties>
      </inkml:inkSource>
      <inkml:timestamp xml:id="ts0" timeString="2023-08-25T14:27:46"/>
    </inkml:context>
    <inkml:brush xml:id="br0">
      <inkml:brushProperty name="width" value="0.05" units="cm"/>
      <inkml:brushProperty name="height" value="0.05" units="cm"/>
      <inkml:brushProperty name="color" value="#000000"/>
    </inkml:brush>
  </inkml:definitions>
  <inkml:trace contextRef="#ctx0" brushRef="#br0">1 1 24575,'0'0'-8191</inkml:trace>
</inkml:ink>
</file>

<file path=ppt/ink/ink3.xml><?xml version="1.0" encoding="utf-8"?>
<inkml:ink xmlns:inkml="http://www.w3.org/2003/InkML">
  <inkml:definitions>
    <inkml:context xml:id="ctx0">
      <inkml:inkSource xml:id="inkSrc0">
        <inkml:traceFormat>
          <inkml:channel name="X" type="integer" max="2" min="-2" units="cm"/>
          <inkml:channel name="Y" type="integer" max="2" min="-2" units="cm"/>
          <inkml:channel name="F" type="integer" max="1023" units="cm"/>
        </inkml:traceFormat>
        <inkml:channelProperties>
          <inkml:channelProperty channel="X" name="resolution" value="1000" units="1/cm"/>
          <inkml:channelProperty channel="Y" name="resolution" value="1000" units="1/cm"/>
          <inkml:channelProperty channel="F" name="resolution" value="2.84167" units="1/cm"/>
        </inkml:channelProperties>
      </inkml:inkSource>
      <inkml:timestamp xml:id="ts0" timeString="2023-08-25T14:27:47"/>
    </inkml:context>
    <inkml:brush xml:id="br0">
      <inkml:brushProperty name="width" value="0.05" units="cm"/>
      <inkml:brushProperty name="height" value="0.05" units="cm"/>
      <inkml:brushProperty name="color" value="#000000"/>
    </inkml:brush>
  </inkml:definitions>
  <inkml:trace contextRef="#ctx0" brushRef="#br0">0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dirty="0"/>
          </a:p>
        </p:txBody>
      </p:sp>
      <p:sp>
        <p:nvSpPr>
          <p:cNvPr id="4" name="Slide Image Placeholder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sz="1400" b="1" dirty="0"/>
              <a:t>Last week we were discussing Jesus healing the leper outcast and we used Miriam as an object lesson. She was punished with lerrosy for challenging God by speaking against  Moses who as far as God was concerned was even more than a prophet Wow! what an honor. Moses is MORE than vindicated by GOD!</a:t>
            </a:r>
            <a:endParaRPr lang="en-US" sz="1400" b="1" dirty="0"/>
          </a:p>
          <a:p>
            <a:r>
              <a:rPr lang="en-US" sz="1400" b="1" dirty="0"/>
              <a:t> What we didn't mention last week was what scripture mentions about Moses in this same section.</a:t>
            </a:r>
            <a:endParaRPr lang="en-US" sz="1400" b="1" dirty="0"/>
          </a:p>
          <a:p>
            <a:r>
              <a:rPr lang="en-US" sz="1400" b="1" dirty="0"/>
              <a:t>Before God dresses down Miriam and Aaron, He puts this little note in the record. </a:t>
            </a:r>
            <a:endParaRPr lang="en-US" sz="1400" b="1" dirty="0"/>
          </a:p>
          <a:p>
            <a:r>
              <a:rPr lang="en-US" sz="1400" b="1" dirty="0"/>
              <a:t>      (Now the man Moses was very humble, more than any man who was on the face of the earth.) </a:t>
            </a:r>
            <a:endParaRPr lang="en-US" sz="1400" b="1" dirty="0"/>
          </a:p>
          <a:p>
            <a:endParaRPr lang="en-US" sz="1400" b="1" dirty="0"/>
          </a:p>
          <a:p>
            <a:r>
              <a:rPr lang="en-US" sz="1400" b="1" dirty="0"/>
              <a:t>This is the same Moses who was leading an entire nation through uncharted lands. This was the same Moses who went toe to toe with Pharoah. The same Moses who was invited to the top of Mt. Sinai to retrieve the tablets of stone and who's face shone with the reflected glory of God after meeting with him.</a:t>
            </a:r>
            <a:endParaRPr lang="en-US" sz="1400" b="1" dirty="0"/>
          </a:p>
          <a:p>
            <a:r>
              <a:rPr lang="en-US" sz="1400" b="1" dirty="0"/>
              <a:t>This is the most humble man on the face of the earth.</a:t>
            </a:r>
            <a:endParaRPr lang="en-US" sz="1400" b="1" dirty="0"/>
          </a:p>
          <a:p>
            <a:endParaRPr lang="en-US" sz="1400" b="1" dirty="0"/>
          </a:p>
          <a:p>
            <a:r>
              <a:rPr lang="en-US" sz="1400" b="1" dirty="0"/>
              <a:t>What we saw last week was that Jesus kingdom, in fact jesus the King, did not govern by the normal standards or by Jewish regulations.</a:t>
            </a:r>
            <a:endParaRPr lang="en-US" sz="1400" b="1" dirty="0"/>
          </a:p>
          <a:p>
            <a:r>
              <a:rPr lang="en-US" sz="1400" b="1" dirty="0"/>
              <a:t>Jesus kingdom was not about outward uncleanness but a change in the inner heart. </a:t>
            </a:r>
            <a:endParaRPr lang="en-US" sz="1400" b="1" dirty="0"/>
          </a:p>
          <a:p>
            <a:endParaRPr lang="en-US" sz="1400" b="1" dirty="0"/>
          </a:p>
          <a:p>
            <a:r>
              <a:rPr lang="en-US" sz="1400" b="1" dirty="0">
                <a:sym typeface="+mn-ea"/>
              </a:rPr>
              <a:t>A change in the innerman results in necessary change in the outer man.</a:t>
            </a:r>
            <a:endParaRPr lang="en-US" sz="1400" b="1" dirty="0">
              <a:sym typeface="+mn-ea"/>
            </a:endParaRPr>
          </a:p>
          <a:p>
            <a:r>
              <a:rPr lang="en-US" sz="1400" b="1" dirty="0">
                <a:sym typeface="+mn-ea"/>
              </a:rPr>
              <a:t>One of these changes is found in Moses' example.</a:t>
            </a:r>
            <a:endParaRPr lang="en-US" sz="1400" b="1" dirty="0">
              <a:sym typeface="+mn-ea"/>
            </a:endParaRPr>
          </a:p>
          <a:p>
            <a:r>
              <a:rPr lang="en-US" sz="1400" b="1" dirty="0">
                <a:sym typeface="+mn-ea"/>
              </a:rPr>
              <a:t>His humility.</a:t>
            </a:r>
            <a:endParaRPr lang="en-US" sz="1400" b="1" dirty="0">
              <a:sym typeface="+mn-ea"/>
            </a:endParaRPr>
          </a:p>
          <a:p>
            <a:r>
              <a:rPr lang="en-US" sz="1400" b="1" dirty="0">
                <a:sym typeface="+mn-ea"/>
              </a:rPr>
              <a:t>Humility is a necessity of Chris't's kingdom. A rightful understanding of who one is in relation to Jesus, the King.</a:t>
            </a:r>
            <a:endParaRPr lang="en-US" sz="1400" b="1" dirty="0">
              <a:sym typeface="+mn-ea"/>
            </a:endParaRPr>
          </a:p>
          <a:p>
            <a:r>
              <a:rPr lang="en-US" sz="1400" b="1" dirty="0">
                <a:sym typeface="+mn-ea"/>
              </a:rPr>
              <a:t>Humility and Authority can exist together. For us, Jesus is our prime example but for those surrounding Jesus at the time, w</a:t>
            </a:r>
            <a:r>
              <a:rPr lang="en-US" sz="1400" b="1" dirty="0"/>
              <a:t>e have another example of it in this section of Matthew 8 as Jesus interacts with a member of the occupying Roman government in Capernaum.</a:t>
            </a:r>
            <a:endParaRPr lang="en-US" sz="1400" b="1"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endParaRPr lang="en-US" b="1"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b="1" dirty="0"/>
              <a:t>Here is a real life opportunity for Jesus to 'practice what he preached...”Love your enemies and pray for those that persecute you”</a:t>
            </a:r>
            <a:endParaRPr lang="en-US" b="1"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b="1" dirty="0"/>
              <a:t>Centurions were in charge of a group of about 100 men and depending on the size of the city, sat in on the affairs of the city</a:t>
            </a:r>
            <a:endParaRPr lang="en-US" b="1" dirty="0"/>
          </a:p>
          <a:p>
            <a:r>
              <a:rPr lang="en-US" b="1" dirty="0"/>
              <a:t>They were usually men of valor among the troops and most often promoted from within.</a:t>
            </a:r>
            <a:endParaRPr lang="en-US" b="1" dirty="0"/>
          </a:p>
          <a:p>
            <a:r>
              <a:rPr lang="en-US" b="1" dirty="0"/>
              <a:t>They were responsible for the day-to-day operations including discipline. Some of them were notorious for their tortuous disciplinary treatment of those under them to gain obedience.</a:t>
            </a:r>
            <a:endParaRPr lang="en-US" b="1" dirty="0"/>
          </a:p>
          <a:p>
            <a:r>
              <a:rPr lang="en-US" b="1" dirty="0"/>
              <a:t>They also were the leader into battle so most gained the respect of their soldiers through their acts of bravery. </a:t>
            </a:r>
            <a:r>
              <a:rPr lang="en-US" b="1" dirty="0">
                <a:sym typeface="+mn-ea"/>
              </a:rPr>
              <a:t>(Think of David’s Mighty Men)</a:t>
            </a:r>
            <a:endParaRPr lang="en-US" b="1" dirty="0"/>
          </a:p>
          <a:p>
            <a:endParaRPr lang="en-US" b="1" dirty="0"/>
          </a:p>
          <a:p>
            <a:r>
              <a:rPr lang="en-US" b="1" dirty="0"/>
              <a:t>This centurion was able to lead his men well but ALSO develop relationships among the Jews. ( no small feat)</a:t>
            </a:r>
            <a:endParaRPr lang="en-US" b="1" dirty="0"/>
          </a:p>
          <a:p>
            <a:r>
              <a:rPr lang="en-US" b="1" dirty="0"/>
              <a:t>Luke’s account of this encounter tells it as the Centurion sending ’friends’ to contact Jesus on his behalf initially.</a:t>
            </a:r>
            <a:endParaRPr lang="en-US" b="1" dirty="0"/>
          </a:p>
          <a:p>
            <a:r>
              <a:rPr lang="en-US" b="1" dirty="0"/>
              <a:t>This speaks a lot about the character of the centurion.</a:t>
            </a:r>
            <a:endParaRPr lang="en-US" b="1" dirty="0"/>
          </a:p>
          <a:p>
            <a:endParaRPr lang="en-US" b="1" dirty="0"/>
          </a:p>
          <a:p>
            <a:r>
              <a:rPr lang="en-US" b="1" dirty="0"/>
              <a:t> (I think Matthew leaves this out to highlight the awkwardness of this incident.</a:t>
            </a:r>
            <a:endParaRPr lang="en-US" b="1" dirty="0"/>
          </a:p>
          <a:p>
            <a:r>
              <a:rPr lang="en-US" b="1" dirty="0"/>
              <a:t>The Romans, living in Israel were a daily reminder of their subjection and their own slavery to Rome.</a:t>
            </a:r>
            <a:endParaRPr lang="en-US" b="1" dirty="0"/>
          </a:p>
          <a:p>
            <a:r>
              <a:rPr lang="en-US" b="1" dirty="0"/>
              <a:t>For Jesus to have any discussion with a Roman soldier would, of itself, be offensive to the Jews).</a:t>
            </a:r>
            <a:endParaRPr lang="en-US" b="1" dirty="0"/>
          </a:p>
          <a:p>
            <a:endParaRPr lang="en-US" b="1" dirty="0"/>
          </a:p>
          <a:p>
            <a:r>
              <a:rPr lang="en-US" b="1" dirty="0"/>
              <a:t>Here we find Jesus, recently finished up with a leper and now moving on to another rejected person.</a:t>
            </a:r>
            <a:endParaRPr lang="en-US" b="1" dirty="0"/>
          </a:p>
          <a:p>
            <a:endParaRPr lang="en-US" b="1" dirty="0"/>
          </a:p>
          <a:p>
            <a:r>
              <a:rPr lang="en-US" b="1" dirty="0"/>
              <a:t>This one is different though;</a:t>
            </a:r>
            <a:endParaRPr lang="en-US" b="1" dirty="0"/>
          </a:p>
          <a:p>
            <a:r>
              <a:rPr lang="en-US" b="1" dirty="0"/>
              <a:t>Unlike the leper, the centurion separates himself from others by reminding them that He is UNDER authority…What does that mean?</a:t>
            </a:r>
            <a:endParaRPr lang="en-US" b="1" dirty="0"/>
          </a:p>
          <a:p>
            <a:r>
              <a:rPr lang="en-US" b="1" dirty="0"/>
              <a:t>He is under the authority of Caesar. </a:t>
            </a:r>
            <a:endParaRPr lang="en-US" b="1" dirty="0"/>
          </a:p>
          <a:p>
            <a:r>
              <a:rPr lang="en-US" b="1" dirty="0"/>
              <a:t>What he says get’s done because he is Caesar’s representative. He is, for all intent and purpose, Caesar in Capernaum. He carries all the authority of Caesar in most things</a:t>
            </a:r>
            <a:endParaRPr lang="en-US" b="1" dirty="0"/>
          </a:p>
          <a:p>
            <a:r>
              <a:rPr lang="en-US" b="1" dirty="0"/>
              <a:t>He wields his power on behalf of Caesar and for the good of the Roman nation.</a:t>
            </a:r>
            <a:endParaRPr lang="en-US" b="1" dirty="0"/>
          </a:p>
          <a:p>
            <a:r>
              <a:rPr lang="en-US" b="1" dirty="0"/>
              <a:t>He knows what it is like to be UNDER authority. To have it…to use it…to represent someone as important as Caesar</a:t>
            </a:r>
            <a:endParaRPr lang="en-US" b="1" dirty="0"/>
          </a:p>
          <a:p>
            <a:r>
              <a:rPr lang="en-US" b="1" dirty="0"/>
              <a:t>He knows what it is like to communicate in power BUT he also knows what it is like to CARE for those under His power.</a:t>
            </a:r>
            <a:endParaRPr lang="en-US" b="1" dirty="0"/>
          </a:p>
          <a:p>
            <a:endParaRPr lang="en-US" b="1" dirty="0"/>
          </a:p>
          <a:p>
            <a:r>
              <a:rPr lang="en-US" b="1" dirty="0"/>
              <a:t>Here we have this hardened soldier- caring about his young servant literally his ’boy’.</a:t>
            </a:r>
            <a:endParaRPr lang="en-US" b="1" dirty="0"/>
          </a:p>
          <a:p>
            <a:r>
              <a:rPr lang="en-US" b="1" dirty="0"/>
              <a:t>He sees him almost like a son. And his boy is in trouble.</a:t>
            </a:r>
            <a:endParaRPr lang="en-US" b="1" dirty="0"/>
          </a:p>
          <a:p>
            <a:r>
              <a:rPr lang="en-US" b="1" dirty="0"/>
              <a:t>I very much see the love of Christ reflected in this relationship.</a:t>
            </a:r>
            <a:endParaRPr lang="en-US" b="1" dirty="0"/>
          </a:p>
          <a:p>
            <a:endParaRPr lang="en-US" b="1" dirty="0"/>
          </a:p>
          <a:p>
            <a:endParaRPr lang="en-US" b="1" dirty="0"/>
          </a:p>
          <a:p>
            <a:endParaRPr lang="en-US" b="1"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b="1" dirty="0"/>
              <a:t>Then we have Jesus…</a:t>
            </a:r>
            <a:endParaRPr lang="en-US" b="1" dirty="0"/>
          </a:p>
          <a:p>
            <a:r>
              <a:rPr lang="en-US" b="1" dirty="0"/>
              <a:t>The centurion comes to Him.</a:t>
            </a:r>
            <a:endParaRPr lang="en-US" b="1" dirty="0"/>
          </a:p>
          <a:p>
            <a:r>
              <a:rPr lang="en-US" b="1" dirty="0"/>
              <a:t>ALWAYS the weaker comes to the Stronger.</a:t>
            </a:r>
            <a:endParaRPr lang="en-US" b="1" dirty="0"/>
          </a:p>
          <a:p>
            <a:r>
              <a:rPr lang="en-US" b="1" dirty="0"/>
              <a:t>The centurion </a:t>
            </a:r>
            <a:r>
              <a:rPr lang="en-US" b="1" u="sng" dirty="0"/>
              <a:t>knows</a:t>
            </a:r>
            <a:r>
              <a:rPr lang="en-US" b="1" dirty="0"/>
              <a:t> who Jesus is. He recognizes Jesus SUPERIOR AUTHORITY.</a:t>
            </a:r>
            <a:endParaRPr lang="en-US" b="1" dirty="0"/>
          </a:p>
          <a:p>
            <a:r>
              <a:rPr lang="en-US" b="1" dirty="0"/>
              <a:t>If he were a student of the land he lived in (and My guess is he is for him to have Jewish friends plead his case), He would have at least studied the writings of Israels greatest king AND warrior, David.</a:t>
            </a:r>
            <a:endParaRPr lang="en-US" b="1" dirty="0"/>
          </a:p>
          <a:p>
            <a:r>
              <a:rPr lang="en-US" b="1" dirty="0"/>
              <a:t>He surely would have come across a few of David's confessions of dependance;</a:t>
            </a:r>
            <a:endParaRPr lang="en-US" b="1" dirty="0"/>
          </a:p>
          <a:p>
            <a:pPr marL="0" marR="0">
              <a:lnSpc>
                <a:spcPct val="115000"/>
              </a:lnSpc>
              <a:spcBef>
                <a:spcPts val="0"/>
              </a:spcBef>
              <a:spcAft>
                <a:spcPts val="1000"/>
              </a:spcAft>
            </a:pPr>
            <a:r>
              <a:rPr lang="en-US" sz="1800" b="1" i="1" dirty="0">
                <a:effectLst/>
                <a:latin typeface="Calibri" panose="020F0502020204030204" pitchFamily="34" charset="0"/>
              </a:rPr>
              <a:t>Psalm 103:1–5 </a:t>
            </a:r>
            <a:endParaRPr lang="en-US" sz="1800" b="1" i="1" dirty="0">
              <a:effectLst/>
              <a:latin typeface="Calibri" panose="020F0502020204030204" pitchFamily="34" charset="0"/>
            </a:endParaRPr>
          </a:p>
          <a:p>
            <a:pPr marL="0" marR="0">
              <a:lnSpc>
                <a:spcPct val="115000"/>
              </a:lnSpc>
              <a:spcBef>
                <a:spcPts val="0"/>
              </a:spcBef>
              <a:spcAft>
                <a:spcPts val="1000"/>
              </a:spcAft>
            </a:pPr>
            <a:r>
              <a:rPr lang="en-US" sz="1800" b="1" i="1" dirty="0">
                <a:effectLst/>
                <a:latin typeface="Calibri" panose="020F0502020204030204" pitchFamily="34" charset="0"/>
              </a:rPr>
              <a:t>Bless the </a:t>
            </a:r>
            <a:r>
              <a:rPr lang="en-US" sz="1800" b="1" i="1" cap="small" dirty="0">
                <a:effectLst/>
                <a:latin typeface="Calibri" panose="020F0502020204030204" pitchFamily="34" charset="0"/>
              </a:rPr>
              <a:t>Lord</a:t>
            </a:r>
            <a:r>
              <a:rPr lang="en-US" sz="1800" b="1" i="1" dirty="0">
                <a:effectLst/>
                <a:latin typeface="Calibri" panose="020F0502020204030204" pitchFamily="34" charset="0"/>
              </a:rPr>
              <a:t>, O my soul, And all that is within me, bless His holy name. Bless the </a:t>
            </a:r>
            <a:r>
              <a:rPr lang="en-US" sz="1800" b="1" i="1" cap="small" dirty="0">
                <a:effectLst/>
                <a:latin typeface="Calibri" panose="020F0502020204030204" pitchFamily="34" charset="0"/>
              </a:rPr>
              <a:t>Lord</a:t>
            </a:r>
            <a:r>
              <a:rPr lang="en-US" sz="1800" b="1" i="1" dirty="0">
                <a:effectLst/>
                <a:latin typeface="Calibri" panose="020F0502020204030204" pitchFamily="34" charset="0"/>
              </a:rPr>
              <a:t>, O my soul, And forget none of His benefits; Who pardons all your iniquities, Who heals all your diseases; Who redeems your life from the pit, Who crowns you with lovingkindness and compassion; Who satisfies your years with good things, So that your youth is renewed like the eagle.” (NASB95) </a:t>
            </a:r>
            <a:endParaRPr lang="en-US" sz="1800" b="1" i="1" dirty="0">
              <a:effectLst/>
              <a:latin typeface="Calibri" panose="020F0502020204030204" pitchFamily="34" charset="0"/>
            </a:endParaRPr>
          </a:p>
          <a:p>
            <a:pPr marL="0" marR="0">
              <a:lnSpc>
                <a:spcPct val="115000"/>
              </a:lnSpc>
              <a:spcBef>
                <a:spcPts val="0"/>
              </a:spcBef>
              <a:spcAft>
                <a:spcPts val="1000"/>
              </a:spcAft>
            </a:pPr>
            <a:r>
              <a:rPr lang="en-US" sz="1800" b="1" i="1" dirty="0">
                <a:effectLst/>
                <a:latin typeface="Calibri" panose="020F0502020204030204" pitchFamily="34" charset="0"/>
              </a:rPr>
              <a:t>OR;</a:t>
            </a:r>
            <a:endParaRPr lang="en-US" sz="1800" b="1" i="1" dirty="0">
              <a:effectLst/>
              <a:latin typeface="Calibri" panose="020F0502020204030204" pitchFamily="34" charset="0"/>
            </a:endParaRPr>
          </a:p>
          <a:p>
            <a:pPr marL="0" marR="0">
              <a:lnSpc>
                <a:spcPct val="115000"/>
              </a:lnSpc>
              <a:spcBef>
                <a:spcPts val="0"/>
              </a:spcBef>
              <a:spcAft>
                <a:spcPts val="1000"/>
              </a:spcAft>
            </a:pPr>
            <a:r>
              <a:rPr lang="en-US" sz="1800" b="1" i="1" dirty="0">
                <a:effectLst/>
                <a:latin typeface="Calibri" panose="020F0502020204030204" pitchFamily="34" charset="0"/>
              </a:rPr>
              <a:t> Psalm 30:2</a:t>
            </a:r>
            <a:endParaRPr lang="en-US" sz="1800" b="1" i="1" dirty="0">
              <a:effectLst/>
              <a:latin typeface="Calibri" panose="020F0502020204030204" pitchFamily="34" charset="0"/>
            </a:endParaRPr>
          </a:p>
          <a:p>
            <a:pPr marL="0" marR="0">
              <a:lnSpc>
                <a:spcPct val="115000"/>
              </a:lnSpc>
              <a:spcBef>
                <a:spcPts val="0"/>
              </a:spcBef>
              <a:spcAft>
                <a:spcPts val="1000"/>
              </a:spcAft>
            </a:pPr>
            <a:r>
              <a:rPr lang="en-US" sz="1800" b="1" i="1" dirty="0">
                <a:effectLst/>
                <a:latin typeface="Calibri" panose="020F0502020204030204" pitchFamily="34" charset="0"/>
              </a:rPr>
              <a:t>O LORD my God, I cried to You for help, and You healed me.” (NASB95)</a:t>
            </a:r>
            <a:endParaRPr lang="en-US" sz="1800" b="1" i="1" dirty="0">
              <a:effectLst/>
              <a:latin typeface="Calibri" panose="020F0502020204030204" pitchFamily="34" charset="0"/>
            </a:endParaRPr>
          </a:p>
          <a:p>
            <a:r>
              <a:rPr lang="en-US" b="1" dirty="0"/>
              <a:t>OR;</a:t>
            </a:r>
            <a:endParaRPr lang="en-US" b="1" dirty="0"/>
          </a:p>
          <a:p>
            <a:r>
              <a:rPr lang="en-US" b="1" dirty="0"/>
              <a:t>Psalm 33:8–9</a:t>
            </a:r>
            <a:endParaRPr lang="en-US" b="1" dirty="0"/>
          </a:p>
          <a:p>
            <a:r>
              <a:rPr lang="en-US" b="1" dirty="0"/>
              <a:t>Let all the earth fear the LORD; Let all the inhabitants of the world stand in awe of Him. For He spoke, and it was done; He commanded, and it stood fast.” (NASB95)</a:t>
            </a:r>
            <a:endParaRPr lang="en-US" b="1" dirty="0"/>
          </a:p>
          <a:p>
            <a:r>
              <a:rPr lang="en-US" b="1" dirty="0"/>
              <a:t>OR;</a:t>
            </a:r>
            <a:endParaRPr lang="en-US" b="1" dirty="0"/>
          </a:p>
          <a:p>
            <a:pPr marL="0" marR="0">
              <a:lnSpc>
                <a:spcPct val="115000"/>
              </a:lnSpc>
              <a:spcBef>
                <a:spcPts val="0"/>
              </a:spcBef>
              <a:spcAft>
                <a:spcPts val="1000"/>
              </a:spcAft>
            </a:pPr>
            <a:r>
              <a:rPr lang="en-US" sz="1800" b="1" i="1" dirty="0">
                <a:effectLst/>
                <a:latin typeface="Calibri" panose="020F0502020204030204" pitchFamily="34" charset="0"/>
              </a:rPr>
              <a:t>Isaiah 35:4–6 </a:t>
            </a:r>
            <a:endParaRPr lang="en-US" sz="1800" b="1" i="1" dirty="0">
              <a:effectLst/>
              <a:latin typeface="Calibri" panose="020F0502020204030204" pitchFamily="34" charset="0"/>
            </a:endParaRPr>
          </a:p>
          <a:p>
            <a:pPr marL="0" marR="0">
              <a:lnSpc>
                <a:spcPct val="115000"/>
              </a:lnSpc>
              <a:spcBef>
                <a:spcPts val="0"/>
              </a:spcBef>
              <a:spcAft>
                <a:spcPts val="1000"/>
              </a:spcAft>
            </a:pPr>
            <a:r>
              <a:rPr lang="en-US" sz="1800" b="1" i="1" dirty="0">
                <a:effectLst/>
                <a:latin typeface="Calibri" panose="020F0502020204030204" pitchFamily="34" charset="0"/>
              </a:rPr>
              <a:t>speaking about the servant of the Lord;</a:t>
            </a:r>
            <a:endParaRPr lang="en-US" sz="1800" b="1" i="1" dirty="0">
              <a:effectLst/>
              <a:latin typeface="Calibri" panose="020F0502020204030204" pitchFamily="34" charset="0"/>
            </a:endParaRPr>
          </a:p>
          <a:p>
            <a:pPr marL="0" marR="0">
              <a:lnSpc>
                <a:spcPct val="115000"/>
              </a:lnSpc>
              <a:spcBef>
                <a:spcPts val="0"/>
              </a:spcBef>
              <a:spcAft>
                <a:spcPts val="1000"/>
              </a:spcAft>
            </a:pPr>
            <a:r>
              <a:rPr lang="en-US" sz="1800" b="1" i="1" dirty="0">
                <a:effectLst/>
                <a:latin typeface="Calibri" panose="020F0502020204030204" pitchFamily="34" charset="0"/>
              </a:rPr>
              <a:t>Say to those with anxious heart, “Take courage, fear not. Behold, your God will come with vengeance; The recompense of God will come, But He will save you.” Then the eyes of the blind will be opened And the ears of the deaf will be unstopped. Then the lame will leap like a deer, And the tongue of the mute will shout for joy. For waters will break forth in the wilderness And streams in the Arabah.” (NASB95) </a:t>
            </a:r>
            <a:endParaRPr lang="en-US" sz="1800" b="1" i="1" dirty="0">
              <a:effectLst/>
              <a:latin typeface="Calibri" panose="020F0502020204030204" pitchFamily="34" charset="0"/>
            </a:endParaRPr>
          </a:p>
          <a:p>
            <a:endParaRPr lang="en-US" b="1" dirty="0"/>
          </a:p>
          <a:p>
            <a:r>
              <a:rPr lang="en-US" b="1" dirty="0"/>
              <a:t>He would have seen in Jesus, the reality of the Servant of God and the one David depended on 'in the flesh'.</a:t>
            </a:r>
            <a:endParaRPr lang="en-US" b="1" dirty="0"/>
          </a:p>
          <a:p>
            <a:r>
              <a:rPr lang="en-US" b="1" dirty="0"/>
              <a:t>Unlike Jews who have had their hearts hardened through the false teaching of the Pharisees, The Roman Centurion can see Jesus for who he is. God’s representative here on earth.</a:t>
            </a:r>
            <a:endParaRPr lang="en-US" b="1" dirty="0"/>
          </a:p>
          <a:p>
            <a:r>
              <a:rPr lang="en-US" b="1" dirty="0"/>
              <a:t>Carrying ALL the authority of God with Him.</a:t>
            </a:r>
            <a:endParaRPr lang="en-US" b="1" dirty="0"/>
          </a:p>
          <a:p>
            <a:endParaRPr lang="en-US" b="1" dirty="0"/>
          </a:p>
          <a:p>
            <a:r>
              <a:rPr lang="en-US" b="1" dirty="0"/>
              <a:t>His kingdom, unlike Caesars, has no boundaries  as Jesus rules over all creation. Proving it by His miracles.</a:t>
            </a:r>
            <a:endParaRPr lang="en-US" b="1" dirty="0"/>
          </a:p>
          <a:p>
            <a:r>
              <a:rPr lang="en-US" b="1" dirty="0"/>
              <a:t>Caesar has authority over Rome</a:t>
            </a:r>
            <a:endParaRPr lang="en-US" b="1" dirty="0"/>
          </a:p>
          <a:p>
            <a:r>
              <a:rPr lang="en-US" b="1" dirty="0"/>
              <a:t>Jesus has ALL authority.</a:t>
            </a:r>
            <a:endParaRPr lang="en-US" b="1" dirty="0"/>
          </a:p>
          <a:p>
            <a:endParaRPr lang="en-US" b="1" dirty="0"/>
          </a:p>
          <a:p>
            <a:r>
              <a:rPr lang="en-US" b="1" dirty="0"/>
              <a:t>The centurion ALSO knew the benefits of citizenship. Only Roman citizens could experience the full blessing of the Roman government. It’s protection and it’s offerings.</a:t>
            </a:r>
            <a:endParaRPr lang="en-US" b="1" dirty="0"/>
          </a:p>
          <a:p>
            <a:r>
              <a:rPr lang="en-US" b="1" dirty="0"/>
              <a:t>The centurion, understanding he IS not a citizen of Israel, appeals to Him not on the basis of Jewishness but on the basis of faith.</a:t>
            </a:r>
            <a:endParaRPr lang="en-US" b="1" dirty="0"/>
          </a:p>
          <a:p>
            <a:r>
              <a:rPr lang="en-US" b="1" dirty="0"/>
              <a:t>Even the J</a:t>
            </a:r>
            <a:r>
              <a:rPr lang="en-US" b="1" dirty="0" err="1"/>
              <a:t>ewish</a:t>
            </a:r>
            <a:r>
              <a:rPr lang="en-US" b="1" dirty="0"/>
              <a:t> leaders did not understand that.</a:t>
            </a:r>
            <a:endParaRPr lang="en-US" b="1" dirty="0"/>
          </a:p>
          <a:p>
            <a:r>
              <a:rPr lang="en-US" b="1" dirty="0"/>
              <a:t>The sermon on the mount was delivered to identify the proper way to enter into Christ’s kingdom and it is NOT through what is done or even who is in your lineage. Entrance into the kingdom of Christ is expressed through faith in the SON OF GOD.</a:t>
            </a:r>
            <a:endParaRPr lang="en-US" b="1" dirty="0"/>
          </a:p>
          <a:p>
            <a:endParaRPr lang="en-US" b="1" dirty="0"/>
          </a:p>
          <a:p>
            <a:r>
              <a:rPr lang="en-US" b="1" dirty="0"/>
              <a:t>The centurion, I believe, understood this better than most. His faith goes beyond just believing that Jesus can heal.</a:t>
            </a:r>
            <a:endParaRPr lang="en-US" b="1" dirty="0"/>
          </a:p>
          <a:p>
            <a:r>
              <a:rPr lang="en-US" b="1" dirty="0"/>
              <a:t>He sees Jesus as His superior and AS the superior over ALL creation as evidenced in his work of healing..</a:t>
            </a:r>
            <a:endParaRPr lang="en-US" b="1" dirty="0"/>
          </a:p>
          <a:p>
            <a:r>
              <a:rPr lang="en-US" b="1" dirty="0"/>
              <a:t>Jesus never commends the leper for his faith because he comes to be healed but there is something in the faith of the centurion that goes BEYOND that. It goes BEYOND believing Jesus can heal. Multitudes were coming to Jesus to be healed but the faith of the centurion was a faith that had not been evidenced even in theJews...the supposed'children of God.”</a:t>
            </a:r>
            <a:endParaRPr lang="en-US" b="1"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b="1" dirty="0"/>
              <a:t>How is the faith and humility of the centurion expressed?</a:t>
            </a:r>
            <a:endParaRPr lang="en-US" b="1" dirty="0"/>
          </a:p>
          <a:p>
            <a:pPr marL="228600" indent="-228600">
              <a:buAutoNum type="arabicPeriod"/>
            </a:pPr>
            <a:r>
              <a:rPr lang="en-US" b="1" dirty="0"/>
              <a:t>By coming to Christ….expressing his need and knowing Jesus was the only one able to satisfy it.</a:t>
            </a:r>
            <a:endParaRPr lang="en-US" b="1" dirty="0"/>
          </a:p>
          <a:p>
            <a:pPr marL="228600" indent="-228600">
              <a:buAutoNum type="arabicPeriod"/>
            </a:pPr>
            <a:r>
              <a:rPr lang="en-US" b="1" dirty="0"/>
              <a:t>By knowing Jesus has a heart for the lowly. The centurion does not come on his own behalf but comes seeking relief for his servant… easily replaceable by </a:t>
            </a:r>
            <a:r>
              <a:rPr lang="en-US" b="1" dirty="0" err="1"/>
              <a:t>mos</a:t>
            </a:r>
            <a:r>
              <a:rPr lang="en-US" b="1" dirty="0"/>
              <a:t> standards but this boy is special to him so he takes this special boy to Jesus</a:t>
            </a:r>
            <a:endParaRPr lang="en-US" b="1" dirty="0"/>
          </a:p>
          <a:p>
            <a:pPr marL="228600" indent="-228600">
              <a:buAutoNum type="arabicPeriod"/>
            </a:pPr>
            <a:r>
              <a:rPr lang="en-US" b="1" dirty="0"/>
              <a:t>By knowing AND confessing his position. Although he is overseeing 100 roman soldiers He goes to Christ (couldn’t he have brought Christ to him?).</a:t>
            </a:r>
            <a:endParaRPr lang="en-US" b="1" dirty="0"/>
          </a:p>
          <a:p>
            <a:pPr marL="0" marR="0">
              <a:lnSpc>
                <a:spcPct val="115000"/>
              </a:lnSpc>
              <a:spcBef>
                <a:spcPts val="0"/>
              </a:spcBef>
              <a:spcAft>
                <a:spcPts val="1000"/>
              </a:spcAft>
            </a:pPr>
            <a:r>
              <a:rPr lang="en-US" sz="1800" b="1" i="1" dirty="0">
                <a:effectLst/>
                <a:latin typeface="Calibri" panose="020F0502020204030204" pitchFamily="34" charset="0"/>
              </a:rPr>
              <a:t>The queen of Sheba, as powerful as she was, came to Solomon to see for herself the wonders of the kingdom God had entrusted to Solomon.</a:t>
            </a:r>
            <a:endParaRPr lang="en-US" sz="1800" b="1" i="1" dirty="0">
              <a:effectLst/>
              <a:latin typeface="Calibri" panose="020F0502020204030204" pitchFamily="34" charset="0"/>
            </a:endParaRPr>
          </a:p>
          <a:p>
            <a:pPr marL="0" marR="0">
              <a:lnSpc>
                <a:spcPct val="115000"/>
              </a:lnSpc>
              <a:spcBef>
                <a:spcPts val="0"/>
              </a:spcBef>
              <a:spcAft>
                <a:spcPts val="1000"/>
              </a:spcAft>
            </a:pPr>
            <a:r>
              <a:rPr lang="en-US" sz="1800" b="1" i="1" dirty="0">
                <a:effectLst/>
                <a:latin typeface="Calibri" panose="020F0502020204030204" pitchFamily="34" charset="0"/>
              </a:rPr>
              <a:t>1 Kings 10:1–7 </a:t>
            </a:r>
            <a:endParaRPr lang="en-US" sz="1800" b="1" i="1" dirty="0">
              <a:effectLst/>
              <a:latin typeface="Calibri" panose="020F0502020204030204" pitchFamily="34" charset="0"/>
            </a:endParaRPr>
          </a:p>
          <a:p>
            <a:pPr marL="0" marR="0">
              <a:lnSpc>
                <a:spcPct val="115000"/>
              </a:lnSpc>
              <a:spcBef>
                <a:spcPts val="0"/>
              </a:spcBef>
              <a:spcAft>
                <a:spcPts val="1000"/>
              </a:spcAft>
            </a:pPr>
            <a:r>
              <a:rPr lang="en-US" sz="1800" b="1" i="1" dirty="0">
                <a:effectLst/>
                <a:latin typeface="Calibri" panose="020F0502020204030204" pitchFamily="34" charset="0"/>
              </a:rPr>
              <a:t>Now when the queen of Sheba heard about the fame of Solomon concerning the name of the </a:t>
            </a:r>
            <a:r>
              <a:rPr lang="en-US" sz="1800" b="1" i="1" cap="small" dirty="0">
                <a:effectLst/>
                <a:latin typeface="Calibri" panose="020F0502020204030204" pitchFamily="34" charset="0"/>
              </a:rPr>
              <a:t>Lord</a:t>
            </a:r>
            <a:r>
              <a:rPr lang="en-US" sz="1800" b="1" i="1" dirty="0">
                <a:effectLst/>
                <a:latin typeface="Calibri" panose="020F0502020204030204" pitchFamily="34" charset="0"/>
              </a:rPr>
              <a:t>, she came to test him with difficult questions. So she came to Jerusalem with a very large retinue, with camels carrying spices and very much gold and precious stones. When she came to Solomon, she spoke with him about all that was in her heart. Solomon answered all her questions; nothing was hidden from the king which he did not explain to her. When the queen of Sheba perceived all the wisdom of Solomon, the house that he had built, the food of his table, the seating of his servants, the attendance of his waiters and their attire, his cupbearers, and his stairway by which he went up to the house of the </a:t>
            </a:r>
            <a:r>
              <a:rPr lang="en-US" sz="1800" b="1" i="1" cap="small" dirty="0">
                <a:effectLst/>
                <a:latin typeface="Calibri" panose="020F0502020204030204" pitchFamily="34" charset="0"/>
              </a:rPr>
              <a:t>Lord</a:t>
            </a:r>
            <a:r>
              <a:rPr lang="en-US" sz="1800" b="1" i="1" dirty="0">
                <a:effectLst/>
                <a:latin typeface="Calibri" panose="020F0502020204030204" pitchFamily="34" charset="0"/>
              </a:rPr>
              <a:t>, there was no more spirit in her. Then she said to the king, “It was a true report which I heard in my own land about your words and your wisdom. “Nevertheless I did not believe the reports, until I came and my eyes had seen it. And behold, the half was not told me. You exceed in wisdom and prosperity the report which I heard.” (NASB95) </a:t>
            </a:r>
            <a:endParaRPr lang="en-US" sz="1800" b="1" i="1" dirty="0">
              <a:effectLst/>
              <a:latin typeface="Calibri" panose="020F0502020204030204" pitchFamily="34" charset="0"/>
            </a:endParaRPr>
          </a:p>
          <a:p>
            <a:pPr marL="0" indent="0">
              <a:buNone/>
            </a:pPr>
            <a:endParaRPr lang="en-US" b="1" dirty="0"/>
          </a:p>
          <a:p>
            <a:pPr marL="0" indent="0">
              <a:buNone/>
            </a:pPr>
            <a:r>
              <a:rPr lang="en-US" b="1" dirty="0"/>
              <a:t>Or take as another example; Melchizedek, who blesses Abraham and Abraham pays a tithe to Him.</a:t>
            </a:r>
            <a:endParaRPr lang="en-US" b="1" dirty="0"/>
          </a:p>
          <a:p>
            <a:pPr marL="0" indent="0">
              <a:buNone/>
            </a:pPr>
            <a:r>
              <a:rPr lang="en-US" b="1" dirty="0"/>
              <a:t>In describing </a:t>
            </a:r>
            <a:r>
              <a:rPr lang="en-US" b="1" dirty="0" err="1"/>
              <a:t>Melchizidek</a:t>
            </a:r>
            <a:r>
              <a:rPr lang="en-US" b="1" dirty="0"/>
              <a:t> and this relationship, the book of Hebrews says;</a:t>
            </a:r>
            <a:endParaRPr lang="en-US" b="1" dirty="0"/>
          </a:p>
          <a:p>
            <a:pPr marL="0" marR="0">
              <a:lnSpc>
                <a:spcPct val="115000"/>
              </a:lnSpc>
              <a:spcBef>
                <a:spcPts val="0"/>
              </a:spcBef>
              <a:spcAft>
                <a:spcPts val="1000"/>
              </a:spcAft>
            </a:pPr>
            <a:r>
              <a:rPr lang="en-US" sz="1800" b="1" i="1" dirty="0">
                <a:effectLst/>
                <a:latin typeface="Calibri" panose="020F0502020204030204" pitchFamily="34" charset="0"/>
              </a:rPr>
              <a:t>Hebrews 7:3–7 </a:t>
            </a:r>
            <a:endParaRPr lang="en-US" sz="1800" b="1" i="1" dirty="0">
              <a:effectLst/>
              <a:latin typeface="Calibri" panose="020F0502020204030204" pitchFamily="34" charset="0"/>
            </a:endParaRPr>
          </a:p>
          <a:p>
            <a:pPr marL="0" marR="0">
              <a:lnSpc>
                <a:spcPct val="115000"/>
              </a:lnSpc>
              <a:spcBef>
                <a:spcPts val="0"/>
              </a:spcBef>
              <a:spcAft>
                <a:spcPts val="1000"/>
              </a:spcAft>
            </a:pPr>
            <a:r>
              <a:rPr lang="en-US" sz="1800" b="1" i="1" dirty="0">
                <a:effectLst/>
                <a:latin typeface="Calibri" panose="020F0502020204030204" pitchFamily="34" charset="0"/>
              </a:rPr>
              <a:t>Without father, without mother, without genealogy, having neither beginning of days nor end of life, but made like the Son of God, he remains a priest perpetually. Now observe how great this man was to whom Abraham, the patriarch, gave a tenth of the choicest spoils. And those indeed of the sons of Levi who receive the priest’s office have commandment in the Law to collect a tenth from the people, that is, from their brethren, although these are descended from Abraham. But the one whose genealogy is not traced from them collected a tenth from Abraham and blessed the one who had the promises. But without any dispute the lesser is blessed by the greater.” (NASB95).</a:t>
            </a:r>
            <a:endParaRPr lang="en-US" sz="1800" b="1" i="1" dirty="0">
              <a:effectLst/>
              <a:latin typeface="Calibri" panose="020F0502020204030204" pitchFamily="34" charset="0"/>
            </a:endParaRPr>
          </a:p>
          <a:p>
            <a:pPr marL="0" marR="0">
              <a:lnSpc>
                <a:spcPct val="115000"/>
              </a:lnSpc>
              <a:spcBef>
                <a:spcPts val="0"/>
              </a:spcBef>
              <a:spcAft>
                <a:spcPts val="1000"/>
              </a:spcAft>
            </a:pPr>
            <a:endParaRPr lang="en-US" sz="1800" b="1" i="1" dirty="0">
              <a:effectLst/>
              <a:latin typeface="Calibri" panose="020F0502020204030204" pitchFamily="34" charset="0"/>
            </a:endParaRPr>
          </a:p>
          <a:p>
            <a:pPr marL="0" marR="0">
              <a:lnSpc>
                <a:spcPct val="115000"/>
              </a:lnSpc>
              <a:spcBef>
                <a:spcPts val="0"/>
              </a:spcBef>
              <a:spcAft>
                <a:spcPts val="1000"/>
              </a:spcAft>
            </a:pPr>
            <a:r>
              <a:rPr lang="en-US" sz="1800" b="1" i="0" dirty="0">
                <a:effectLst/>
                <a:latin typeface="Calibri" panose="020F0502020204030204" pitchFamily="34" charset="0"/>
              </a:rPr>
              <a:t>4.   The centurion, voluntarily submits to Jesus and his authority even to the degree that he recognizes Jesus does not need to physically be there. All he need do is just say the word.</a:t>
            </a:r>
            <a:endParaRPr lang="en-US" sz="1800" b="1" i="0" dirty="0">
              <a:effectLst/>
              <a:latin typeface="Calibri" panose="020F0502020204030204" pitchFamily="34" charset="0"/>
            </a:endParaRPr>
          </a:p>
          <a:p>
            <a:pPr marL="0" marR="0">
              <a:lnSpc>
                <a:spcPct val="115000"/>
              </a:lnSpc>
              <a:spcBef>
                <a:spcPts val="0"/>
              </a:spcBef>
              <a:spcAft>
                <a:spcPts val="1000"/>
              </a:spcAft>
            </a:pPr>
            <a:r>
              <a:rPr lang="en-US" sz="1800" b="1" i="0" dirty="0">
                <a:effectLst/>
                <a:latin typeface="Calibri" panose="020F0502020204030204" pitchFamily="34" charset="0"/>
              </a:rPr>
              <a:t>The centurion believed in the power of Christ's word and the authority of Christ and his promises.</a:t>
            </a:r>
            <a:endParaRPr lang="en-US" sz="1800" b="1" i="0" dirty="0">
              <a:effectLst/>
              <a:latin typeface="Calibri" panose="020F0502020204030204" pitchFamily="34" charset="0"/>
            </a:endParaRPr>
          </a:p>
          <a:p>
            <a:pPr marL="0" marR="0">
              <a:lnSpc>
                <a:spcPct val="115000"/>
              </a:lnSpc>
              <a:spcBef>
                <a:spcPts val="0"/>
              </a:spcBef>
              <a:spcAft>
                <a:spcPts val="1000"/>
              </a:spcAft>
            </a:pPr>
            <a:r>
              <a:rPr lang="en-US" sz="1800" b="1" i="0" dirty="0">
                <a:effectLst/>
                <a:latin typeface="Calibri" panose="020F0502020204030204" pitchFamily="34" charset="0"/>
              </a:rPr>
              <a:t>If Jesus said it...it is true!</a:t>
            </a:r>
            <a:endParaRPr lang="en-US" sz="1800" b="1" i="0" dirty="0">
              <a:effectLst/>
              <a:latin typeface="Calibri" panose="020F0502020204030204" pitchFamily="34" charset="0"/>
            </a:endParaRPr>
          </a:p>
          <a:p>
            <a:pPr marL="0" marR="0">
              <a:lnSpc>
                <a:spcPct val="115000"/>
              </a:lnSpc>
              <a:spcBef>
                <a:spcPts val="0"/>
              </a:spcBef>
              <a:spcAft>
                <a:spcPts val="1000"/>
              </a:spcAft>
            </a:pPr>
            <a:endParaRPr lang="en-US" sz="1800" b="1" i="0" dirty="0">
              <a:effectLst/>
              <a:latin typeface="Calibri" panose="020F0502020204030204" pitchFamily="34" charset="0"/>
            </a:endParaRPr>
          </a:p>
          <a:p>
            <a:pPr marL="0" marR="0">
              <a:lnSpc>
                <a:spcPct val="115000"/>
              </a:lnSpc>
              <a:spcBef>
                <a:spcPts val="0"/>
              </a:spcBef>
              <a:spcAft>
                <a:spcPts val="1000"/>
              </a:spcAft>
            </a:pPr>
            <a:r>
              <a:rPr lang="en-US" sz="1800" b="1" i="0" dirty="0">
                <a:effectLst/>
                <a:latin typeface="Calibri" panose="020F0502020204030204" pitchFamily="34" charset="0"/>
              </a:rPr>
              <a:t>Many times we think God needs to work within our parameters and we do not appreciate or see his hand if his answer comes in a different fashion.</a:t>
            </a:r>
            <a:endParaRPr lang="en-US" sz="1800" b="1" i="0" dirty="0">
              <a:effectLst/>
              <a:latin typeface="Calibri" panose="020F0502020204030204" pitchFamily="34" charset="0"/>
            </a:endParaRPr>
          </a:p>
          <a:p>
            <a:pPr marL="0" marR="0">
              <a:lnSpc>
                <a:spcPct val="115000"/>
              </a:lnSpc>
              <a:spcBef>
                <a:spcPts val="0"/>
              </a:spcBef>
              <a:spcAft>
                <a:spcPts val="1000"/>
              </a:spcAft>
            </a:pPr>
            <a:r>
              <a:rPr lang="en-US" sz="1800" b="1" i="0" dirty="0">
                <a:effectLst/>
                <a:latin typeface="Calibri" panose="020F0502020204030204" pitchFamily="34" charset="0"/>
              </a:rPr>
              <a:t>Last week we talked a bit about Naaman and the leprosy he had. As an Aramean officer, the Aramean king sent him to Judah for cleansing. After consternation by the Judean king, he is sent to Elisha to be cured. When Elisha gave his the requirements for a cure what did </a:t>
            </a:r>
            <a:r>
              <a:rPr lang="en-US" sz="1800" b="1" i="0" dirty="0" err="1">
                <a:effectLst/>
                <a:latin typeface="Calibri" panose="020F0502020204030204" pitchFamily="34" charset="0"/>
              </a:rPr>
              <a:t>Hamaan</a:t>
            </a:r>
            <a:r>
              <a:rPr lang="en-US" sz="1800" b="1" i="0" dirty="0">
                <a:effectLst/>
                <a:latin typeface="Calibri" panose="020F0502020204030204" pitchFamily="34" charset="0"/>
              </a:rPr>
              <a:t> do? </a:t>
            </a:r>
            <a:endParaRPr lang="en-US" sz="1800" b="1" i="0" dirty="0">
              <a:effectLst/>
              <a:latin typeface="Calibri" panose="020F0502020204030204" pitchFamily="34" charset="0"/>
            </a:endParaRPr>
          </a:p>
          <a:p>
            <a:pPr marL="0" marR="0">
              <a:lnSpc>
                <a:spcPct val="115000"/>
              </a:lnSpc>
              <a:spcBef>
                <a:spcPts val="0"/>
              </a:spcBef>
              <a:spcAft>
                <a:spcPts val="1000"/>
              </a:spcAft>
            </a:pPr>
            <a:endParaRPr lang="en-US" sz="1800" b="1" i="0" dirty="0">
              <a:effectLst/>
              <a:latin typeface="Calibri" panose="020F0502020204030204" pitchFamily="34" charset="0"/>
            </a:endParaRPr>
          </a:p>
          <a:p>
            <a:pPr marL="0" marR="0">
              <a:lnSpc>
                <a:spcPct val="115000"/>
              </a:lnSpc>
              <a:spcBef>
                <a:spcPts val="0"/>
              </a:spcBef>
              <a:spcAft>
                <a:spcPts val="1000"/>
              </a:spcAft>
            </a:pPr>
            <a:r>
              <a:rPr lang="en-US" sz="1800" b="1" i="1" dirty="0">
                <a:solidFill>
                  <a:srgbClr val="FFFFFF"/>
                </a:solidFill>
              </a:rPr>
              <a:t>But Naaman was furious and went away and said, “Behold, I thought, ‘He will surely come out to me and stand and call on the name of the Lord his God, and wave his hand over the place and cure the leper.’ </a:t>
            </a:r>
            <a:endParaRPr lang="en-US" sz="1800" b="1" i="1" dirty="0">
              <a:effectLst/>
              <a:latin typeface="Calibri" panose="020F0502020204030204" pitchFamily="34" charset="0"/>
            </a:endParaRPr>
          </a:p>
          <a:p>
            <a:pPr marL="0" indent="0">
              <a:buNone/>
            </a:pPr>
            <a:r>
              <a:rPr lang="en-US" b="1" dirty="0"/>
              <a:t>He had to be convinced by his servant to do what he was told.</a:t>
            </a:r>
            <a:endParaRPr lang="en-US" b="1" dirty="0"/>
          </a:p>
          <a:p>
            <a:pPr marL="0" indent="0">
              <a:buNone/>
            </a:pPr>
            <a:r>
              <a:rPr lang="en-US" b="1" dirty="0"/>
              <a:t>We put God in a box but the centurion sees Jesus as able to work however He pleases. He doesn’t even </a:t>
            </a:r>
            <a:r>
              <a:rPr lang="en-US" b="1" dirty="0" err="1"/>
              <a:t>need</a:t>
            </a:r>
            <a:r>
              <a:rPr lang="en-US" b="1" dirty="0"/>
              <a:t> to show up!</a:t>
            </a:r>
            <a:endParaRPr lang="en-US" b="1"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b="1" dirty="0"/>
              <a:t>Lastly, Let’s extend this topic of humility to Jesus himself. How does HE express humility.</a:t>
            </a:r>
            <a:endParaRPr lang="en-US" b="1" dirty="0"/>
          </a:p>
          <a:p>
            <a:pPr marL="228600" indent="-228600">
              <a:buAutoNum type="arabicPeriod"/>
            </a:pPr>
            <a:r>
              <a:rPr lang="en-US" b="1" dirty="0"/>
              <a:t>He expresses it by coming to earth.  Roman god’s, for the most part, were unconcerned about the daily life of the people and chose to reign from ‘on high’ (Mt. Olympus in many cases)</a:t>
            </a:r>
            <a:endParaRPr lang="en-US" b="1" dirty="0"/>
          </a:p>
          <a:p>
            <a:pPr marL="0" indent="0">
              <a:buNone/>
            </a:pPr>
            <a:r>
              <a:rPr lang="en-US" b="1" dirty="0"/>
              <a:t>Here we have God, in the flesh interacting with His creation and stepping into individual lives…what a difference.</a:t>
            </a:r>
            <a:endParaRPr lang="en-US" b="1" dirty="0"/>
          </a:p>
          <a:p>
            <a:pPr marL="0" indent="0">
              <a:buNone/>
            </a:pPr>
            <a:endParaRPr lang="en-US" b="1" dirty="0"/>
          </a:p>
          <a:p>
            <a:pPr marL="228600" indent="-228600">
              <a:buAutoNum type="arabicPeriod" startAt="2"/>
            </a:pPr>
            <a:r>
              <a:rPr lang="en-US" b="1" dirty="0"/>
              <a:t>Jesus came NOT to do as HE saw fit but He came to do His Father’s will. To act in accordance to the desires of His Father’s heart.  Jesus freely heals because that is what God wanted him to do. Jesus came to spend himself and be spent for his creation. For those who labor under the slavery of sin, Jesus came to set them free. This then MUST include more than physical healing but to deal with the real issue and that is the healing of a broken relationship.</a:t>
            </a:r>
            <a:endParaRPr lang="en-US" b="1" dirty="0"/>
          </a:p>
          <a:p>
            <a:pPr marL="0" indent="0">
              <a:buNone/>
            </a:pPr>
            <a:endParaRPr lang="en-US" b="1" dirty="0"/>
          </a:p>
          <a:p>
            <a:pPr marL="0" indent="0">
              <a:buNone/>
            </a:pPr>
            <a:r>
              <a:rPr lang="en-US" b="1" dirty="0"/>
              <a:t>Just like the centurion who was under the authority of Caesar, to do His will, Jesus comes, under the authority of God...carying all the authority of God. To do the will of His Father</a:t>
            </a:r>
            <a:endParaRPr lang="en-US" b="1" dirty="0"/>
          </a:p>
          <a:p>
            <a:pPr marL="0" marR="0">
              <a:lnSpc>
                <a:spcPct val="115000"/>
              </a:lnSpc>
              <a:spcBef>
                <a:spcPts val="0"/>
              </a:spcBef>
              <a:spcAft>
                <a:spcPts val="1000"/>
              </a:spcAft>
            </a:pPr>
            <a:r>
              <a:rPr lang="en-US" sz="1800" b="1" i="1" dirty="0">
                <a:effectLst/>
                <a:latin typeface="Calibri" panose="020F0502020204030204" pitchFamily="34" charset="0"/>
              </a:rPr>
              <a:t>2 Corinthians 5:21 </a:t>
            </a:r>
            <a:endParaRPr lang="en-US" sz="1800" b="1" i="1" dirty="0">
              <a:effectLst/>
              <a:latin typeface="Calibri" panose="020F0502020204030204" pitchFamily="34" charset="0"/>
            </a:endParaRPr>
          </a:p>
          <a:p>
            <a:pPr marL="0" marR="0">
              <a:lnSpc>
                <a:spcPct val="115000"/>
              </a:lnSpc>
              <a:spcBef>
                <a:spcPts val="0"/>
              </a:spcBef>
              <a:spcAft>
                <a:spcPts val="1000"/>
              </a:spcAft>
            </a:pPr>
            <a:r>
              <a:rPr lang="en-US" sz="1800" b="1" i="1" dirty="0">
                <a:effectLst/>
                <a:latin typeface="Calibri" panose="020F0502020204030204" pitchFamily="34" charset="0"/>
              </a:rPr>
              <a:t>He made Him who knew no sin to be sin on our behalf, so that we might become the righteousness of God in Him.” (NASB95) </a:t>
            </a:r>
            <a:endParaRPr lang="en-US" sz="1800" b="1" i="1" dirty="0">
              <a:effectLst/>
              <a:latin typeface="Calibri" panose="020F0502020204030204" pitchFamily="34" charset="0"/>
            </a:endParaRPr>
          </a:p>
          <a:p>
            <a:pPr marL="0" marR="0">
              <a:lnSpc>
                <a:spcPct val="115000"/>
              </a:lnSpc>
              <a:spcBef>
                <a:spcPts val="0"/>
              </a:spcBef>
              <a:spcAft>
                <a:spcPts val="1000"/>
              </a:spcAft>
            </a:pPr>
            <a:r>
              <a:rPr lang="en-US" sz="1800" b="1" i="0" dirty="0">
                <a:effectLst/>
                <a:latin typeface="Calibri" panose="020F0502020204030204" pitchFamily="34" charset="0"/>
              </a:rPr>
              <a:t>How much of THIS did the centurion know? I am not sure; but he had a faith unlike anyone else in Israel.</a:t>
            </a:r>
            <a:endParaRPr lang="en-US" sz="1800" b="1" i="0" dirty="0">
              <a:effectLst/>
              <a:latin typeface="Calibri" panose="020F0502020204030204" pitchFamily="34" charset="0"/>
            </a:endParaRPr>
          </a:p>
          <a:p>
            <a:pPr marL="0" marR="0">
              <a:lnSpc>
                <a:spcPct val="115000"/>
              </a:lnSpc>
              <a:spcBef>
                <a:spcPts val="0"/>
              </a:spcBef>
              <a:spcAft>
                <a:spcPts val="1000"/>
              </a:spcAft>
            </a:pPr>
            <a:endParaRPr lang="en-US" sz="1800" b="1" i="1" dirty="0">
              <a:effectLst/>
              <a:latin typeface="Calibri" panose="020F0502020204030204" pitchFamily="34" charset="0"/>
            </a:endParaRPr>
          </a:p>
          <a:p>
            <a:pPr marL="0" marR="0">
              <a:lnSpc>
                <a:spcPct val="115000"/>
              </a:lnSpc>
              <a:spcBef>
                <a:spcPts val="0"/>
              </a:spcBef>
              <a:spcAft>
                <a:spcPts val="1000"/>
              </a:spcAft>
            </a:pPr>
            <a:r>
              <a:rPr lang="en-US" sz="1800" b="1" i="0" dirty="0">
                <a:effectLst/>
                <a:latin typeface="Calibri" panose="020F0502020204030204" pitchFamily="34" charset="0"/>
              </a:rPr>
              <a:t>3. Jesus came to the Lost sheep of Israel but NOT just for them.</a:t>
            </a:r>
            <a:endParaRPr lang="en-US" sz="1800" b="1" i="0" dirty="0">
              <a:effectLst/>
              <a:latin typeface="Calibri" panose="020F0502020204030204" pitchFamily="34" charset="0"/>
            </a:endParaRPr>
          </a:p>
          <a:p>
            <a:pPr marL="0" marR="0">
              <a:lnSpc>
                <a:spcPct val="115000"/>
              </a:lnSpc>
              <a:spcBef>
                <a:spcPts val="0"/>
              </a:spcBef>
              <a:spcAft>
                <a:spcPts val="1000"/>
              </a:spcAft>
            </a:pPr>
            <a:r>
              <a:rPr lang="en-US" sz="1800" b="1" i="0" dirty="0">
                <a:effectLst/>
                <a:latin typeface="Calibri" panose="020F0502020204030204" pitchFamily="34" charset="0"/>
              </a:rPr>
              <a:t>Simeon, when Jesus was presented in the temple as just an infant prophesied;</a:t>
            </a:r>
            <a:endParaRPr lang="en-US" sz="1800" b="1" i="0" dirty="0">
              <a:effectLst/>
              <a:latin typeface="Calibri" panose="020F0502020204030204" pitchFamily="34" charset="0"/>
            </a:endParaRPr>
          </a:p>
          <a:p>
            <a:pPr marL="0" marR="0">
              <a:lnSpc>
                <a:spcPct val="115000"/>
              </a:lnSpc>
              <a:spcBef>
                <a:spcPts val="0"/>
              </a:spcBef>
              <a:spcAft>
                <a:spcPts val="1000"/>
              </a:spcAft>
            </a:pPr>
            <a:r>
              <a:rPr lang="en-US" sz="1800" b="1" i="0" dirty="0">
                <a:effectLst/>
                <a:latin typeface="Calibri" panose="020F0502020204030204" pitchFamily="34" charset="0"/>
              </a:rPr>
              <a:t> </a:t>
            </a:r>
            <a:r>
              <a:rPr lang="en-US" sz="1800" b="1" i="1" dirty="0">
                <a:effectLst/>
                <a:latin typeface="Calibri" panose="020F0502020204030204" pitchFamily="34" charset="0"/>
              </a:rPr>
              <a:t>Luke 2:30–32 </a:t>
            </a:r>
            <a:endParaRPr lang="en-US" sz="1800" b="1" i="1" dirty="0">
              <a:effectLst/>
              <a:latin typeface="Calibri" panose="020F0502020204030204" pitchFamily="34" charset="0"/>
            </a:endParaRPr>
          </a:p>
          <a:p>
            <a:pPr marL="0" marR="0">
              <a:lnSpc>
                <a:spcPct val="115000"/>
              </a:lnSpc>
              <a:spcBef>
                <a:spcPts val="0"/>
              </a:spcBef>
              <a:spcAft>
                <a:spcPts val="1000"/>
              </a:spcAft>
            </a:pPr>
            <a:r>
              <a:rPr lang="en-US" sz="1800" b="1" i="1" dirty="0">
                <a:effectLst/>
                <a:latin typeface="Calibri" panose="020F0502020204030204" pitchFamily="34" charset="0"/>
              </a:rPr>
              <a:t>For my eyes have seen Your salvation, Which You have prepared in the presence of all peoples, A </a:t>
            </a:r>
            <a:r>
              <a:rPr lang="en-US" sz="1800" b="1" i="1" cap="small" dirty="0">
                <a:effectLst/>
                <a:latin typeface="Calibri" panose="020F0502020204030204" pitchFamily="34" charset="0"/>
              </a:rPr>
              <a:t>Light</a:t>
            </a:r>
            <a:r>
              <a:rPr lang="en-US" sz="1800" b="1" i="1" dirty="0">
                <a:effectLst/>
                <a:latin typeface="Calibri" panose="020F0502020204030204" pitchFamily="34" charset="0"/>
              </a:rPr>
              <a:t> </a:t>
            </a:r>
            <a:r>
              <a:rPr lang="en-US" sz="1800" b="1" i="1" cap="small" dirty="0">
                <a:effectLst/>
                <a:latin typeface="Calibri" panose="020F0502020204030204" pitchFamily="34" charset="0"/>
              </a:rPr>
              <a:t>of revelation to the Gentiles</a:t>
            </a:r>
            <a:r>
              <a:rPr lang="en-US" sz="1800" b="1" i="1" dirty="0">
                <a:effectLst/>
                <a:latin typeface="Calibri" panose="020F0502020204030204" pitchFamily="34" charset="0"/>
              </a:rPr>
              <a:t>, And the glory of Your people Israel.”” (NASB95) </a:t>
            </a:r>
            <a:endParaRPr lang="en-US" sz="1800" b="1" i="1" dirty="0">
              <a:effectLst/>
              <a:latin typeface="Calibri" panose="020F0502020204030204" pitchFamily="34" charset="0"/>
            </a:endParaRPr>
          </a:p>
          <a:p>
            <a:pPr marL="0" marR="0">
              <a:lnSpc>
                <a:spcPct val="115000"/>
              </a:lnSpc>
              <a:spcBef>
                <a:spcPts val="0"/>
              </a:spcBef>
              <a:spcAft>
                <a:spcPts val="1000"/>
              </a:spcAft>
            </a:pPr>
            <a:endParaRPr lang="en-US" sz="1800" b="1" i="1" dirty="0">
              <a:effectLst/>
              <a:latin typeface="Calibri" panose="020F0502020204030204" pitchFamily="34" charset="0"/>
            </a:endParaRPr>
          </a:p>
          <a:p>
            <a:pPr marL="0" marR="0">
              <a:lnSpc>
                <a:spcPct val="115000"/>
              </a:lnSpc>
              <a:spcBef>
                <a:spcPts val="0"/>
              </a:spcBef>
              <a:spcAft>
                <a:spcPts val="1000"/>
              </a:spcAft>
            </a:pPr>
            <a:r>
              <a:rPr lang="en-US" sz="1800" b="1" i="1" dirty="0">
                <a:effectLst/>
                <a:latin typeface="Calibri" panose="020F0502020204030204" pitchFamily="34" charset="0"/>
              </a:rPr>
              <a:t>And in the book of Isaiah, God declares through Isaiah the prophet, </a:t>
            </a:r>
            <a:endParaRPr lang="en-US" sz="1800" b="1" i="1" dirty="0">
              <a:effectLst/>
              <a:latin typeface="Calibri" panose="020F0502020204030204" pitchFamily="34" charset="0"/>
            </a:endParaRPr>
          </a:p>
          <a:p>
            <a:pPr marL="0" marR="0">
              <a:lnSpc>
                <a:spcPct val="115000"/>
              </a:lnSpc>
              <a:spcBef>
                <a:spcPts val="0"/>
              </a:spcBef>
              <a:spcAft>
                <a:spcPts val="1000"/>
              </a:spcAft>
            </a:pPr>
            <a:r>
              <a:rPr lang="en-US" sz="1800" b="1" i="1" dirty="0">
                <a:effectLst/>
                <a:latin typeface="Calibri" panose="020F0502020204030204" pitchFamily="34" charset="0"/>
              </a:rPr>
              <a:t> Isaiah 56:8 </a:t>
            </a:r>
            <a:endParaRPr lang="en-US" sz="1800" b="1" i="1" dirty="0">
              <a:effectLst/>
              <a:latin typeface="Calibri" panose="020F0502020204030204" pitchFamily="34" charset="0"/>
            </a:endParaRPr>
          </a:p>
          <a:p>
            <a:pPr marL="0" marR="0">
              <a:lnSpc>
                <a:spcPct val="115000"/>
              </a:lnSpc>
              <a:spcBef>
                <a:spcPts val="0"/>
              </a:spcBef>
              <a:spcAft>
                <a:spcPts val="1000"/>
              </a:spcAft>
            </a:pPr>
            <a:r>
              <a:rPr lang="en-US" sz="1800" b="1" i="1" dirty="0">
                <a:effectLst/>
                <a:latin typeface="Calibri" panose="020F0502020204030204" pitchFamily="34" charset="0"/>
              </a:rPr>
              <a:t>The Lord </a:t>
            </a:r>
            <a:r>
              <a:rPr lang="en-US" sz="1800" b="1" i="1" cap="small" dirty="0">
                <a:effectLst/>
                <a:latin typeface="Calibri" panose="020F0502020204030204" pitchFamily="34" charset="0"/>
              </a:rPr>
              <a:t>God</a:t>
            </a:r>
            <a:r>
              <a:rPr lang="en-US" sz="1800" b="1" i="1" dirty="0">
                <a:effectLst/>
                <a:latin typeface="Calibri" panose="020F0502020204030204" pitchFamily="34" charset="0"/>
              </a:rPr>
              <a:t>, who gathers the dispersed of Israel, declares, “Yet others I will gather to them, to those already gathered.”” (NASB95) </a:t>
            </a:r>
            <a:endParaRPr lang="en-US" sz="1800" b="1" i="1" dirty="0">
              <a:effectLst/>
              <a:latin typeface="Calibri" panose="020F0502020204030204" pitchFamily="34" charset="0"/>
            </a:endParaRPr>
          </a:p>
          <a:p>
            <a:pPr marL="0" marR="0">
              <a:lnSpc>
                <a:spcPct val="115000"/>
              </a:lnSpc>
              <a:spcBef>
                <a:spcPts val="0"/>
              </a:spcBef>
              <a:spcAft>
                <a:spcPts val="1000"/>
              </a:spcAft>
            </a:pPr>
            <a:r>
              <a:rPr lang="en-US" sz="1800" b="1" i="0" dirty="0">
                <a:effectLst/>
                <a:latin typeface="Calibri" panose="020F0502020204030204" pitchFamily="34" charset="0"/>
              </a:rPr>
              <a:t>Jesus came NOT just for the Jews but to draw ALL people to Him. Jew and Gentile.</a:t>
            </a:r>
            <a:endParaRPr lang="en-US" sz="1800" b="1" i="0" dirty="0">
              <a:effectLst/>
              <a:latin typeface="Calibri" panose="020F0502020204030204" pitchFamily="34" charset="0"/>
            </a:endParaRPr>
          </a:p>
          <a:p>
            <a:pPr marL="0" marR="0">
              <a:lnSpc>
                <a:spcPct val="115000"/>
              </a:lnSpc>
              <a:spcBef>
                <a:spcPts val="0"/>
              </a:spcBef>
              <a:spcAft>
                <a:spcPts val="1000"/>
              </a:spcAft>
            </a:pPr>
            <a:endParaRPr lang="en-US" sz="1800" b="1" i="1" dirty="0">
              <a:effectLst/>
              <a:latin typeface="Calibri" panose="020F0502020204030204" pitchFamily="34" charset="0"/>
            </a:endParaRPr>
          </a:p>
          <a:p>
            <a:pPr marL="0" marR="0">
              <a:lnSpc>
                <a:spcPct val="115000"/>
              </a:lnSpc>
              <a:spcBef>
                <a:spcPts val="0"/>
              </a:spcBef>
              <a:spcAft>
                <a:spcPts val="1000"/>
              </a:spcAft>
            </a:pPr>
            <a:r>
              <a:rPr lang="en-US" sz="1800" b="1" i="1" dirty="0">
                <a:effectLst/>
                <a:latin typeface="Calibri" panose="020F0502020204030204" pitchFamily="34" charset="0"/>
              </a:rPr>
              <a:t>John 1:11–13 </a:t>
            </a:r>
            <a:endParaRPr lang="en-US" sz="1800" b="1" i="1" dirty="0">
              <a:effectLst/>
              <a:latin typeface="Calibri" panose="020F0502020204030204" pitchFamily="34" charset="0"/>
            </a:endParaRPr>
          </a:p>
          <a:p>
            <a:pPr marL="0" marR="0">
              <a:lnSpc>
                <a:spcPct val="115000"/>
              </a:lnSpc>
              <a:spcBef>
                <a:spcPts val="0"/>
              </a:spcBef>
              <a:spcAft>
                <a:spcPts val="1000"/>
              </a:spcAft>
            </a:pPr>
            <a:r>
              <a:rPr lang="en-US" sz="1800" b="1" i="1" dirty="0">
                <a:effectLst/>
                <a:latin typeface="Calibri" panose="020F0502020204030204" pitchFamily="34" charset="0"/>
              </a:rPr>
              <a:t>He came to His own, and those who were His own did not receive Him. But as many as received Him, to them He gave the right to become children of God, even to those who believe in His name, who were born, not of blood nor of the will of the flesh nor of the will of man, but of God.” (NASB95) </a:t>
            </a:r>
            <a:endParaRPr lang="en-US" sz="1800" b="1" i="1" dirty="0">
              <a:effectLst/>
              <a:latin typeface="Calibri" panose="020F0502020204030204" pitchFamily="34" charset="0"/>
            </a:endParaRPr>
          </a:p>
          <a:p>
            <a:pPr marL="0" marR="0">
              <a:lnSpc>
                <a:spcPct val="115000"/>
              </a:lnSpc>
              <a:spcBef>
                <a:spcPts val="0"/>
              </a:spcBef>
              <a:spcAft>
                <a:spcPts val="1000"/>
              </a:spcAft>
            </a:pPr>
            <a:r>
              <a:rPr lang="en-US" sz="1800" b="1" i="0" dirty="0">
                <a:effectLst/>
                <a:latin typeface="Calibri" panose="020F0502020204030204" pitchFamily="34" charset="0"/>
              </a:rPr>
              <a:t>Being rejected by the Jews was not a big surprise to Jesus, The Gentiles were not some sort of ‘plan B’.</a:t>
            </a:r>
            <a:endParaRPr lang="en-US" sz="1800" b="1" i="0" dirty="0">
              <a:effectLst/>
              <a:latin typeface="Calibri" panose="020F0502020204030204" pitchFamily="34" charset="0"/>
            </a:endParaRPr>
          </a:p>
          <a:p>
            <a:pPr marL="0" marR="0">
              <a:lnSpc>
                <a:spcPct val="115000"/>
              </a:lnSpc>
              <a:spcBef>
                <a:spcPts val="0"/>
              </a:spcBef>
              <a:spcAft>
                <a:spcPts val="1000"/>
              </a:spcAft>
            </a:pPr>
            <a:r>
              <a:rPr lang="en-US" sz="1800" b="1" i="0" dirty="0">
                <a:effectLst/>
                <a:latin typeface="Calibri" panose="020F0502020204030204" pitchFamily="34" charset="0"/>
              </a:rPr>
              <a:t>Jesus had his own in every country set apart before the beginnings of time itself.</a:t>
            </a:r>
            <a:endParaRPr lang="en-US" sz="1800" b="1" i="0" dirty="0">
              <a:effectLst/>
              <a:latin typeface="Calibri" panose="020F0502020204030204" pitchFamily="34" charset="0"/>
            </a:endParaRPr>
          </a:p>
          <a:p>
            <a:pPr marL="0" marR="0">
              <a:lnSpc>
                <a:spcPct val="115000"/>
              </a:lnSpc>
              <a:spcBef>
                <a:spcPts val="0"/>
              </a:spcBef>
              <a:spcAft>
                <a:spcPts val="1000"/>
              </a:spcAft>
            </a:pPr>
            <a:endParaRPr lang="en-US" sz="1800" b="1" i="0" dirty="0">
              <a:effectLst/>
              <a:latin typeface="Calibri" panose="020F0502020204030204" pitchFamily="34" charset="0"/>
            </a:endParaRPr>
          </a:p>
          <a:p>
            <a:pPr marL="0" marR="0">
              <a:lnSpc>
                <a:spcPct val="115000"/>
              </a:lnSpc>
              <a:spcBef>
                <a:spcPts val="0"/>
              </a:spcBef>
              <a:spcAft>
                <a:spcPts val="1000"/>
              </a:spcAft>
            </a:pPr>
            <a:r>
              <a:rPr lang="en-US" sz="1800" b="1" i="0" dirty="0">
                <a:effectLst/>
                <a:latin typeface="Calibri" panose="020F0502020204030204" pitchFamily="34" charset="0"/>
              </a:rPr>
              <a:t>This was a truth both the Jew and Gentile had to wrestle with.</a:t>
            </a:r>
            <a:endParaRPr lang="en-US" sz="1800" b="1" i="0" dirty="0">
              <a:effectLst/>
              <a:latin typeface="Calibri" panose="020F0502020204030204" pitchFamily="34" charset="0"/>
            </a:endParaRPr>
          </a:p>
          <a:p>
            <a:pPr marL="0" marR="0">
              <a:lnSpc>
                <a:spcPct val="115000"/>
              </a:lnSpc>
              <a:spcBef>
                <a:spcPts val="0"/>
              </a:spcBef>
              <a:spcAft>
                <a:spcPts val="1000"/>
              </a:spcAft>
            </a:pPr>
            <a:r>
              <a:rPr lang="en-US" sz="1800" b="1" i="0" dirty="0">
                <a:effectLst/>
                <a:latin typeface="Calibri" panose="020F0502020204030204" pitchFamily="34" charset="0"/>
              </a:rPr>
              <a:t>The Gentile- Access to the ONE TRUE God was available to anyone who had god given faith.</a:t>
            </a:r>
            <a:endParaRPr lang="en-US" sz="1800" b="1" i="0" dirty="0">
              <a:effectLst/>
              <a:latin typeface="Calibri" panose="020F0502020204030204" pitchFamily="34" charset="0"/>
            </a:endParaRPr>
          </a:p>
          <a:p>
            <a:pPr marL="0" marR="0">
              <a:lnSpc>
                <a:spcPct val="115000"/>
              </a:lnSpc>
              <a:spcBef>
                <a:spcPts val="0"/>
              </a:spcBef>
              <a:spcAft>
                <a:spcPts val="1000"/>
              </a:spcAft>
            </a:pPr>
            <a:r>
              <a:rPr lang="en-US" sz="1800" b="1" i="0" dirty="0">
                <a:effectLst/>
                <a:latin typeface="Calibri" panose="020F0502020204030204" pitchFamily="34" charset="0"/>
              </a:rPr>
              <a:t>The Jew- Access to the one true God was available to ANYONE who had a God-given faith.</a:t>
            </a:r>
            <a:endParaRPr lang="en-US" sz="1800" b="1" i="0" dirty="0">
              <a:effectLst/>
              <a:latin typeface="Calibri" panose="020F0502020204030204" pitchFamily="34" charset="0"/>
            </a:endParaRPr>
          </a:p>
          <a:p>
            <a:pPr marL="0" marR="0">
              <a:lnSpc>
                <a:spcPct val="115000"/>
              </a:lnSpc>
              <a:spcBef>
                <a:spcPts val="0"/>
              </a:spcBef>
              <a:spcAft>
                <a:spcPts val="1000"/>
              </a:spcAft>
            </a:pPr>
            <a:endParaRPr lang="en-US" sz="1800" b="1" i="0" dirty="0">
              <a:effectLst/>
              <a:latin typeface="Calibri" panose="020F0502020204030204" pitchFamily="34" charset="0"/>
            </a:endParaRPr>
          </a:p>
          <a:p>
            <a:pPr marL="0" marR="0">
              <a:lnSpc>
                <a:spcPct val="115000"/>
              </a:lnSpc>
              <a:spcBef>
                <a:spcPts val="0"/>
              </a:spcBef>
              <a:spcAft>
                <a:spcPts val="1000"/>
              </a:spcAft>
            </a:pPr>
            <a:r>
              <a:rPr lang="en-US" sz="1800" b="1" i="0" dirty="0">
                <a:effectLst/>
                <a:latin typeface="Calibri" panose="020F0502020204030204" pitchFamily="34" charset="0"/>
              </a:rPr>
              <a:t>Jesus is the great dividing line. Not Jewishness… and it appears the Roman Centurion understood that better than those who spent their lives in study..</a:t>
            </a:r>
            <a:endParaRPr lang="en-US" sz="1800" b="1" i="0" dirty="0">
              <a:effectLst/>
              <a:latin typeface="Calibri" panose="020F0502020204030204" pitchFamily="34" charset="0"/>
            </a:endParaRPr>
          </a:p>
          <a:p>
            <a:pPr marL="0" marR="0">
              <a:lnSpc>
                <a:spcPct val="115000"/>
              </a:lnSpc>
              <a:spcBef>
                <a:spcPts val="0"/>
              </a:spcBef>
              <a:spcAft>
                <a:spcPts val="1000"/>
              </a:spcAft>
            </a:pPr>
            <a:endParaRPr lang="en-US" sz="1800" b="1" i="0" dirty="0">
              <a:effectLst/>
              <a:latin typeface="Calibri" panose="020F0502020204030204" pitchFamily="34" charset="0"/>
            </a:endParaRPr>
          </a:p>
          <a:p>
            <a:pPr marL="0" marR="0">
              <a:lnSpc>
                <a:spcPct val="115000"/>
              </a:lnSpc>
              <a:spcBef>
                <a:spcPts val="0"/>
              </a:spcBef>
              <a:spcAft>
                <a:spcPts val="1000"/>
              </a:spcAft>
            </a:pPr>
            <a:r>
              <a:rPr lang="en-US" sz="1800" b="1" i="0" dirty="0">
                <a:effectLst/>
                <a:latin typeface="Calibri" panose="020F0502020204030204" pitchFamily="34" charset="0"/>
              </a:rPr>
              <a:t>As the exchange closes, Jesus WARNS the jews believing in their self-made righteousness or in their Jewish heritage that their understanding of being God’s people…sons of God was sorely misplaced. Their insistance in following their self made ideas of God, His righteousness would end in their eternal destruction and He uses a Roman Centurion as an </a:t>
            </a:r>
            <a:r>
              <a:rPr lang="en-US" sz="1800" b="1" i="0">
                <a:effectLst/>
                <a:latin typeface="Calibri" panose="020F0502020204030204" pitchFamily="34" charset="0"/>
              </a:rPr>
              <a:t>object lesson.</a:t>
            </a:r>
            <a:endParaRPr lang="en-US" sz="1800" b="1" i="0" dirty="0">
              <a:effectLst/>
              <a:latin typeface="Calibri" panose="020F0502020204030204" pitchFamily="34" charset="0"/>
            </a:endParaRPr>
          </a:p>
          <a:p>
            <a:pPr marL="0" marR="0">
              <a:lnSpc>
                <a:spcPct val="115000"/>
              </a:lnSpc>
              <a:spcBef>
                <a:spcPts val="0"/>
              </a:spcBef>
              <a:spcAft>
                <a:spcPts val="1000"/>
              </a:spcAft>
            </a:pPr>
            <a:endParaRPr lang="en-US" sz="1800" b="1" i="0" dirty="0">
              <a:effectLst/>
              <a:latin typeface="Calibri" panose="020F0502020204030204" pitchFamily="34" charset="0"/>
            </a:endParaRPr>
          </a:p>
          <a:p>
            <a:pPr marL="0" marR="0">
              <a:lnSpc>
                <a:spcPct val="115000"/>
              </a:lnSpc>
              <a:spcBef>
                <a:spcPts val="0"/>
              </a:spcBef>
              <a:spcAft>
                <a:spcPts val="1000"/>
              </a:spcAft>
            </a:pPr>
            <a:endParaRPr lang="en-US" sz="1800" b="1" i="0" dirty="0">
              <a:effectLst/>
              <a:latin typeface="Calibri" panose="020F0502020204030204" pitchFamily="34" charset="0"/>
            </a:endParaRPr>
          </a:p>
          <a:p>
            <a:pPr marL="0" indent="0">
              <a:buNone/>
            </a:pPr>
            <a:endParaRPr lang="en-US" b="1"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endParaRPr lang="en-US" b="1"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38200" y="365125"/>
            <a:ext cx="10515600" cy="58118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FDE934FF-F4E1-47C5-9CA5-30A81DDE2BE4}"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FDE934FF-F4E1-47C5-9CA5-30A81DDE2BE4}" type="datetimeFigureOut">
              <a:rPr lang="en-US" smtClean="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934FF-F4E1-47C5-9CA5-30A81DDE2BE4}" type="datetimeFigureOut">
              <a:rPr lang="en-US" smtClean="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FDE934FF-F4E1-47C5-9CA5-30A81DDE2BE4}"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E934FF-F4E1-47C5-9CA5-30A81DDE2BE4}" type="datetimeFigureOut">
              <a:rPr lang="en-US" smtClean="0"/>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1.xml"/><Relationship Id="rId7" Type="http://schemas.openxmlformats.org/officeDocument/2006/relationships/image" Target="../media/image4.png"/><Relationship Id="rId6" Type="http://schemas.openxmlformats.org/officeDocument/2006/relationships/image" Target="../media/image3.png"/><Relationship Id="rId5" Type="http://schemas.openxmlformats.org/officeDocument/2006/relationships/customXml" Target="../ink/ink3.xml"/><Relationship Id="rId4" Type="http://schemas.openxmlformats.org/officeDocument/2006/relationships/customXml" Target="../ink/ink2.xml"/><Relationship Id="rId3" Type="http://schemas.openxmlformats.org/officeDocument/2006/relationships/image" Target="../media/image2.png"/><Relationship Id="rId2" Type="http://schemas.openxmlformats.org/officeDocument/2006/relationships/customXml" Target="../ink/ink1.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0.xml"/><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r:id="rId2" p14:bwMode="auto">
            <p14:nvContentPartPr>
              <p14:cNvPr id="18" name="Ink 17"/>
              <p14:cNvContentPartPr/>
              <p14:nvPr/>
            </p14:nvContentPartPr>
            <p14:xfrm>
              <a:off x="4042251" y="6243916"/>
              <a:ext cx="360" cy="360"/>
            </p14:xfrm>
          </p:contentPart>
        </mc:Choice>
        <mc:Fallback xmlns="">
          <p:pic>
            <p:nvPicPr>
              <p:cNvPr id="18" name="Ink 17"/>
            </p:nvPicPr>
            <p:blipFill>
              <a:blip r:embed="rId3"/>
            </p:blipFill>
            <p:spPr>
              <a:xfrm>
                <a:off x="4042251" y="6243916"/>
                <a:ext cx="360" cy="360"/>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19" name="Ink 18"/>
              <p14:cNvContentPartPr/>
              <p14:nvPr/>
            </p14:nvContentPartPr>
            <p14:xfrm>
              <a:off x="3741291" y="6135556"/>
              <a:ext cx="360" cy="360"/>
            </p14:xfrm>
          </p:contentPart>
        </mc:Choice>
        <mc:Fallback xmlns="">
          <p:pic>
            <p:nvPicPr>
              <p:cNvPr id="19" name="Ink 18"/>
            </p:nvPicPr>
            <p:blipFill>
              <a:blip r:embed="rId3"/>
            </p:blipFill>
            <p:spPr>
              <a:xfrm>
                <a:off x="3741291" y="6135556"/>
                <a:ext cx="360" cy="360"/>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20" name="Ink 19"/>
              <p14:cNvContentPartPr/>
              <p14:nvPr/>
            </p14:nvContentPartPr>
            <p14:xfrm>
              <a:off x="3585051" y="6051316"/>
              <a:ext cx="360" cy="360"/>
            </p14:xfrm>
          </p:contentPart>
        </mc:Choice>
        <mc:Fallback xmlns="">
          <p:pic>
            <p:nvPicPr>
              <p:cNvPr id="20" name="Ink 19"/>
            </p:nvPicPr>
            <p:blipFill>
              <a:blip r:embed="rId3"/>
            </p:blipFill>
            <p:spPr>
              <a:xfrm>
                <a:off x="3585051" y="6051316"/>
                <a:ext cx="360" cy="360"/>
              </a:xfrm>
              <a:prstGeom prst="rect"/>
            </p:spPr>
          </p:pic>
        </mc:Fallback>
      </mc:AlternateContent>
      <p:pic>
        <p:nvPicPr>
          <p:cNvPr id="3" name="Picture 2"/>
          <p:cNvPicPr>
            <a:picLocks noChangeAspect="1"/>
          </p:cNvPicPr>
          <p:nvPr/>
        </p:nvPicPr>
        <p:blipFill>
          <a:blip r:embed="rId6"/>
          <a:stretch>
            <a:fillRect/>
          </a:stretch>
        </p:blipFill>
        <p:spPr>
          <a:xfrm>
            <a:off x="11092430" y="5546035"/>
            <a:ext cx="675501" cy="801254"/>
          </a:xfrm>
          <a:prstGeom prst="rect">
            <a:avLst/>
          </a:prstGeom>
          <a:effectLst>
            <a:softEdge rad="63500"/>
          </a:effectLst>
        </p:spPr>
      </p:pic>
      <p:pic>
        <p:nvPicPr>
          <p:cNvPr id="13" name="Picture 12"/>
          <p:cNvPicPr>
            <a:picLocks noChangeAspect="1"/>
          </p:cNvPicPr>
          <p:nvPr/>
        </p:nvPicPr>
        <p:blipFill>
          <a:blip r:embed="rId7"/>
          <a:stretch>
            <a:fillRect/>
          </a:stretch>
        </p:blipFill>
        <p:spPr>
          <a:xfrm rot="19188681">
            <a:off x="407376" y="1305469"/>
            <a:ext cx="1565121" cy="1835159"/>
          </a:xfrm>
          <a:prstGeom prst="rect">
            <a:avLst/>
          </a:prstGeom>
          <a:effectLst>
            <a:softEdge rad="152400"/>
          </a:effectLst>
        </p:spPr>
      </p:pic>
      <p:cxnSp>
        <p:nvCxnSpPr>
          <p:cNvPr id="15" name="Straight Connector 14"/>
          <p:cNvCxnSpPr/>
          <p:nvPr/>
        </p:nvCxnSpPr>
        <p:spPr>
          <a:xfrm>
            <a:off x="1470992" y="2604052"/>
            <a:ext cx="0" cy="178905"/>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37573" y="110214"/>
            <a:ext cx="11412241" cy="6739255"/>
          </a:xfrm>
          <a:prstGeom prst="rect">
            <a:avLst/>
          </a:prstGeom>
          <a:noFill/>
        </p:spPr>
        <p:txBody>
          <a:bodyPr wrap="square">
            <a:spAutoFit/>
          </a:bodyPr>
          <a:lstStyle/>
          <a:p>
            <a:r>
              <a:rPr lang="en-US" sz="3600" b="1" i="1" dirty="0">
                <a:solidFill>
                  <a:srgbClr val="F5FC30"/>
                </a:solidFill>
              </a:rPr>
              <a:t>Matthew 8:5–13</a:t>
            </a:r>
            <a:endParaRPr lang="en-US" sz="3600" b="1" i="1" dirty="0">
              <a:solidFill>
                <a:srgbClr val="F5FC30"/>
              </a:solidFill>
            </a:endParaRPr>
          </a:p>
          <a:p>
            <a:r>
              <a:rPr lang="en-US" sz="3600" b="1" i="1" dirty="0">
                <a:solidFill>
                  <a:srgbClr val="F5FC30"/>
                </a:solidFill>
              </a:rPr>
              <a:t>And when Jesus entered Capernaum, a centurion came to Him, imploring Him, and saying, “Lord, my servant is lying paralyzed at home, fearfully tormented.” Jesus said to him, “I will come and heal him.” But the centurion said, “Lord, I am not worthy for You to come under my roof, but just say the word, and my servant will be healed. “For I also am a man under authority, with soldiers under me; and I say to this one, ‘Go!’ and he goes, and to another, ‘Come!’ and he comes, and to my slave, ‘Do this!’ and he does it.” Now when Jesus heard this, He marveled and said to those who were following, </a:t>
            </a:r>
            <a:endParaRPr lang="en-US" sz="3600" b="1" i="1" dirty="0">
              <a:solidFill>
                <a:srgbClr val="F5FC3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37573" y="110214"/>
            <a:ext cx="11412241" cy="5077460"/>
          </a:xfrm>
          <a:prstGeom prst="rect">
            <a:avLst/>
          </a:prstGeom>
          <a:noFill/>
        </p:spPr>
        <p:txBody>
          <a:bodyPr wrap="square">
            <a:spAutoFit/>
          </a:bodyPr>
          <a:lstStyle/>
          <a:p>
            <a:r>
              <a:rPr lang="en-US" sz="3600" b="1" i="1" dirty="0">
                <a:solidFill>
                  <a:srgbClr val="F5FC30"/>
                </a:solidFill>
              </a:rPr>
              <a:t> “Truly I say to you, I have not found such great faith with anyone in Israel. “I say to you that many will come from east and west, and recline at the table with Abraham, Isaac and Jacob in the kingdom of heaven; but the sons of the kingdom will be cast out into the outer darkness; in that place there will be weeping and gnashing of teeth.” And Jesus said to the centurion, “Go; it shall be done for you as you have believed.” And the servant was healed that very moment.” (NASB95)</a:t>
            </a:r>
            <a:endParaRPr lang="en-US" sz="3600" b="1" i="1" dirty="0">
              <a:solidFill>
                <a:srgbClr val="F5FC3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89879" y="423989"/>
            <a:ext cx="11412241" cy="3416320"/>
          </a:xfrm>
          <a:prstGeom prst="rect">
            <a:avLst/>
          </a:prstGeom>
          <a:noFill/>
        </p:spPr>
        <p:txBody>
          <a:bodyPr wrap="square">
            <a:spAutoFit/>
          </a:bodyPr>
          <a:lstStyle/>
          <a:p>
            <a:r>
              <a:rPr lang="en-US" sz="3600" b="1" i="1" dirty="0">
                <a:solidFill>
                  <a:srgbClr val="F5FC30"/>
                </a:solidFill>
              </a:rPr>
              <a:t>Authority of the Centurion</a:t>
            </a:r>
            <a:endParaRPr lang="en-US" sz="3600" b="1" i="1" dirty="0">
              <a:solidFill>
                <a:srgbClr val="F5FC30"/>
              </a:solidFill>
            </a:endParaRPr>
          </a:p>
          <a:p>
            <a:r>
              <a:rPr lang="en-US" sz="3600" b="1" i="1" dirty="0">
                <a:solidFill>
                  <a:srgbClr val="F5FC30"/>
                </a:solidFill>
              </a:rPr>
              <a:t>	Authority under Caesar- His word was Caesars’ word</a:t>
            </a:r>
            <a:endParaRPr lang="en-US" sz="3600" b="1" i="1" dirty="0">
              <a:solidFill>
                <a:srgbClr val="F5FC30"/>
              </a:solidFill>
            </a:endParaRPr>
          </a:p>
          <a:p>
            <a:r>
              <a:rPr lang="en-US" sz="3600" b="1" i="1" dirty="0">
                <a:solidFill>
                  <a:srgbClr val="F5FC30"/>
                </a:solidFill>
              </a:rPr>
              <a:t>	</a:t>
            </a:r>
            <a:endParaRPr lang="en-US" sz="3600" b="1" i="1" dirty="0">
              <a:solidFill>
                <a:srgbClr val="F5FC30"/>
              </a:solidFill>
            </a:endParaRPr>
          </a:p>
          <a:p>
            <a:r>
              <a:rPr lang="en-US" sz="3600" b="1" i="1" dirty="0">
                <a:solidFill>
                  <a:srgbClr val="F5FC30"/>
                </a:solidFill>
              </a:rPr>
              <a:t>	Authority over the city / over 100 soldiers</a:t>
            </a:r>
            <a:endParaRPr lang="en-US" sz="3600" b="1" i="1" dirty="0">
              <a:solidFill>
                <a:srgbClr val="F5FC30"/>
              </a:solidFill>
            </a:endParaRPr>
          </a:p>
          <a:p>
            <a:r>
              <a:rPr lang="en-US" sz="3600" b="1" i="1" dirty="0">
                <a:solidFill>
                  <a:srgbClr val="F5FC30"/>
                </a:solidFill>
              </a:rPr>
              <a:t>	</a:t>
            </a:r>
            <a:endParaRPr lang="en-US" sz="3600" b="1" i="1" dirty="0">
              <a:solidFill>
                <a:srgbClr val="F5FC30"/>
              </a:solidFill>
            </a:endParaRPr>
          </a:p>
          <a:p>
            <a:r>
              <a:rPr lang="en-US" sz="3600" b="1" i="1" dirty="0">
                <a:solidFill>
                  <a:srgbClr val="F5FC30"/>
                </a:solidFill>
              </a:rPr>
              <a:t>	Authority  for his slave</a:t>
            </a:r>
            <a:endParaRPr lang="en-US" sz="3600" b="1" i="1" dirty="0">
              <a:solidFill>
                <a:srgbClr val="F5FC3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89879" y="423989"/>
            <a:ext cx="11412241" cy="5078313"/>
          </a:xfrm>
          <a:prstGeom prst="rect">
            <a:avLst/>
          </a:prstGeom>
          <a:noFill/>
        </p:spPr>
        <p:txBody>
          <a:bodyPr wrap="square">
            <a:spAutoFit/>
          </a:bodyPr>
          <a:lstStyle/>
          <a:p>
            <a:r>
              <a:rPr lang="en-US" sz="3600" b="1" i="1" dirty="0">
                <a:solidFill>
                  <a:srgbClr val="F5FC30"/>
                </a:solidFill>
              </a:rPr>
              <a:t>Authority of Jesus</a:t>
            </a:r>
            <a:endParaRPr lang="en-US" sz="3600" b="1" i="1" dirty="0">
              <a:solidFill>
                <a:srgbClr val="F5FC30"/>
              </a:solidFill>
            </a:endParaRPr>
          </a:p>
          <a:p>
            <a:r>
              <a:rPr lang="en-US" sz="3600" b="1" i="1" dirty="0">
                <a:solidFill>
                  <a:srgbClr val="F5FC30"/>
                </a:solidFill>
              </a:rPr>
              <a:t>	 Authority  of God- His word is God’s word </a:t>
            </a:r>
            <a:endParaRPr lang="en-US" sz="3600" b="1" i="1" dirty="0">
              <a:solidFill>
                <a:srgbClr val="F5FC30"/>
              </a:solidFill>
            </a:endParaRPr>
          </a:p>
          <a:p>
            <a:r>
              <a:rPr lang="en-US" sz="3600" b="1" i="1" dirty="0">
                <a:solidFill>
                  <a:srgbClr val="F5FC30"/>
                </a:solidFill>
              </a:rPr>
              <a:t>	</a:t>
            </a:r>
            <a:endParaRPr lang="en-US" sz="3600" b="1" i="1" dirty="0">
              <a:solidFill>
                <a:srgbClr val="F5FC30"/>
              </a:solidFill>
            </a:endParaRPr>
          </a:p>
          <a:p>
            <a:r>
              <a:rPr lang="en-US" sz="3600" b="1" i="1" dirty="0">
                <a:solidFill>
                  <a:srgbClr val="F5FC30"/>
                </a:solidFill>
              </a:rPr>
              <a:t>	Authority over all creation</a:t>
            </a:r>
            <a:endParaRPr lang="en-US" sz="3600" b="1" i="1" dirty="0">
              <a:solidFill>
                <a:srgbClr val="F5FC30"/>
              </a:solidFill>
            </a:endParaRPr>
          </a:p>
          <a:p>
            <a:r>
              <a:rPr lang="en-US" sz="3600" b="1" i="1" dirty="0">
                <a:solidFill>
                  <a:srgbClr val="F5FC30"/>
                </a:solidFill>
              </a:rPr>
              <a:t> 	</a:t>
            </a:r>
            <a:endParaRPr lang="en-US" sz="3600" b="1" i="1" dirty="0">
              <a:solidFill>
                <a:srgbClr val="F5FC30"/>
              </a:solidFill>
            </a:endParaRPr>
          </a:p>
          <a:p>
            <a:r>
              <a:rPr lang="en-US" sz="3600" b="1" i="1" dirty="0">
                <a:solidFill>
                  <a:srgbClr val="F5FC30"/>
                </a:solidFill>
              </a:rPr>
              <a:t>	Authority over His kingdom</a:t>
            </a:r>
            <a:endParaRPr lang="en-US" sz="3600" b="1" i="1" dirty="0">
              <a:solidFill>
                <a:srgbClr val="F5FC30"/>
              </a:solidFill>
            </a:endParaRPr>
          </a:p>
          <a:p>
            <a:r>
              <a:rPr lang="en-US" sz="3600" b="1" i="1" dirty="0">
                <a:solidFill>
                  <a:srgbClr val="F5FC30"/>
                </a:solidFill>
              </a:rPr>
              <a:t>		Invites whomever he desires</a:t>
            </a:r>
            <a:endParaRPr lang="en-US" sz="3600" b="1" i="1" dirty="0">
              <a:solidFill>
                <a:srgbClr val="F5FC30"/>
              </a:solidFill>
            </a:endParaRPr>
          </a:p>
          <a:p>
            <a:r>
              <a:rPr lang="en-US" sz="3600" b="1" i="1" dirty="0">
                <a:solidFill>
                  <a:srgbClr val="F5FC30"/>
                </a:solidFill>
              </a:rPr>
              <a:t>		Denies whomever does not honor HIM as God.</a:t>
            </a:r>
            <a:endParaRPr lang="en-US" sz="3600" b="1" i="1" dirty="0">
              <a:solidFill>
                <a:srgbClr val="F5FC30"/>
              </a:solidFill>
            </a:endParaRPr>
          </a:p>
          <a:p>
            <a:endParaRPr lang="en-US" sz="3600" b="1" i="1" dirty="0">
              <a:solidFill>
                <a:srgbClr val="F5FC3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89879" y="423989"/>
            <a:ext cx="11412241" cy="3416320"/>
          </a:xfrm>
          <a:prstGeom prst="rect">
            <a:avLst/>
          </a:prstGeom>
          <a:noFill/>
        </p:spPr>
        <p:txBody>
          <a:bodyPr wrap="square">
            <a:spAutoFit/>
          </a:bodyPr>
          <a:lstStyle/>
          <a:p>
            <a:r>
              <a:rPr lang="en-US" sz="3600" b="1" i="1" dirty="0">
                <a:solidFill>
                  <a:srgbClr val="F5FC30"/>
                </a:solidFill>
              </a:rPr>
              <a:t>Humility of the Centurion</a:t>
            </a:r>
            <a:endParaRPr lang="en-US" sz="3600" b="1" i="1" dirty="0">
              <a:solidFill>
                <a:srgbClr val="F5FC30"/>
              </a:solidFill>
            </a:endParaRPr>
          </a:p>
          <a:p>
            <a:r>
              <a:rPr lang="en-US" sz="3600" b="1" i="1" dirty="0">
                <a:solidFill>
                  <a:srgbClr val="F5FC30"/>
                </a:solidFill>
              </a:rPr>
              <a:t>	My slave is sick</a:t>
            </a:r>
            <a:endParaRPr lang="en-US" sz="3600" b="1" i="1" dirty="0">
              <a:solidFill>
                <a:srgbClr val="F5FC30"/>
              </a:solidFill>
            </a:endParaRPr>
          </a:p>
          <a:p>
            <a:r>
              <a:rPr lang="en-US" sz="3600" b="1" i="1" dirty="0">
                <a:solidFill>
                  <a:srgbClr val="F5FC30"/>
                </a:solidFill>
              </a:rPr>
              <a:t>	</a:t>
            </a:r>
            <a:endParaRPr lang="en-US" sz="3600" b="1" i="1" dirty="0">
              <a:solidFill>
                <a:srgbClr val="F5FC30"/>
              </a:solidFill>
            </a:endParaRPr>
          </a:p>
          <a:p>
            <a:r>
              <a:rPr lang="en-US" sz="3600" b="1" i="1" dirty="0">
                <a:solidFill>
                  <a:srgbClr val="F5FC30"/>
                </a:solidFill>
              </a:rPr>
              <a:t>	I am not worthy- Jesus kingdom superior to Rome</a:t>
            </a:r>
            <a:endParaRPr lang="en-US" sz="3600" b="1" i="1" dirty="0">
              <a:solidFill>
                <a:srgbClr val="F5FC30"/>
              </a:solidFill>
            </a:endParaRPr>
          </a:p>
          <a:p>
            <a:r>
              <a:rPr lang="en-US" sz="3600" b="1" i="1" dirty="0">
                <a:solidFill>
                  <a:srgbClr val="F5FC30"/>
                </a:solidFill>
              </a:rPr>
              <a:t>	</a:t>
            </a:r>
            <a:endParaRPr lang="en-US" sz="3600" b="1" i="1" dirty="0">
              <a:solidFill>
                <a:srgbClr val="F5FC30"/>
              </a:solidFill>
            </a:endParaRPr>
          </a:p>
          <a:p>
            <a:r>
              <a:rPr lang="en-US" sz="3600" b="1" i="1" dirty="0">
                <a:solidFill>
                  <a:srgbClr val="F5FC30"/>
                </a:solidFill>
              </a:rPr>
              <a:t>	Just say the word</a:t>
            </a:r>
            <a:endParaRPr lang="en-US" sz="3600" b="1" i="1" dirty="0">
              <a:solidFill>
                <a:srgbClr val="F5FC3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89879" y="423989"/>
            <a:ext cx="11412241" cy="4524315"/>
          </a:xfrm>
          <a:prstGeom prst="rect">
            <a:avLst/>
          </a:prstGeom>
          <a:noFill/>
        </p:spPr>
        <p:txBody>
          <a:bodyPr wrap="square">
            <a:spAutoFit/>
          </a:bodyPr>
          <a:lstStyle/>
          <a:p>
            <a:r>
              <a:rPr lang="en-US" sz="3600" b="1" i="1" dirty="0">
                <a:solidFill>
                  <a:srgbClr val="F5FC30"/>
                </a:solidFill>
              </a:rPr>
              <a:t>Humility of Jesus</a:t>
            </a:r>
            <a:endParaRPr lang="en-US" sz="3600" b="1" i="1" dirty="0">
              <a:solidFill>
                <a:srgbClr val="F5FC30"/>
              </a:solidFill>
            </a:endParaRPr>
          </a:p>
          <a:p>
            <a:r>
              <a:rPr lang="en-US" sz="3600" b="1" i="1" dirty="0">
                <a:solidFill>
                  <a:srgbClr val="F5FC30"/>
                </a:solidFill>
              </a:rPr>
              <a:t>	Condescension into humanity</a:t>
            </a:r>
            <a:endParaRPr lang="en-US" sz="3600" b="1" i="1" dirty="0">
              <a:solidFill>
                <a:srgbClr val="F5FC30"/>
              </a:solidFill>
            </a:endParaRPr>
          </a:p>
          <a:p>
            <a:r>
              <a:rPr lang="en-US" sz="3600" b="1" i="1" dirty="0">
                <a:solidFill>
                  <a:srgbClr val="F5FC30"/>
                </a:solidFill>
              </a:rPr>
              <a:t>	</a:t>
            </a:r>
            <a:endParaRPr lang="en-US" sz="3600" b="1" i="1" dirty="0">
              <a:solidFill>
                <a:srgbClr val="F5FC30"/>
              </a:solidFill>
            </a:endParaRPr>
          </a:p>
          <a:p>
            <a:r>
              <a:rPr lang="en-US" sz="3600" b="1" i="1" dirty="0">
                <a:solidFill>
                  <a:srgbClr val="F5FC30"/>
                </a:solidFill>
              </a:rPr>
              <a:t>	Willing to heal</a:t>
            </a:r>
            <a:endParaRPr lang="en-US" sz="3600" b="1" i="1" dirty="0">
              <a:solidFill>
                <a:srgbClr val="F5FC30"/>
              </a:solidFill>
            </a:endParaRPr>
          </a:p>
          <a:p>
            <a:r>
              <a:rPr lang="en-US" sz="3600" b="1" i="1" dirty="0">
                <a:solidFill>
                  <a:srgbClr val="F5FC30"/>
                </a:solidFill>
              </a:rPr>
              <a:t>		</a:t>
            </a:r>
            <a:endParaRPr lang="en-US" sz="3600" b="1" i="1" dirty="0">
              <a:solidFill>
                <a:srgbClr val="F5FC30"/>
              </a:solidFill>
            </a:endParaRPr>
          </a:p>
          <a:p>
            <a:r>
              <a:rPr lang="en-US" sz="3600" b="1" i="1" dirty="0">
                <a:solidFill>
                  <a:srgbClr val="F5FC30"/>
                </a:solidFill>
              </a:rPr>
              <a:t>	Engages even a Gentile</a:t>
            </a:r>
            <a:endParaRPr lang="en-US" sz="3600" b="1" i="1" dirty="0">
              <a:solidFill>
                <a:srgbClr val="F5FC30"/>
              </a:solidFill>
            </a:endParaRPr>
          </a:p>
          <a:p>
            <a:r>
              <a:rPr lang="en-US" sz="3600" b="1" i="1" dirty="0">
                <a:solidFill>
                  <a:srgbClr val="F5FC30"/>
                </a:solidFill>
              </a:rPr>
              <a:t>	</a:t>
            </a:r>
            <a:endParaRPr lang="en-US" sz="3600" b="1" i="1" dirty="0">
              <a:solidFill>
                <a:srgbClr val="F5FC30"/>
              </a:solidFill>
            </a:endParaRPr>
          </a:p>
          <a:p>
            <a:r>
              <a:rPr lang="en-US" sz="3600" b="1" i="1" dirty="0">
                <a:solidFill>
                  <a:srgbClr val="F5FC30"/>
                </a:solidFill>
              </a:rPr>
              <a:t>	Exposes truth to His followers</a:t>
            </a:r>
            <a:endParaRPr lang="en-US" sz="3600" b="1" i="1" dirty="0">
              <a:solidFill>
                <a:srgbClr val="F5FC3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Content Placeholder 2"/>
          <p:cNvPicPr>
            <a:picLocks noGrp="1" noChangeAspect="1"/>
          </p:cNvPicPr>
          <p:nvPr>
            <p:ph/>
          </p:nvPr>
        </p:nvPicPr>
        <p:blipFill>
          <a:blip r:embed="rId1"/>
          <a:stretch>
            <a:fillRect/>
          </a:stretch>
        </p:blipFill>
        <p:spPr>
          <a:xfrm>
            <a:off x="713105" y="507365"/>
            <a:ext cx="10908665" cy="568261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1665</Words>
  <Application>WPS Presentation</Application>
  <PresentationFormat>Widescreen</PresentationFormat>
  <Paragraphs>38</Paragraphs>
  <Slides>8</Slides>
  <Notes>11</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8</vt:i4>
      </vt:variant>
    </vt:vector>
  </HeadingPairs>
  <TitlesOfParts>
    <vt:vector size="16" baseType="lpstr">
      <vt:lpstr>Arial</vt:lpstr>
      <vt:lpstr>SimSun</vt:lpstr>
      <vt:lpstr>Wingdings</vt:lpstr>
      <vt:lpstr>Calibri</vt:lpstr>
      <vt:lpstr>Microsoft YaHei</vt:lpstr>
      <vt:lpstr>Arial Unicode MS</vt:lpstr>
      <vt:lpstr>Calibri Light</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WPP Presentation</dc:title>
  <dc:creator>Revive IT</dc:creator>
  <cp:lastModifiedBy>Revive IT</cp:lastModifiedBy>
  <cp:revision>143</cp:revision>
  <dcterms:created xsi:type="dcterms:W3CDTF">2023-01-28T17:36:00Z</dcterms:created>
  <dcterms:modified xsi:type="dcterms:W3CDTF">2023-11-05T14:40:35Z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1033-10.2.0.7636</vt:lpwstr>
  </property>
</Properties>
</file>