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91" r:id="rId5"/>
    <p:sldId id="258" r:id="rId6"/>
    <p:sldId id="292" r:id="rId7"/>
    <p:sldId id="305" r:id="rId8"/>
    <p:sldId id="280" r:id="rId9"/>
    <p:sldId id="261" r:id="rId10"/>
    <p:sldId id="260" r:id="rId11"/>
    <p:sldId id="259" r:id="rId12"/>
    <p:sldId id="307" r:id="rId13"/>
    <p:sldId id="270" r:id="rId14"/>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Money...is a promise.</a:t>
            </a:r>
            <a:endParaRPr lang="en-US"/>
          </a:p>
          <a:p>
            <a:r>
              <a:rPr lang="en-US"/>
              <a:t>Money by itself can do nothiong for you or I unless we light it on fire and burn it for warmth. It is the promise that the money represents that we like.</a:t>
            </a:r>
            <a:endParaRPr lang="en-US"/>
          </a:p>
          <a:p>
            <a:r>
              <a:rPr lang="en-US"/>
              <a:t>It is exchanged for what we need. When we exchange it, the promise goes away but the real thing is yours</a:t>
            </a:r>
            <a:endParaRPr lang="en-US"/>
          </a:p>
          <a:p>
            <a:r>
              <a:rPr lang="en-US"/>
              <a:t>Money can promise alot...food, shelter, ease, entertainment, assistance, it doesnt DO anything  though because it is just a promise.</a:t>
            </a:r>
            <a:endParaRPr lang="en-US"/>
          </a:p>
          <a:p>
            <a:r>
              <a:rPr lang="en-US"/>
              <a:t>PROMISES....</a:t>
            </a:r>
            <a:endParaRPr lang="en-US"/>
          </a:p>
          <a:p>
            <a:r>
              <a:rPr lang="en-US"/>
              <a:t>It is nice to receive a promise. It is better to receive the fulfillment of that promise. </a:t>
            </a:r>
            <a:endParaRPr lang="en-US"/>
          </a:p>
          <a:p>
            <a:r>
              <a:rPr lang="en-US"/>
              <a:t>The last book we were in (Isaiah), it was all about promises God was making. It was full of promises </a:t>
            </a:r>
            <a:endParaRPr lang="en-US"/>
          </a:p>
          <a:p>
            <a:r>
              <a:rPr lang="en-US"/>
              <a:t>Promises to bless the obedient as well as promises to punish the guilty.</a:t>
            </a:r>
            <a:endParaRPr lang="en-US"/>
          </a:p>
          <a:p>
            <a:r>
              <a:rPr lang="en-US"/>
              <a:t>God made promises about setting things right and having a servant complete all that Israel could never accomplish.</a:t>
            </a:r>
            <a:endParaRPr lang="en-US"/>
          </a:p>
          <a:p>
            <a:r>
              <a:rPr lang="en-US"/>
              <a:t>The believeing in Israel held onto these promises... carried the currency of promise through Babylon, Through the return and rebuilding, Through years of drought and through invasion and even occupation by the Romans.</a:t>
            </a:r>
            <a:endParaRPr lang="en-US"/>
          </a:p>
          <a:p>
            <a:r>
              <a:rPr lang="en-US"/>
              <a:t>Matthew's gospel is a book that takes many of the promises made by God through his prophets of old and brings confirmation and completion to them.</a:t>
            </a:r>
            <a:endParaRPr lang="en-US"/>
          </a:p>
          <a:p>
            <a:endParaRPr lang="en-US"/>
          </a:p>
          <a:p>
            <a:r>
              <a:rPr lang="en-US"/>
              <a:t>Matthew's gospel puts flesh on the bones of the earlier promises and opens the door to their final expression and cosumation.</a:t>
            </a:r>
            <a:endParaRPr lang="en-US"/>
          </a:p>
          <a:p>
            <a:r>
              <a:rPr lang="en-US"/>
              <a:t>His gospel, more than any other, cashes in on God's promises to his people which should bring joy, satisfaction, a sense of peace and gratitude</a:t>
            </a:r>
            <a:endParaRPr lang="en-US"/>
          </a:p>
          <a:p>
            <a:endParaRPr lang="en-US"/>
          </a:p>
          <a:p>
            <a:r>
              <a:rPr lang="en-US"/>
              <a:t>My hope is that as, we scratch the surface of these pages, the Old Testament finds it's proper place in your life, the long expected King and his kingdom are exposed to bring God great praise and glory and the journey is a source of delight, encouragement, peaceand contentment as well as growth. </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Jesus is called the Messiah, Anointed One, The Christ....all interchangeable</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solidFill>
                  <a:schemeClr val="bg1"/>
                </a:solidFill>
                <a:sym typeface="+mn-ea"/>
              </a:rPr>
              <a:t>His coming and mission had been determined before the world began* and is grounded in history...in time... in REALITY.</a:t>
            </a:r>
            <a:endParaRPr lang="en-US">
              <a:solidFill>
                <a:schemeClr val="bg1"/>
              </a:solidFill>
              <a:sym typeface="+mn-ea"/>
            </a:endParaRPr>
          </a:p>
          <a:p>
            <a:r>
              <a:rPr lang="en-US">
                <a:solidFill>
                  <a:schemeClr val="bg1"/>
                </a:solidFill>
                <a:sym typeface="+mn-ea"/>
              </a:rPr>
              <a:t> To Matthew it is a promise kept. It is real. God's servant came JUST as God had promised and every scripture thatjesus fulfilled was MORE confirmation that Jesus really was the promised servant of Isaiah. Every thing Isaiah had promised throug the Servant of God came to reality in and through Jesus the Christ</a:t>
            </a:r>
            <a:endParaRPr lang="en-US">
              <a:solidFill>
                <a:schemeClr val="bg1"/>
              </a:solidFill>
              <a:sym typeface="+mn-ea"/>
            </a:endParaRPr>
          </a:p>
          <a:p>
            <a:endParaRPr lang="en-US">
              <a:solidFill>
                <a:schemeClr val="bg1"/>
              </a:solidFill>
            </a:endParaRPr>
          </a:p>
          <a:p>
            <a:r>
              <a:rPr lang="en-US"/>
              <a:t>Isaiah 42:1–4</a:t>
            </a:r>
            <a:endParaRPr lang="en-US"/>
          </a:p>
          <a:p>
            <a:r>
              <a:rPr lang="en-US"/>
              <a:t>“Behold, My Servant, whom I uphold; My chosen one in whom My soul delights. I have put My Spirit upon Him; He will bring forth justice to the nations. “He will not cry out or raise His voice, Nor make His voice heard in the street. “A bruised reed He will not break And a dimly burning wick He will not extinguish; He will faithfully bring forth justice. “He will not be disheartened or crushed Until He has established justice in the earth; And the coastlands will wait expectantly for His law.”” (NASB95)</a:t>
            </a:r>
            <a:endParaRPr lang="en-US"/>
          </a:p>
          <a:p>
            <a:endParaRPr lang="en-US"/>
          </a:p>
          <a:p>
            <a:r>
              <a:rPr lang="en-US"/>
              <a:t>Isaiah 49:5</a:t>
            </a:r>
            <a:endParaRPr lang="en-US"/>
          </a:p>
          <a:p>
            <a:r>
              <a:rPr lang="en-US"/>
              <a:t>And now says the LORD, who formed Me from the womb to be His Servant, To bring Jacob back to Him, so that Israel might be gathered to Him (For I am honored in the sight of the LORD, And My God is My strength),” (NASB95)</a:t>
            </a:r>
            <a:endParaRPr lang="en-US"/>
          </a:p>
          <a:p>
            <a:endParaRPr lang="en-US"/>
          </a:p>
          <a:p>
            <a:r>
              <a:rPr lang="en-US"/>
              <a:t>Isaiah 53:10–12</a:t>
            </a:r>
            <a:endParaRPr lang="en-US"/>
          </a:p>
          <a:p>
            <a:r>
              <a:rPr lang="en-US"/>
              <a:t>But the LORD was pleased To crush Him, putting Him to grief; If He would render Himself as a guilt offering, He will see His offspring, He will prolong His days, And the good pleasure of the LORD will prosper in His hand. As a result of the anguish of His soul, He will see it and be satisfied; By His knowledge the Righteous One, My Servant, will justify the many, As He will bear their iniquities. Therefore, I will allot Him a portion with the great, And He will divide the booty with the strong; Because He poured out Himself to death, And was numbered with the transgressors; Yet He Himself bore the sin of many, And interceded for the transgressors.” (NASB95)</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Before we begin with the book, we need to set the stage and become familiar with Matthew's good news'</a:t>
            </a:r>
            <a:endParaRPr lang="en-US"/>
          </a:p>
          <a:p>
            <a:r>
              <a:rPr lang="en-US"/>
              <a:t>Although no one claims within the pages of the gospel to have written it, It is almost universally believed Matthew wrote it.</a:t>
            </a:r>
            <a:endParaRPr lang="en-US"/>
          </a:p>
          <a:p>
            <a:r>
              <a:rPr lang="en-US"/>
              <a:t>It's form, style, use of the greek septuagent all lend itself to a writer who spoke mulitple languages (Hebrew, Aramaic as well as greek) and was well organized. (tax collector)</a:t>
            </a:r>
            <a:endParaRPr lang="en-US"/>
          </a:p>
          <a:p>
            <a:endParaRPr lang="en-US"/>
          </a:p>
          <a:p>
            <a:r>
              <a:rPr lang="en-US"/>
              <a:t>it is one of the first books recognized by the early church to be authoritative and there was no issue with it becoming part of the NT canon.</a:t>
            </a:r>
            <a:endParaRPr lang="en-US"/>
          </a:p>
          <a:p>
            <a:r>
              <a:rPr lang="en-US"/>
              <a:t>Both church fathers Clement and Origen of Alexandria endorsed the writing as authoritative as scripture and it was one of the earliest quoted christian works.</a:t>
            </a:r>
            <a:endParaRPr lang="en-US"/>
          </a:p>
          <a:p>
            <a:endParaRPr lang="en-US"/>
          </a:p>
          <a:p>
            <a:r>
              <a:rPr lang="en-US"/>
              <a:t>Many people would believe that the gospel of Mark predates Matthew but it appears that these two books were written close to the same time. </a:t>
            </a:r>
            <a:endParaRPr lang="en-US"/>
          </a:p>
          <a:p>
            <a:r>
              <a:rPr lang="en-US"/>
              <a:t>There is considerable overlap between the 2 works. Mark depended on Peter for his book, Matthew used his notes as well as what Peter tells Mark.  I am there was collaboraton and discussions between the writers.</a:t>
            </a:r>
            <a:endParaRPr lang="en-US"/>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His writings were not narrowly focused to be read soley by jews but his work does seem to take for granted that the readers would  at least know about judiasm in that there is very little explaination behind some of the customs and procedures Matthew records.</a:t>
            </a:r>
            <a:endParaRPr lang="en-US"/>
          </a:p>
          <a:p>
            <a:endParaRPr lang="en-US"/>
          </a:p>
          <a:p>
            <a:r>
              <a:rPr lang="en-US"/>
              <a:t>Matthew also contains the most thorough dressing down of current Jewish leadership found in the gospels in his 'woe' section in chapter 23</a:t>
            </a:r>
            <a:endParaRPr lang="en-US"/>
          </a:p>
          <a:p>
            <a:endParaRPr lang="en-US"/>
          </a:p>
          <a:p>
            <a:r>
              <a:rPr lang="en-US"/>
              <a:t>Why was Matthew's gospel written?</a:t>
            </a:r>
            <a:endParaRPr lang="en-US"/>
          </a:p>
          <a:p>
            <a:r>
              <a:rPr lang="en-US"/>
              <a:t>-To explain the promises fulfilled. God's king was come to sit on the throne of David, God's kingdom was coming in power. God's people both jew and later gentile, would be set free and God's servant would prove himself faithful and true.</a:t>
            </a:r>
            <a:endParaRPr lang="en-US"/>
          </a:p>
          <a:p>
            <a:r>
              <a:rPr lang="en-US"/>
              <a:t>-The promises God made would become the 'yes and amen' in the coming of His son, jesus the Messiah, the anointed, the Christ. </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The gospel of Matthew is not as concerned about when things happened as why. Matthew takes things from the life of Christ and arranges it NOT in strictly chronological order but as you can see there is a logical progression to the mission of Jesus. The themes GENERALLY will be close to chronological</a:t>
            </a:r>
            <a:endParaRPr lang="en-US"/>
          </a:p>
          <a:p>
            <a:endParaRPr lang="en-US"/>
          </a:p>
          <a:p>
            <a:r>
              <a:rPr lang="en-US"/>
              <a:t>Jesus introduction and authentication need to take place before his kingdom can be established.</a:t>
            </a:r>
            <a:endParaRPr lang="en-US"/>
          </a:p>
          <a:p>
            <a:r>
              <a:rPr lang="en-US"/>
              <a:t>His kingdom needs to be established before there can be opposition or polarization against it</a:t>
            </a:r>
            <a:endParaRPr lang="en-US"/>
          </a:p>
          <a:p>
            <a:r>
              <a:rPr lang="en-US"/>
              <a:t>Polarization must happen prior to the murdering of the king and the king's murder must happen to secure the future of His kingdom</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Matthew uses quotes out of the OT scriptures MUCH more often than any other gospel writer.</a:t>
            </a:r>
            <a:endParaRPr lang="en-US"/>
          </a:p>
          <a:p>
            <a:r>
              <a:rPr lang="en-US"/>
              <a:t>He is very fluent with the writings of Isaiah and tended to use the septuagent (Greek translation of the original hebrew scriptures) in his references.</a:t>
            </a:r>
            <a:endParaRPr lang="en-US"/>
          </a:p>
          <a:p>
            <a:r>
              <a:rPr lang="en-US"/>
              <a:t>This gives further creedence to the gospel being written by an actual disciple since the Alexandrian church was not too keen on it.</a:t>
            </a:r>
            <a:endParaRPr lang="en-US"/>
          </a:p>
          <a:p>
            <a:r>
              <a:rPr lang="en-US"/>
              <a:t>Matthew, using the septuagent and still being accepted by the church fathers lends credibility to the author being one of Jesus closest followers</a:t>
            </a:r>
            <a:endParaRPr lang="en-US"/>
          </a:p>
          <a:p>
            <a:endParaRPr lang="en-US"/>
          </a:p>
          <a:p>
            <a:r>
              <a:rPr lang="en-US"/>
              <a:t>Matthew used many of the pictures that we had discussed in Isaiah,</a:t>
            </a:r>
            <a:endParaRPr lang="en-US"/>
          </a:p>
          <a:p>
            <a:r>
              <a:rPr lang="en-US"/>
              <a:t>The 'servant' in his many different forms are evident in Matthew as well as fulfilment of promises made long ago. There is also some surprising uses of the OT that would not readily have been apparent unless Matthew brought them out.</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Here are some thoughts regading the book and it's placement in our current cannon of scripture.</a:t>
            </a:r>
            <a:endParaRPr lang="en-US"/>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We are slow when having our sins counted against us but quick to want someone punished for their sins against us.</a:t>
            </a:r>
            <a:endParaRPr lang="en-US"/>
          </a:p>
          <a:p>
            <a:r>
              <a:rPr lang="en-US"/>
              <a:t>We are slow to pay a debt but quick to collect on one owed us.</a:t>
            </a:r>
            <a:endParaRPr lang="en-US"/>
          </a:p>
          <a:p>
            <a:endParaRPr lang="en-US"/>
          </a:p>
          <a:p>
            <a:r>
              <a:rPr lang="en-US"/>
              <a:t>God is Slow to count our sins against us. His ways aare ont our ways. His thoughts are not our thoughts and his timing certainly does not line up with ours.</a:t>
            </a:r>
            <a:endParaRPr lang="en-US"/>
          </a:p>
          <a:p>
            <a:endParaRPr lang="en-US"/>
          </a:p>
          <a:p>
            <a:r>
              <a:rPr lang="en-US"/>
              <a:t>God's time is NOT our time because He and we are not the same. His purposes are not something we are priveledged to know and his means are not needing to be approved by us.</a:t>
            </a:r>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We looked at the book as a book </a:t>
            </a:r>
            <a:endParaRPr lang="en-US"/>
          </a:p>
          <a:p>
            <a:r>
              <a:rPr lang="en-US"/>
              <a:t>the Who, What, When, Where and Why.</a:t>
            </a:r>
            <a:endParaRPr lang="en-US"/>
          </a:p>
          <a:p>
            <a:endParaRPr lang="en-US"/>
          </a:p>
          <a:p>
            <a:r>
              <a:rPr lang="en-US"/>
              <a:t>Opening lines in a book are thought to be import, they are to set the stage, grab th reader, peak their interest</a:t>
            </a:r>
            <a:endParaRPr lang="en-US"/>
          </a:p>
          <a:p>
            <a:endParaRPr lang="en-US"/>
          </a:p>
          <a:p>
            <a:r>
              <a:rPr lang="en-US"/>
              <a:t>Now is the winter of our discontent (William Shakespear)</a:t>
            </a:r>
            <a:endParaRPr lang="en-US"/>
          </a:p>
          <a:p>
            <a:r>
              <a:rPr lang="en-US"/>
              <a:t>It was the best of times, It was the worst of times (Charles Dickens)</a:t>
            </a:r>
            <a:endParaRPr lang="en-US"/>
          </a:p>
          <a:p>
            <a:r>
              <a:rPr lang="en-US"/>
              <a:t>Call me Ishmael (Herman Melville)</a:t>
            </a:r>
            <a:endParaRPr lang="en-US"/>
          </a:p>
          <a:p>
            <a:r>
              <a:rPr lang="en-US"/>
              <a:t>In a hole in the ground, theer lived a Hobbbit ( J.R.R. Tolkien)</a:t>
            </a:r>
            <a:endParaRPr lang="en-US"/>
          </a:p>
          <a:p>
            <a:r>
              <a:rPr lang="en-US"/>
              <a:t>It is a truth universally acknowledged, that a man in possession of a good fortune must be in want of a wife (Jane Austen)</a:t>
            </a:r>
            <a:endParaRPr lang="en-US"/>
          </a:p>
          <a:p>
            <a:endParaRPr lang="en-US"/>
          </a:p>
          <a:p>
            <a:endParaRPr lang="en-US"/>
          </a:p>
          <a:p>
            <a:r>
              <a:rPr lang="en-US"/>
              <a:t>So as we open the pages we are inmmediately faced with a strange opening indeed;</a:t>
            </a:r>
            <a:endParaRPr lang="en-US"/>
          </a:p>
          <a:p>
            <a:r>
              <a:rPr lang="en-US"/>
              <a:t>Matthew 1:1</a:t>
            </a:r>
            <a:endParaRPr lang="en-US"/>
          </a:p>
          <a:p>
            <a:r>
              <a:rPr lang="en-US"/>
              <a:t>The record of the genealogy of Jesus the Messiah, the son of David, the son of Abraham:” (NASB95)</a:t>
            </a:r>
            <a:endParaRPr lang="en-US"/>
          </a:p>
          <a:p>
            <a:endParaRPr lang="en-US"/>
          </a:p>
          <a:p>
            <a:r>
              <a:rPr lang="en-US"/>
              <a:t>Matthew then takes his time to fashion the geneological ercord of Jesus to provide us with some very necessary information.</a:t>
            </a:r>
            <a:endParaRPr lang="en-US"/>
          </a:p>
          <a:p>
            <a:endParaRPr lang="en-US"/>
          </a:p>
          <a:p>
            <a:r>
              <a:rPr lang="en-US"/>
              <a:t>Because he begins with a geneology, we have some truths already bing reinforced andout the king and His kingdom.</a:t>
            </a:r>
            <a:endParaRPr lang="en-US"/>
          </a:p>
          <a:p>
            <a:endParaRPr lang="en-US"/>
          </a:p>
          <a:p>
            <a:r>
              <a:rPr lang="en-US"/>
              <a:t>God WILL KEEP HIS PROMISES.</a:t>
            </a:r>
            <a:endParaRPr lang="en-US"/>
          </a:p>
          <a:p>
            <a:r>
              <a:rPr lang="en-US"/>
              <a:t>	One of these promises goes all the way back to the beginning of time but is FINALLY being cashed in!</a:t>
            </a:r>
            <a:endParaRPr lang="en-US"/>
          </a:p>
          <a:p>
            <a:endParaRPr lang="en-US"/>
          </a:p>
          <a:p>
            <a:r>
              <a:rPr lang="en-US"/>
              <a:t>Paul points to another of God's promises to Israel as he explains the Gospel in the city of Antioch in Psidia. Located in the NW corner of the Mediterranean sea- now known as Turkey.</a:t>
            </a:r>
            <a:endParaRPr lang="en-US"/>
          </a:p>
          <a:p>
            <a:r>
              <a:rPr lang="en-US"/>
              <a:t>Jesus coming, being a descendant of David confirms the promise made to David. Not only that a king from David will sit on the throne but that king will the 'savior of israel'. </a:t>
            </a:r>
            <a:endParaRPr lang="en-US"/>
          </a:p>
          <a:p>
            <a:r>
              <a:rPr lang="en-US"/>
              <a:t>	</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Also, the geneology is actually Jesus' resume.</a:t>
            </a:r>
            <a:endParaRPr lang="en-US"/>
          </a:p>
          <a:p>
            <a:r>
              <a:rPr lang="en-US"/>
              <a:t>The geneology is proof to the Jews that Jesus;</a:t>
            </a:r>
            <a:endParaRPr lang="en-US"/>
          </a:p>
          <a:p>
            <a:r>
              <a:rPr lang="en-US"/>
              <a:t>Was eligible...he had the pedigree </a:t>
            </a:r>
            <a:endParaRPr lang="en-US"/>
          </a:p>
          <a:p>
            <a:r>
              <a:rPr lang="en-US"/>
              <a:t>For us, it doesn't hold the same weight but for Jews, geneology is everything.</a:t>
            </a:r>
            <a:endParaRPr lang="en-US"/>
          </a:p>
          <a:p>
            <a:r>
              <a:rPr lang="en-US"/>
              <a:t>Look at Ezra for example. As the jews returned from exile and were trying to re-establish Judism and temple worship, they had to discover or prove their ancestry. if yoy could not draw a continuous line from Aaron or the priesthood, you would be unable to perform those duties in the rebuilt temple.</a:t>
            </a:r>
            <a:endParaRPr lang="en-US"/>
          </a:p>
          <a:p>
            <a:endParaRPr lang="en-US"/>
          </a:p>
          <a:p>
            <a:r>
              <a:rPr lang="en-US"/>
              <a:t>Also with Jesus coming to fulfill the promises and having the right geneological pedigree, there would be no need for anyone to come AFTER jesus in an attempt to 'set His people free.</a:t>
            </a:r>
            <a:endParaRPr lang="en-US"/>
          </a:p>
          <a:p>
            <a:r>
              <a:rPr lang="en-US"/>
              <a:t>That is why Paul is so adamant with both Timothy (1Tim. 1:4) and Titus (Titus 3:9) that there is no further need to investigate heritage.</a:t>
            </a:r>
            <a:endParaRPr lang="en-US"/>
          </a:p>
          <a:p>
            <a:r>
              <a:rPr lang="en-US"/>
              <a:t>The office of Prophet, Priest and King have all been fulfilled eternally in Jesus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4445"/>
            <a:ext cx="2753995" cy="908685"/>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Text Box 3"/>
          <p:cNvSpPr txBox="1"/>
          <p:nvPr/>
        </p:nvSpPr>
        <p:spPr>
          <a:xfrm>
            <a:off x="2540" y="2499995"/>
            <a:ext cx="11682730" cy="5015865"/>
          </a:xfrm>
          <a:prstGeom prst="rect">
            <a:avLst/>
          </a:prstGeom>
          <a:noFill/>
        </p:spPr>
        <p:txBody>
          <a:bodyPr wrap="square" rtlCol="0">
            <a:spAutoFit/>
          </a:bodyPr>
          <a:p>
            <a:pPr marL="0" indent="0">
              <a:buNone/>
            </a:pPr>
            <a:r>
              <a:rPr lang="en-US" sz="2800" b="1">
                <a:solidFill>
                  <a:schemeClr val="bg1"/>
                </a:solidFill>
                <a:sym typeface="+mn-ea"/>
              </a:rPr>
              <a:t>The record of the genealogy of Jesus </a:t>
            </a:r>
            <a:r>
              <a:rPr lang="en-US" sz="2800" b="1">
                <a:ln w="22225">
                  <a:solidFill>
                    <a:schemeClr val="accent2"/>
                  </a:solidFill>
                  <a:prstDash val="solid"/>
                </a:ln>
                <a:solidFill>
                  <a:schemeClr val="accent2">
                    <a:lumMod val="40000"/>
                    <a:lumOff val="60000"/>
                  </a:schemeClr>
                </a:solidFill>
                <a:effectLst/>
                <a:sym typeface="+mn-ea"/>
              </a:rPr>
              <a:t>the Messiah</a:t>
            </a:r>
            <a:r>
              <a:rPr lang="en-US" sz="2800">
                <a:ln w="22225">
                  <a:solidFill>
                    <a:schemeClr val="accent2"/>
                  </a:solidFill>
                  <a:prstDash val="solid"/>
                </a:ln>
                <a:solidFill>
                  <a:schemeClr val="accent2">
                    <a:lumMod val="40000"/>
                    <a:lumOff val="60000"/>
                  </a:schemeClr>
                </a:solidFill>
                <a:effectLst/>
                <a:sym typeface="+mn-ea"/>
              </a:rPr>
              <a:t>...</a:t>
            </a:r>
            <a:endParaRPr lang="en-US" sz="2800">
              <a:ln w="22225">
                <a:solidFill>
                  <a:schemeClr val="accent2"/>
                </a:solidFill>
                <a:prstDash val="solid"/>
              </a:ln>
              <a:solidFill>
                <a:schemeClr val="accent2">
                  <a:lumMod val="40000"/>
                  <a:lumOff val="60000"/>
                </a:schemeClr>
              </a:solidFill>
              <a:effectLst/>
            </a:endParaRPr>
          </a:p>
          <a:p>
            <a:pPr marL="0" indent="0">
              <a:buNone/>
            </a:pPr>
            <a:endParaRPr lang="en-US" sz="2800">
              <a:solidFill>
                <a:schemeClr val="bg1"/>
              </a:solidFill>
            </a:endParaRPr>
          </a:p>
          <a:p>
            <a:pPr marL="0" indent="0">
              <a:buNone/>
            </a:pPr>
            <a:r>
              <a:rPr lang="en-US" sz="2400">
                <a:solidFill>
                  <a:schemeClr val="bg1"/>
                </a:solidFill>
                <a:sym typeface="+mn-ea"/>
              </a:rPr>
              <a:t>The Annointed One (heb: מָשִׁיחַ)</a:t>
            </a:r>
            <a:r>
              <a:rPr lang="en-US" sz="2400">
                <a:solidFill>
                  <a:schemeClr val="bg1"/>
                </a:solidFill>
              </a:rPr>
              <a:t> </a:t>
            </a:r>
            <a:endParaRPr lang="en-US" sz="2400">
              <a:solidFill>
                <a:schemeClr val="bg1"/>
              </a:solidFill>
            </a:endParaRPr>
          </a:p>
          <a:p>
            <a:pPr marL="0" indent="0">
              <a:buNone/>
            </a:pPr>
            <a:r>
              <a:rPr lang="en-US" sz="2400">
                <a:solidFill>
                  <a:schemeClr val="bg1"/>
                </a:solidFill>
                <a:sym typeface="+mn-ea"/>
              </a:rPr>
              <a:t>The Christ  (gk:Χριστός) </a:t>
            </a:r>
            <a:endParaRPr lang="en-US" sz="2400"/>
          </a:p>
          <a:p>
            <a:pPr marL="0" indent="0">
              <a:buNone/>
            </a:pPr>
            <a:r>
              <a:rPr lang="en-US" sz="2400">
                <a:solidFill>
                  <a:schemeClr val="bg1"/>
                </a:solidFill>
              </a:rPr>
              <a:t>	central figure of expectation...to accomplish a specific mission</a:t>
            </a:r>
            <a:endParaRPr lang="en-US" sz="2400">
              <a:solidFill>
                <a:schemeClr val="bg1"/>
              </a:solidFill>
            </a:endParaRPr>
          </a:p>
          <a:p>
            <a:pPr marL="0" indent="0">
              <a:buNone/>
            </a:pPr>
            <a:r>
              <a:rPr lang="en-US" sz="2400">
                <a:solidFill>
                  <a:schemeClr val="bg1"/>
                </a:solidFill>
                <a:sym typeface="+mn-ea"/>
              </a:rPr>
              <a:t>		Priests (Lev. 4:3)</a:t>
            </a:r>
            <a:endParaRPr lang="en-US" sz="2400">
              <a:solidFill>
                <a:schemeClr val="bg1"/>
              </a:solidFill>
            </a:endParaRPr>
          </a:p>
          <a:p>
            <a:pPr marL="0" indent="0">
              <a:buNone/>
            </a:pPr>
            <a:r>
              <a:rPr lang="en-US" sz="2400">
                <a:solidFill>
                  <a:schemeClr val="bg1"/>
                </a:solidFill>
                <a:sym typeface="+mn-ea"/>
              </a:rPr>
              <a:t>		Kings (1 Sam. 24:6)</a:t>
            </a:r>
            <a:endParaRPr lang="en-US" sz="2400">
              <a:solidFill>
                <a:schemeClr val="bg1"/>
              </a:solidFill>
            </a:endParaRPr>
          </a:p>
          <a:p>
            <a:pPr marL="0" indent="0">
              <a:buNone/>
            </a:pPr>
            <a:r>
              <a:rPr lang="en-US" sz="2400">
                <a:solidFill>
                  <a:schemeClr val="bg1"/>
                </a:solidFill>
                <a:sym typeface="+mn-ea"/>
              </a:rPr>
              <a:t>		Prophets (1 Kings 19:16)</a:t>
            </a:r>
            <a:endParaRPr lang="en-US" sz="2400">
              <a:solidFill>
                <a:schemeClr val="bg1"/>
              </a:solidFill>
            </a:endParaRPr>
          </a:p>
          <a:p>
            <a:pPr marL="0" indent="0">
              <a:buNone/>
            </a:pPr>
            <a:r>
              <a:rPr lang="en-US" sz="2400">
                <a:solidFill>
                  <a:schemeClr val="bg1"/>
                </a:solidFill>
              </a:rPr>
              <a:t>	Primary feature was to bring restoration</a:t>
            </a:r>
            <a:endParaRPr lang="en-US" sz="2400">
              <a:solidFill>
                <a:schemeClr val="bg1"/>
              </a:solidFill>
            </a:endParaRPr>
          </a:p>
          <a:p>
            <a:pPr marL="0" indent="0">
              <a:buNone/>
            </a:pPr>
            <a:r>
              <a:rPr lang="en-US" sz="2400">
                <a:solidFill>
                  <a:schemeClr val="bg1"/>
                </a:solidFill>
              </a:rPr>
              <a:t>			Cyrus= cleanse wickedness, restore Jews to Israel</a:t>
            </a:r>
            <a:endParaRPr lang="en-US" sz="2400">
              <a:solidFill>
                <a:schemeClr val="bg1"/>
              </a:solidFill>
            </a:endParaRPr>
          </a:p>
          <a:p>
            <a:pPr marL="0" indent="0">
              <a:buNone/>
            </a:pPr>
            <a:r>
              <a:rPr lang="en-US" sz="2400">
                <a:solidFill>
                  <a:schemeClr val="bg1"/>
                </a:solidFill>
              </a:rPr>
              <a:t>			Jesus= Penultimate Messiah to restore all things (Eden)</a:t>
            </a:r>
            <a:endParaRPr lang="en-US" sz="2400">
              <a:solidFill>
                <a:schemeClr val="bg1"/>
              </a:solidFill>
            </a:endParaRPr>
          </a:p>
          <a:p>
            <a:pPr marL="0" indent="0">
              <a:buNone/>
            </a:pPr>
            <a:r>
              <a:rPr lang="en-US" sz="2400">
                <a:solidFill>
                  <a:schemeClr val="bg1"/>
                </a:solidFill>
              </a:rPr>
              <a:t>			</a:t>
            </a:r>
            <a:endParaRPr lang="en-US" sz="2400">
              <a:solidFill>
                <a:schemeClr val="bg1"/>
              </a:solidFill>
            </a:endParaRPr>
          </a:p>
          <a:p>
            <a:pPr marL="0" indent="0">
              <a:buNone/>
            </a:pPr>
            <a:endParaRPr lang="en-US" sz="2400"/>
          </a:p>
        </p:txBody>
      </p:sp>
      <p:sp>
        <p:nvSpPr>
          <p:cNvPr id="6" name="Text Box 5"/>
          <p:cNvSpPr txBox="1"/>
          <p:nvPr/>
        </p:nvSpPr>
        <p:spPr>
          <a:xfrm>
            <a:off x="242570" y="770255"/>
            <a:ext cx="11706225" cy="1383665"/>
          </a:xfrm>
          <a:prstGeom prst="rect">
            <a:avLst/>
          </a:prstGeom>
          <a:noFill/>
        </p:spPr>
        <p:txBody>
          <a:bodyPr wrap="square" rtlCol="0">
            <a:spAutoFit/>
          </a:bodyPr>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Matthew 1:1</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The record of the genealogy of Jesus the Messiah, the son of David, the son of Abraham:” (NASB95)</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19050"/>
            <a:ext cx="2753995" cy="1099820"/>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Content Placeholder 2"/>
          <p:cNvSpPr>
            <a:spLocks noGrp="1"/>
          </p:cNvSpPr>
          <p:nvPr/>
        </p:nvSpPr>
        <p:spPr>
          <a:xfrm>
            <a:off x="386080" y="2153920"/>
            <a:ext cx="11160125" cy="56076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solidFill>
                  <a:schemeClr val="bg1"/>
                </a:solidFill>
              </a:rPr>
              <a:t>Why begin with the geneology?</a:t>
            </a:r>
            <a:endParaRPr lang="en-US" b="1">
              <a:solidFill>
                <a:schemeClr val="bg1"/>
              </a:solidFill>
            </a:endParaRPr>
          </a:p>
          <a:p>
            <a:pPr marL="0" indent="0">
              <a:buNone/>
            </a:pPr>
            <a:r>
              <a:rPr lang="en-US">
                <a:solidFill>
                  <a:schemeClr val="bg1"/>
                </a:solidFill>
              </a:rPr>
              <a:t>	The book of Matthew contains the birth of Christ but it is not  JUST about the birth of Christ. It is about the MISSION of Jesus Christ. </a:t>
            </a:r>
            <a:endParaRPr lang="en-US">
              <a:solidFill>
                <a:schemeClr val="bg1"/>
              </a:solidFill>
            </a:endParaRPr>
          </a:p>
          <a:p>
            <a:pPr marL="0" indent="0">
              <a:buNone/>
            </a:pPr>
            <a:r>
              <a:rPr lang="en-US">
                <a:solidFill>
                  <a:schemeClr val="bg1"/>
                </a:solidFill>
              </a:rPr>
              <a:t>*</a:t>
            </a:r>
            <a:r>
              <a:rPr lang="en-US" sz="2000">
                <a:solidFill>
                  <a:schemeClr val="bg1"/>
                </a:solidFill>
              </a:rPr>
              <a:t>Ephesians 1:4–5</a:t>
            </a:r>
            <a:endParaRPr lang="en-US" sz="2000">
              <a:solidFill>
                <a:schemeClr val="bg1"/>
              </a:solidFill>
            </a:endParaRPr>
          </a:p>
          <a:p>
            <a:pPr marL="0" indent="0">
              <a:buNone/>
            </a:pPr>
            <a:r>
              <a:rPr lang="en-US" sz="2000">
                <a:solidFill>
                  <a:schemeClr val="bg1"/>
                </a:solidFill>
              </a:rPr>
              <a:t>just as He chose us in Him before the foundation of the world, that we would be holy and blameless before Him. In love He predestined us to adoption as sons through Jesus Christ to Himself, according to the kind intention of His will,” (NASB95)</a:t>
            </a:r>
            <a:endParaRPr lang="en-US" sz="2000">
              <a:solidFill>
                <a:schemeClr val="bg1"/>
              </a:solidFill>
            </a:endParaRPr>
          </a:p>
          <a:p>
            <a:pPr marL="0" indent="0">
              <a:buNone/>
            </a:pPr>
            <a:endParaRPr lang="en-US" sz="2000">
              <a:solidFill>
                <a:schemeClr val="bg1"/>
              </a:solidFill>
            </a:endParaRPr>
          </a:p>
          <a:p>
            <a:pPr marL="0" indent="0">
              <a:buNone/>
            </a:pPr>
            <a:r>
              <a:rPr lang="en-US" sz="2000">
                <a:solidFill>
                  <a:schemeClr val="bg1"/>
                </a:solidFill>
              </a:rPr>
              <a:t>John 19:28</a:t>
            </a:r>
            <a:endParaRPr lang="en-US" sz="2000">
              <a:solidFill>
                <a:schemeClr val="bg1"/>
              </a:solidFill>
            </a:endParaRPr>
          </a:p>
          <a:p>
            <a:pPr marL="0" indent="0">
              <a:buNone/>
            </a:pPr>
            <a:r>
              <a:rPr lang="en-US" sz="2000">
                <a:solidFill>
                  <a:schemeClr val="bg1"/>
                </a:solidFill>
              </a:rPr>
              <a:t>After this, Jesus, knowing that </a:t>
            </a:r>
            <a:r>
              <a:rPr lang="en-US" sz="2000" u="sng">
                <a:solidFill>
                  <a:schemeClr val="bg1"/>
                </a:solidFill>
              </a:rPr>
              <a:t>all things had already been accomplished</a:t>
            </a:r>
            <a:r>
              <a:rPr lang="en-US" sz="2000">
                <a:solidFill>
                  <a:schemeClr val="bg1"/>
                </a:solidFill>
              </a:rPr>
              <a:t>, to fulfill the Scripture, said, “I am thirsty.”” (NASB95)</a:t>
            </a:r>
            <a:endParaRPr lang="en-US" sz="2000">
              <a:solidFill>
                <a:schemeClr val="bg1"/>
              </a:solidFill>
            </a:endParaRPr>
          </a:p>
        </p:txBody>
      </p:sp>
      <p:sp>
        <p:nvSpPr>
          <p:cNvPr id="3" name="Text Box 2"/>
          <p:cNvSpPr txBox="1"/>
          <p:nvPr/>
        </p:nvSpPr>
        <p:spPr>
          <a:xfrm>
            <a:off x="242570" y="770255"/>
            <a:ext cx="11706225" cy="1383665"/>
          </a:xfrm>
          <a:prstGeom prst="rect">
            <a:avLst/>
          </a:prstGeom>
          <a:noFill/>
        </p:spPr>
        <p:txBody>
          <a:bodyPr wrap="square" rtlCol="0">
            <a:spAutoFit/>
          </a:bodyPr>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Matthew 1:1</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The record of the genealogy of Jesus the Messiah, the son of David, the son of Abraham:” (NASB95)</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4445"/>
            <a:ext cx="2753995" cy="1099820"/>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Content Placeholder 2"/>
          <p:cNvSpPr>
            <a:spLocks noGrp="1"/>
          </p:cNvSpPr>
          <p:nvPr/>
        </p:nvSpPr>
        <p:spPr>
          <a:xfrm>
            <a:off x="575310" y="961390"/>
            <a:ext cx="11488420" cy="5675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solidFill>
                  <a:schemeClr val="bg1"/>
                </a:solidFill>
              </a:rPr>
              <a:t>Written by;</a:t>
            </a:r>
            <a:endParaRPr lang="en-US" b="1">
              <a:solidFill>
                <a:schemeClr val="bg1"/>
              </a:solidFill>
            </a:endParaRPr>
          </a:p>
          <a:p>
            <a:pPr marL="0" indent="0">
              <a:buNone/>
            </a:pPr>
            <a:endParaRPr lang="en-US" b="1">
              <a:solidFill>
                <a:schemeClr val="bg1"/>
              </a:solidFill>
            </a:endParaRPr>
          </a:p>
          <a:p>
            <a:pPr marL="0" indent="0">
              <a:buNone/>
            </a:pPr>
            <a:endParaRPr lang="en-US" b="1">
              <a:solidFill>
                <a:schemeClr val="bg1"/>
              </a:solidFill>
            </a:endParaRPr>
          </a:p>
          <a:p>
            <a:pPr marL="0" indent="0">
              <a:buNone/>
            </a:pPr>
            <a:endParaRPr lang="en-US" b="1">
              <a:solidFill>
                <a:schemeClr val="bg1"/>
              </a:solidFill>
            </a:endParaRPr>
          </a:p>
          <a:p>
            <a:pPr marL="0" indent="0">
              <a:buNone/>
            </a:pPr>
            <a:r>
              <a:rPr lang="en-US" b="1">
                <a:solidFill>
                  <a:schemeClr val="bg1"/>
                </a:solidFill>
              </a:rPr>
              <a:t>Date book was writen;</a:t>
            </a:r>
            <a:endParaRPr lang="en-US" b="1">
              <a:solidFill>
                <a:schemeClr val="bg1"/>
              </a:solidFill>
            </a:endParaRPr>
          </a:p>
          <a:p>
            <a:pPr marL="0" indent="0">
              <a:buNone/>
            </a:pPr>
            <a:endParaRPr lang="en-US" b="1">
              <a:solidFill>
                <a:schemeClr val="bg1"/>
              </a:solidFill>
            </a:endParaRPr>
          </a:p>
          <a:p>
            <a:pPr marL="0" indent="0">
              <a:buNone/>
            </a:pPr>
            <a:endParaRPr lang="en-US" b="1">
              <a:solidFill>
                <a:schemeClr val="bg1"/>
              </a:solidFill>
              <a:sym typeface="+mn-ea"/>
            </a:endParaRPr>
          </a:p>
          <a:p>
            <a:pPr marL="0" indent="0">
              <a:buNone/>
            </a:pPr>
            <a:endParaRPr lang="en-US" b="1">
              <a:solidFill>
                <a:schemeClr val="bg1"/>
              </a:solidFill>
            </a:endParaRPr>
          </a:p>
          <a:p>
            <a:pPr marL="0" indent="0">
              <a:buNone/>
            </a:pPr>
            <a:r>
              <a:rPr lang="en-US" b="1">
                <a:solidFill>
                  <a:schemeClr val="bg1"/>
                </a:solidFill>
              </a:rPr>
              <a:t>Location of its writing;		</a:t>
            </a:r>
            <a:endParaRPr lang="en-US">
              <a:solidFill>
                <a:schemeClr val="bg1"/>
              </a:solidFill>
            </a:endParaRPr>
          </a:p>
          <a:p>
            <a:pPr marL="0" indent="0">
              <a:buNone/>
            </a:pPr>
            <a:endParaRPr lang="en-US" sz="2000">
              <a:solidFill>
                <a:schemeClr val="bg1"/>
              </a:solidFill>
            </a:endParaRPr>
          </a:p>
        </p:txBody>
      </p:sp>
      <p:sp>
        <p:nvSpPr>
          <p:cNvPr id="3" name="Text Box 2"/>
          <p:cNvSpPr txBox="1"/>
          <p:nvPr/>
        </p:nvSpPr>
        <p:spPr>
          <a:xfrm>
            <a:off x="1289685" y="1418590"/>
            <a:ext cx="10876915" cy="1814830"/>
          </a:xfrm>
          <a:prstGeom prst="rect">
            <a:avLst/>
          </a:prstGeom>
          <a:noFill/>
        </p:spPr>
        <p:txBody>
          <a:bodyPr wrap="square" rtlCol="0">
            <a:spAutoFit/>
          </a:bodyPr>
          <a:p>
            <a:pPr marL="0" indent="0">
              <a:buNone/>
            </a:pPr>
            <a:r>
              <a:rPr lang="en-US" sz="2800">
                <a:solidFill>
                  <a:schemeClr val="bg1"/>
                </a:solidFill>
                <a:sym typeface="+mn-ea"/>
              </a:rPr>
              <a:t>Anonymous... but 95% probability of Jesus disciple, Matthew (Levi)</a:t>
            </a:r>
            <a:endParaRPr lang="en-US" sz="2800">
              <a:solidFill>
                <a:schemeClr val="bg1"/>
              </a:solidFill>
              <a:sym typeface="+mn-ea"/>
            </a:endParaRPr>
          </a:p>
          <a:p>
            <a:pPr marL="0" indent="0">
              <a:buNone/>
            </a:pPr>
            <a:r>
              <a:rPr lang="en-US" sz="2800">
                <a:solidFill>
                  <a:schemeClr val="bg1"/>
                </a:solidFill>
                <a:sym typeface="+mn-ea"/>
              </a:rPr>
              <a:t>	Free info: Rumor has it that Matthew is also credited with collecting 	Jesus sayings up in note form, compiling them into Logia or “words”</a:t>
            </a:r>
            <a:r>
              <a:rPr lang="en-US" sz="2800"/>
              <a:t>	</a:t>
            </a:r>
            <a:endParaRPr lang="en-US" sz="2800"/>
          </a:p>
        </p:txBody>
      </p:sp>
      <p:sp>
        <p:nvSpPr>
          <p:cNvPr id="6" name="Text Box 5"/>
          <p:cNvSpPr txBox="1"/>
          <p:nvPr/>
        </p:nvSpPr>
        <p:spPr>
          <a:xfrm>
            <a:off x="1289685" y="3538220"/>
            <a:ext cx="9842500" cy="953135"/>
          </a:xfrm>
          <a:prstGeom prst="rect">
            <a:avLst/>
          </a:prstGeom>
          <a:noFill/>
        </p:spPr>
        <p:txBody>
          <a:bodyPr wrap="square" rtlCol="0">
            <a:spAutoFit/>
          </a:bodyPr>
          <a:p>
            <a:pPr marL="0" indent="0">
              <a:buNone/>
            </a:pPr>
            <a:r>
              <a:rPr lang="en-US" sz="2800">
                <a:solidFill>
                  <a:schemeClr val="bg1"/>
                </a:solidFill>
                <a:sym typeface="+mn-ea"/>
              </a:rPr>
              <a:t>Mid 60s AD, about the same time as Mark</a:t>
            </a:r>
            <a:endParaRPr lang="en-US" sz="2800">
              <a:solidFill>
                <a:schemeClr val="bg1"/>
              </a:solidFill>
              <a:sym typeface="+mn-ea"/>
            </a:endParaRPr>
          </a:p>
          <a:p>
            <a:pPr marL="0" indent="0">
              <a:buNone/>
            </a:pPr>
            <a:r>
              <a:rPr lang="en-US" sz="2800">
                <a:solidFill>
                  <a:schemeClr val="bg1"/>
                </a:solidFill>
                <a:sym typeface="+mn-ea"/>
              </a:rPr>
              <a:t>	Just prior to destruction of the Jerusalem temple</a:t>
            </a:r>
            <a:endParaRPr lang="en-US" sz="2800">
              <a:solidFill>
                <a:schemeClr val="bg1"/>
              </a:solidFill>
              <a:sym typeface="+mn-ea"/>
            </a:endParaRPr>
          </a:p>
        </p:txBody>
      </p:sp>
      <p:sp>
        <p:nvSpPr>
          <p:cNvPr id="7" name="Text Box 6"/>
          <p:cNvSpPr txBox="1"/>
          <p:nvPr/>
        </p:nvSpPr>
        <p:spPr>
          <a:xfrm>
            <a:off x="1289685" y="5525770"/>
            <a:ext cx="9952990" cy="953135"/>
          </a:xfrm>
          <a:prstGeom prst="rect">
            <a:avLst/>
          </a:prstGeom>
          <a:noFill/>
        </p:spPr>
        <p:txBody>
          <a:bodyPr wrap="square" rtlCol="0">
            <a:spAutoFit/>
          </a:bodyPr>
          <a:p>
            <a:r>
              <a:rPr lang="en-US" sz="2800">
                <a:solidFill>
                  <a:schemeClr val="bg1"/>
                </a:solidFill>
                <a:sym typeface="+mn-ea"/>
              </a:rPr>
              <a:t>Unclear... but most likely in Syria </a:t>
            </a:r>
            <a:endParaRPr lang="en-US" sz="2800">
              <a:solidFill>
                <a:schemeClr val="bg1"/>
              </a:solidFill>
              <a:sym typeface="+mn-ea"/>
            </a:endParaRPr>
          </a:p>
          <a:p>
            <a:r>
              <a:rPr lang="en-US" sz="2800">
                <a:solidFill>
                  <a:schemeClr val="bg1"/>
                </a:solidFill>
                <a:sym typeface="+mn-ea"/>
              </a:rPr>
              <a:t>	(Syria's capitol, Antioch had a good deal of displaced Jews)</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4445"/>
            <a:ext cx="2753995" cy="1099820"/>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Content Placeholder 2"/>
          <p:cNvSpPr>
            <a:spLocks noGrp="1"/>
          </p:cNvSpPr>
          <p:nvPr/>
        </p:nvSpPr>
        <p:spPr>
          <a:xfrm>
            <a:off x="575310" y="961390"/>
            <a:ext cx="11488420" cy="567563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solidFill>
                  <a:schemeClr val="bg1"/>
                </a:solidFill>
                <a:sym typeface="+mn-ea"/>
              </a:rPr>
              <a:t>It was written to;</a:t>
            </a:r>
            <a:endParaRPr lang="en-US" b="1">
              <a:solidFill>
                <a:schemeClr val="bg1"/>
              </a:solidFill>
            </a:endParaRPr>
          </a:p>
          <a:p>
            <a:pPr marL="0" indent="0">
              <a:buNone/>
            </a:pPr>
            <a:endParaRPr lang="en-US" b="1">
              <a:solidFill>
                <a:schemeClr val="bg1"/>
              </a:solidFill>
            </a:endParaRPr>
          </a:p>
          <a:p>
            <a:pPr marL="0" indent="0">
              <a:buNone/>
            </a:pPr>
            <a:endParaRPr lang="en-US" b="1">
              <a:solidFill>
                <a:schemeClr val="bg1"/>
              </a:solidFill>
            </a:endParaRPr>
          </a:p>
          <a:p>
            <a:pPr marL="0" indent="0">
              <a:buNone/>
            </a:pPr>
            <a:endParaRPr lang="en-US" b="1">
              <a:solidFill>
                <a:schemeClr val="bg1"/>
              </a:solidFill>
            </a:endParaRPr>
          </a:p>
          <a:p>
            <a:pPr marL="0" indent="0">
              <a:buNone/>
            </a:pPr>
            <a:endParaRPr lang="en-US" b="1">
              <a:solidFill>
                <a:schemeClr val="bg1"/>
              </a:solidFill>
            </a:endParaRPr>
          </a:p>
          <a:p>
            <a:pPr marL="0" indent="0">
              <a:buNone/>
            </a:pPr>
            <a:r>
              <a:rPr lang="en-US" b="1">
                <a:solidFill>
                  <a:schemeClr val="bg1"/>
                </a:solidFill>
              </a:rPr>
              <a:t>The reason for its writing;</a:t>
            </a:r>
            <a:r>
              <a:rPr lang="en-US">
                <a:solidFill>
                  <a:schemeClr val="bg1"/>
                </a:solidFill>
              </a:rPr>
              <a:t>			</a:t>
            </a:r>
            <a:endParaRPr lang="en-US" sz="2000">
              <a:solidFill>
                <a:schemeClr val="bg1"/>
              </a:solidFill>
            </a:endParaRPr>
          </a:p>
        </p:txBody>
      </p:sp>
      <p:sp>
        <p:nvSpPr>
          <p:cNvPr id="6" name="Text Box 5"/>
          <p:cNvSpPr txBox="1"/>
          <p:nvPr/>
        </p:nvSpPr>
        <p:spPr>
          <a:xfrm>
            <a:off x="1277620" y="1467485"/>
            <a:ext cx="10340340" cy="1383665"/>
          </a:xfrm>
          <a:prstGeom prst="rect">
            <a:avLst/>
          </a:prstGeom>
          <a:noFill/>
        </p:spPr>
        <p:txBody>
          <a:bodyPr wrap="square" rtlCol="0">
            <a:spAutoFit/>
          </a:bodyPr>
          <a:p>
            <a:pPr marL="0" indent="0">
              <a:buNone/>
            </a:pPr>
            <a:r>
              <a:rPr lang="en-US" sz="2800">
                <a:solidFill>
                  <a:schemeClr val="bg1"/>
                </a:solidFill>
                <a:sym typeface="+mn-ea"/>
              </a:rPr>
              <a:t>Target audience is most likely Jewish. </a:t>
            </a:r>
            <a:endParaRPr lang="en-US" sz="2800">
              <a:solidFill>
                <a:schemeClr val="bg1"/>
              </a:solidFill>
              <a:sym typeface="+mn-ea"/>
            </a:endParaRPr>
          </a:p>
          <a:p>
            <a:pPr marL="0" indent="0">
              <a:buNone/>
            </a:pPr>
            <a:r>
              <a:rPr lang="en-US" sz="2800">
                <a:solidFill>
                  <a:schemeClr val="bg1"/>
                </a:solidFill>
                <a:sym typeface="+mn-ea"/>
              </a:rPr>
              <a:t>	It makes some Jewish assumptions about tradition and law and 	is the most vehement in condemning current leaders</a:t>
            </a:r>
            <a:endParaRPr lang="en-US" sz="2800">
              <a:solidFill>
                <a:schemeClr val="bg1"/>
              </a:solidFill>
              <a:sym typeface="+mn-ea"/>
            </a:endParaRPr>
          </a:p>
        </p:txBody>
      </p:sp>
      <p:sp>
        <p:nvSpPr>
          <p:cNvPr id="8" name="Text Box 7"/>
          <p:cNvSpPr txBox="1"/>
          <p:nvPr/>
        </p:nvSpPr>
        <p:spPr>
          <a:xfrm>
            <a:off x="1277620" y="4986020"/>
            <a:ext cx="9696450" cy="521970"/>
          </a:xfrm>
          <a:prstGeom prst="rect">
            <a:avLst/>
          </a:prstGeom>
          <a:noFill/>
        </p:spPr>
        <p:txBody>
          <a:bodyPr wrap="square" rtlCol="0">
            <a:spAutoFit/>
          </a:bodyPr>
          <a:p>
            <a:pPr marL="0" indent="0">
              <a:buNone/>
            </a:pPr>
            <a:r>
              <a:rPr lang="en-US" sz="2800">
                <a:solidFill>
                  <a:schemeClr val="bg1"/>
                </a:solidFill>
                <a:sym typeface="+mn-ea"/>
              </a:rPr>
              <a:t>Confirm God's promises through the person and work of Jesus </a:t>
            </a:r>
            <a:endParaRPr lang="en-US" sz="2800">
              <a:solidFill>
                <a:schemeClr val="bg1"/>
              </a:solidFill>
              <a:sym typeface="+mn-ea"/>
            </a:endParaRPr>
          </a:p>
        </p:txBody>
      </p:sp>
      <p:sp>
        <p:nvSpPr>
          <p:cNvPr id="9" name="Text Box 8"/>
          <p:cNvSpPr txBox="1"/>
          <p:nvPr/>
        </p:nvSpPr>
        <p:spPr>
          <a:xfrm>
            <a:off x="1277620" y="3887470"/>
            <a:ext cx="9125585" cy="953135"/>
          </a:xfrm>
          <a:prstGeom prst="rect">
            <a:avLst/>
          </a:prstGeom>
          <a:noFill/>
        </p:spPr>
        <p:txBody>
          <a:bodyPr wrap="square" rtlCol="0">
            <a:spAutoFit/>
          </a:bodyPr>
          <a:p>
            <a:r>
              <a:rPr lang="en-US" sz="2800">
                <a:solidFill>
                  <a:schemeClr val="bg1"/>
                </a:solidFill>
              </a:rPr>
              <a:t>Prove the continuity of God's promises through the use of the scriptures</a:t>
            </a:r>
            <a:endParaRPr lang="en-US" sz="28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4445"/>
            <a:ext cx="2753995" cy="1099820"/>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Content Placeholder 2"/>
          <p:cNvSpPr>
            <a:spLocks noGrp="1"/>
          </p:cNvSpPr>
          <p:nvPr/>
        </p:nvSpPr>
        <p:spPr>
          <a:xfrm>
            <a:off x="283845" y="961390"/>
            <a:ext cx="11160125" cy="5675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a:solidFill>
                  <a:schemeClr val="bg1"/>
                </a:solidFill>
              </a:rPr>
              <a:t>What about the book?</a:t>
            </a:r>
            <a:endParaRPr lang="en-US" sz="3200" b="1">
              <a:solidFill>
                <a:schemeClr val="bg1"/>
              </a:solidFill>
            </a:endParaRPr>
          </a:p>
          <a:p>
            <a:pPr marL="0" indent="0">
              <a:buNone/>
            </a:pPr>
            <a:r>
              <a:rPr lang="en-US" sz="3200" b="1">
                <a:solidFill>
                  <a:schemeClr val="bg1"/>
                </a:solidFill>
              </a:rPr>
              <a:t>	</a:t>
            </a:r>
            <a:r>
              <a:rPr lang="en-US">
                <a:solidFill>
                  <a:schemeClr val="bg1"/>
                </a:solidFill>
                <a:sym typeface="+mn-ea"/>
              </a:rPr>
              <a:t>It was not written in chronological order but thematic</a:t>
            </a:r>
            <a:endParaRPr lang="en-US">
              <a:solidFill>
                <a:schemeClr val="bg1"/>
              </a:solidFill>
              <a:sym typeface="+mn-ea"/>
            </a:endParaRPr>
          </a:p>
          <a:p>
            <a:pPr marL="0" indent="0">
              <a:buNone/>
            </a:pPr>
            <a:r>
              <a:rPr lang="en-US">
                <a:solidFill>
                  <a:schemeClr val="bg1"/>
                </a:solidFill>
                <a:sym typeface="+mn-ea"/>
              </a:rPr>
              <a:t>	</a:t>
            </a:r>
            <a:r>
              <a:rPr lang="en-US">
                <a:solidFill>
                  <a:schemeClr val="bg1"/>
                </a:solidFill>
              </a:rPr>
              <a:t>Divided into sections, each has a main thrust. </a:t>
            </a:r>
            <a:endParaRPr lang="en-US">
              <a:solidFill>
                <a:schemeClr val="bg1"/>
              </a:solidFill>
            </a:endParaRPr>
          </a:p>
          <a:p>
            <a:pPr marL="0" indent="0">
              <a:buNone/>
            </a:pPr>
            <a:endParaRPr lang="en-US">
              <a:solidFill>
                <a:schemeClr val="bg1"/>
              </a:solidFill>
            </a:endParaRPr>
          </a:p>
          <a:p>
            <a:pPr marL="0" indent="0">
              <a:buNone/>
            </a:pPr>
            <a:r>
              <a:rPr lang="en-US" b="1">
                <a:solidFill>
                  <a:schemeClr val="bg1"/>
                </a:solidFill>
              </a:rPr>
              <a:t>	</a:t>
            </a:r>
            <a:r>
              <a:rPr lang="en-US">
                <a:solidFill>
                  <a:schemeClr val="bg1"/>
                </a:solidFill>
              </a:rPr>
              <a:t>	</a:t>
            </a:r>
            <a:endParaRPr lang="en-US">
              <a:solidFill>
                <a:schemeClr val="bg1"/>
              </a:solidFill>
            </a:endParaRPr>
          </a:p>
        </p:txBody>
      </p:sp>
      <p:sp>
        <p:nvSpPr>
          <p:cNvPr id="5" name="Text Box 4"/>
          <p:cNvSpPr txBox="1"/>
          <p:nvPr/>
        </p:nvSpPr>
        <p:spPr>
          <a:xfrm>
            <a:off x="777240" y="2771775"/>
            <a:ext cx="11250295" cy="2891790"/>
          </a:xfrm>
          <a:prstGeom prst="rect">
            <a:avLst/>
          </a:prstGeom>
          <a:noFill/>
        </p:spPr>
        <p:txBody>
          <a:bodyPr wrap="square" rtlCol="0">
            <a:spAutoFit/>
          </a:bodyPr>
          <a:p>
            <a:r>
              <a:rPr lang="en-US" sz="2600" b="1">
                <a:solidFill>
                  <a:schemeClr val="bg1"/>
                </a:solidFill>
              </a:rPr>
              <a:t>-</a:t>
            </a:r>
            <a:r>
              <a:rPr lang="en-US" sz="2600" i="1">
                <a:solidFill>
                  <a:schemeClr val="bg1"/>
                </a:solidFill>
              </a:rPr>
              <a:t>Prologue; 1-2:2-3</a:t>
            </a:r>
            <a:endParaRPr lang="en-US" sz="2600" i="1">
              <a:solidFill>
                <a:schemeClr val="bg1"/>
              </a:solidFill>
            </a:endParaRPr>
          </a:p>
          <a:p>
            <a:r>
              <a:rPr lang="en-US" sz="2600">
                <a:solidFill>
                  <a:schemeClr val="bg1"/>
                </a:solidFill>
              </a:rPr>
              <a:t>       -Gospel of the kingdom; 3-7:29</a:t>
            </a:r>
            <a:endParaRPr lang="en-US" sz="2600">
              <a:solidFill>
                <a:schemeClr val="bg1"/>
              </a:solidFill>
            </a:endParaRPr>
          </a:p>
          <a:p>
            <a:r>
              <a:rPr lang="en-US" sz="2600">
                <a:solidFill>
                  <a:schemeClr val="bg1"/>
                </a:solidFill>
              </a:rPr>
              <a:t>              -Kingdom extended; 8-11:1</a:t>
            </a:r>
            <a:endParaRPr lang="en-US" sz="2600">
              <a:solidFill>
                <a:schemeClr val="bg1"/>
              </a:solidFill>
            </a:endParaRPr>
          </a:p>
          <a:p>
            <a:r>
              <a:rPr lang="en-US" sz="2600">
                <a:solidFill>
                  <a:schemeClr val="bg1"/>
                </a:solidFill>
              </a:rPr>
              <a:t>                     - Opposition to the kingdom; 11:2-13:58</a:t>
            </a:r>
            <a:endParaRPr lang="en-US" sz="2600">
              <a:solidFill>
                <a:schemeClr val="bg1"/>
              </a:solidFill>
            </a:endParaRPr>
          </a:p>
          <a:p>
            <a:r>
              <a:rPr lang="en-US" sz="2600">
                <a:solidFill>
                  <a:schemeClr val="bg1"/>
                </a:solidFill>
              </a:rPr>
              <a:t>                              -Polarization toward the kingdom 14:1-19:30</a:t>
            </a:r>
            <a:endParaRPr lang="en-US" sz="2600">
              <a:solidFill>
                <a:schemeClr val="bg1"/>
              </a:solidFill>
            </a:endParaRPr>
          </a:p>
          <a:p>
            <a:r>
              <a:rPr lang="en-US" sz="2600">
                <a:solidFill>
                  <a:schemeClr val="bg1"/>
                </a:solidFill>
              </a:rPr>
              <a:t>                                      -Eschatology of the kingdom; 20:1-26:75</a:t>
            </a:r>
            <a:endParaRPr lang="en-US" sz="2600">
              <a:solidFill>
                <a:schemeClr val="bg1"/>
              </a:solidFill>
            </a:endParaRPr>
          </a:p>
          <a:p>
            <a:r>
              <a:rPr lang="en-US" sz="2600">
                <a:solidFill>
                  <a:schemeClr val="bg1"/>
                </a:solidFill>
              </a:rPr>
              <a:t>                                               -</a:t>
            </a:r>
            <a:r>
              <a:rPr lang="en-US" sz="2600" i="1">
                <a:solidFill>
                  <a:schemeClr val="bg1"/>
                </a:solidFill>
              </a:rPr>
              <a:t> Climax, securing the kingdom; 27-28:20</a:t>
            </a:r>
            <a:endParaRPr lang="en-US" sz="2600" i="1">
              <a:solidFill>
                <a:schemeClr val="bg1"/>
              </a:solidFill>
            </a:endParaRPr>
          </a:p>
        </p:txBody>
      </p:sp>
      <p:sp>
        <p:nvSpPr>
          <p:cNvPr id="7" name="Text Box 6"/>
          <p:cNvSpPr txBox="1"/>
          <p:nvPr/>
        </p:nvSpPr>
        <p:spPr>
          <a:xfrm>
            <a:off x="260985" y="5937250"/>
            <a:ext cx="11767185" cy="460375"/>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p>
            <a:r>
              <a:rPr lang="en-US" sz="2400" b="1">
                <a:ln/>
                <a:solidFill>
                  <a:schemeClr val="accent4"/>
                </a:solidFill>
                <a:effectLst/>
              </a:rPr>
              <a:t>The Gospel of Matthew does not COMPARE </a:t>
            </a:r>
            <a:r>
              <a:rPr lang="en-US" sz="2400" b="1">
                <a:solidFill>
                  <a:schemeClr val="accent4"/>
                </a:solidFill>
                <a:effectLst/>
                <a:sym typeface="+mn-ea"/>
              </a:rPr>
              <a:t>but </a:t>
            </a:r>
            <a:r>
              <a:rPr lang="en-US" sz="2400" b="1" u="sng">
                <a:solidFill>
                  <a:schemeClr val="accent4"/>
                </a:solidFill>
                <a:effectLst/>
                <a:sym typeface="+mn-ea"/>
              </a:rPr>
              <a:t>CONTRASTS</a:t>
            </a:r>
            <a:r>
              <a:rPr lang="en-US" sz="2400" b="1">
                <a:solidFill>
                  <a:schemeClr val="accent4"/>
                </a:solidFill>
                <a:effectLst/>
                <a:sym typeface="+mn-ea"/>
              </a:rPr>
              <a:t> </a:t>
            </a:r>
            <a:r>
              <a:rPr lang="en-US" sz="2400" b="1">
                <a:ln/>
                <a:solidFill>
                  <a:schemeClr val="accent4"/>
                </a:solidFill>
                <a:effectLst/>
              </a:rPr>
              <a:t>Moses as lawgiver with Jesus  </a:t>
            </a:r>
            <a:endParaRPr lang="en-US" sz="2400" b="1">
              <a:ln/>
              <a:solidFill>
                <a:schemeClr val="accent4"/>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4445"/>
            <a:ext cx="2753995" cy="1099820"/>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Content Placeholder 2"/>
          <p:cNvSpPr>
            <a:spLocks noGrp="1"/>
          </p:cNvSpPr>
          <p:nvPr/>
        </p:nvSpPr>
        <p:spPr>
          <a:xfrm>
            <a:off x="283845" y="961390"/>
            <a:ext cx="11160125" cy="5675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a:solidFill>
                  <a:schemeClr val="bg1"/>
                </a:solidFill>
              </a:rPr>
              <a:t>What about the book?</a:t>
            </a:r>
            <a:endParaRPr lang="en-US" sz="3200" b="1">
              <a:solidFill>
                <a:schemeClr val="bg1"/>
              </a:solidFill>
            </a:endParaRPr>
          </a:p>
          <a:p>
            <a:pPr marL="0" indent="0">
              <a:buNone/>
            </a:pPr>
            <a:r>
              <a:rPr lang="en-US" sz="3200" b="1">
                <a:solidFill>
                  <a:schemeClr val="bg1"/>
                </a:solidFill>
              </a:rPr>
              <a:t>	</a:t>
            </a:r>
            <a:r>
              <a:rPr lang="en-US">
                <a:solidFill>
                  <a:schemeClr val="bg1"/>
                </a:solidFill>
                <a:sym typeface="+mn-ea"/>
              </a:rPr>
              <a:t>Leans heavily on (OT) Scriptures for veracity and proofs</a:t>
            </a:r>
            <a:endParaRPr lang="en-US">
              <a:solidFill>
                <a:schemeClr val="bg1"/>
              </a:solidFill>
              <a:sym typeface="+mn-ea"/>
            </a:endParaRPr>
          </a:p>
          <a:p>
            <a:pPr marL="0" indent="0">
              <a:buNone/>
            </a:pPr>
            <a:r>
              <a:rPr lang="en-US">
                <a:solidFill>
                  <a:schemeClr val="bg1"/>
                </a:solidFill>
                <a:sym typeface="+mn-ea"/>
              </a:rPr>
              <a:t>		makes use of OT use of pictures for fulfillment</a:t>
            </a:r>
            <a:endParaRPr lang="en-US">
              <a:solidFill>
                <a:schemeClr val="bg1"/>
              </a:solidFill>
              <a:sym typeface="+mn-ea"/>
            </a:endParaRPr>
          </a:p>
          <a:p>
            <a:pPr marL="0" indent="0">
              <a:buNone/>
            </a:pPr>
            <a:r>
              <a:rPr lang="en-US">
                <a:solidFill>
                  <a:schemeClr val="bg1"/>
                </a:solidFill>
                <a:sym typeface="+mn-ea"/>
              </a:rPr>
              <a:t>		   -Suffering Servant</a:t>
            </a:r>
            <a:endParaRPr lang="en-US">
              <a:solidFill>
                <a:schemeClr val="bg1"/>
              </a:solidFill>
              <a:sym typeface="+mn-ea"/>
            </a:endParaRPr>
          </a:p>
          <a:p>
            <a:pPr marL="0" indent="0">
              <a:buNone/>
            </a:pPr>
            <a:r>
              <a:rPr lang="en-US" b="1">
                <a:solidFill>
                  <a:schemeClr val="bg1"/>
                </a:solidFill>
                <a:sym typeface="+mn-ea"/>
              </a:rPr>
              <a:t>		         -</a:t>
            </a:r>
            <a:r>
              <a:rPr lang="en-US">
                <a:solidFill>
                  <a:schemeClr val="bg1"/>
                </a:solidFill>
                <a:sym typeface="+mn-ea"/>
              </a:rPr>
              <a:t>Conquering Servant</a:t>
            </a:r>
            <a:endParaRPr lang="en-US">
              <a:solidFill>
                <a:schemeClr val="bg1"/>
              </a:solidFill>
              <a:sym typeface="+mn-ea"/>
            </a:endParaRPr>
          </a:p>
          <a:p>
            <a:pPr marL="0" indent="0">
              <a:buNone/>
            </a:pPr>
            <a:r>
              <a:rPr lang="en-US">
                <a:solidFill>
                  <a:schemeClr val="bg1"/>
                </a:solidFill>
                <a:sym typeface="+mn-ea"/>
              </a:rPr>
              <a:t>		               -Obedient Servant (Israel)</a:t>
            </a:r>
            <a:endParaRPr lang="en-US">
              <a:solidFill>
                <a:schemeClr val="bg1"/>
              </a:solidFill>
              <a:sym typeface="+mn-ea"/>
            </a:endParaRPr>
          </a:p>
          <a:p>
            <a:pPr marL="0" indent="0">
              <a:buNone/>
            </a:pPr>
            <a:r>
              <a:rPr lang="en-US">
                <a:solidFill>
                  <a:schemeClr val="bg1"/>
                </a:solidFill>
                <a:sym typeface="+mn-ea"/>
              </a:rPr>
              <a:t>		                     - Abraham's 'blessing to all nations'</a:t>
            </a:r>
            <a:endParaRPr lang="en-US">
              <a:solidFill>
                <a:schemeClr val="bg1"/>
              </a:solidFill>
              <a:sym typeface="+mn-ea"/>
            </a:endParaRPr>
          </a:p>
          <a:p>
            <a:pPr marL="0" indent="0">
              <a:buNone/>
            </a:pPr>
            <a:r>
              <a:rPr lang="en-US">
                <a:solidFill>
                  <a:schemeClr val="bg1"/>
                </a:solidFill>
                <a:sym typeface="+mn-ea"/>
              </a:rPr>
              <a:t>		                              - David's throne established 		</a:t>
            </a:r>
            <a:endParaRPr lang="en-US">
              <a:solidFill>
                <a:schemeClr val="bg1"/>
              </a:solidFill>
            </a:endParaRPr>
          </a:p>
          <a:p>
            <a:pPr marL="0" indent="0">
              <a:buNone/>
            </a:pPr>
            <a:r>
              <a:rPr lang="en-US" b="1">
                <a:solidFill>
                  <a:schemeClr val="bg1"/>
                </a:solidFill>
              </a:rPr>
              <a:t>				</a:t>
            </a:r>
            <a:r>
              <a:rPr lang="en-US">
                <a:solidFill>
                  <a:schemeClr val="bg1"/>
                </a:solidFill>
              </a:rPr>
              <a:t>	  - Ingathering of the nations</a:t>
            </a:r>
            <a:endParaRPr lang="en-US">
              <a:solidFill>
                <a:schemeClr val="bg1"/>
              </a:solidFill>
            </a:endParaRPr>
          </a:p>
        </p:txBody>
      </p:sp>
      <p:sp>
        <p:nvSpPr>
          <p:cNvPr id="7" name="Text Box 6"/>
          <p:cNvSpPr txBox="1"/>
          <p:nvPr/>
        </p:nvSpPr>
        <p:spPr>
          <a:xfrm>
            <a:off x="2665095" y="5912485"/>
            <a:ext cx="6861175" cy="460375"/>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p>
            <a:r>
              <a:rPr lang="en-US" sz="2400" b="1">
                <a:solidFill>
                  <a:schemeClr val="accent4"/>
                </a:solidFill>
                <a:effectLst/>
              </a:rPr>
              <a:t>There are 42 references or allusions to Isaiah alone</a:t>
            </a:r>
            <a:endParaRPr lang="en-US" sz="2400" b="1">
              <a:solidFill>
                <a:schemeClr val="accent4"/>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4445"/>
            <a:ext cx="2753995" cy="1099820"/>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Content Placeholder 2"/>
          <p:cNvSpPr>
            <a:spLocks noGrp="1"/>
          </p:cNvSpPr>
          <p:nvPr/>
        </p:nvSpPr>
        <p:spPr>
          <a:xfrm>
            <a:off x="163195" y="890905"/>
            <a:ext cx="11866245" cy="657733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buNone/>
            </a:pPr>
            <a:r>
              <a:rPr lang="en-US">
                <a:solidFill>
                  <a:schemeClr val="bg1"/>
                </a:solidFill>
              </a:rPr>
              <a:t>	</a:t>
            </a:r>
            <a:r>
              <a:rPr lang="en-US" i="1">
                <a:solidFill>
                  <a:schemeClr val="bg1"/>
                </a:solidFill>
                <a:sym typeface="+mn-ea"/>
              </a:rPr>
              <a:t>The first written was that according to the one time tax collector but later apostle of Jesus Christ who published it for the believers of judiasm- Origen (185-215) quoted by Eusebius</a:t>
            </a:r>
            <a:endParaRPr lang="en-US" i="1">
              <a:solidFill>
                <a:schemeClr val="bg1"/>
              </a:solidFill>
              <a:sym typeface="+mn-ea"/>
            </a:endParaRPr>
          </a:p>
          <a:p>
            <a:pPr marL="0" indent="0" algn="l">
              <a:buNone/>
            </a:pPr>
            <a:endParaRPr lang="en-US" i="1">
              <a:solidFill>
                <a:schemeClr val="bg1"/>
              </a:solidFill>
              <a:sym typeface="+mn-ea"/>
            </a:endParaRPr>
          </a:p>
          <a:p>
            <a:pPr marL="0" indent="0" algn="l">
              <a:buNone/>
            </a:pPr>
            <a:r>
              <a:rPr lang="en-US" sz="2400">
                <a:solidFill>
                  <a:schemeClr val="bg1"/>
                </a:solidFill>
                <a:latin typeface="Segoe Print" panose="02000600000000000000" charset="0"/>
                <a:cs typeface="Segoe Print" panose="02000600000000000000" charset="0"/>
                <a:sym typeface="+mn-ea"/>
              </a:rPr>
              <a:t>...Matthew also contains the greatest number of links with Judiasm and the Old Testament. It probably was placed first in the collection of Gospels, when they were initially brought together in the second century and viewed as on par with the already existing Hebrew Scriptures , precisely for that reason</a:t>
            </a:r>
            <a:r>
              <a:rPr lang="en-US">
                <a:solidFill>
                  <a:schemeClr val="bg1"/>
                </a:solidFill>
                <a:latin typeface="Segoe Print" panose="02000600000000000000" charset="0"/>
                <a:cs typeface="Segoe Print" panose="02000600000000000000" charset="0"/>
                <a:sym typeface="+mn-ea"/>
              </a:rPr>
              <a:t>	</a:t>
            </a:r>
            <a:r>
              <a:rPr lang="en-US" sz="2400" i="1">
                <a:solidFill>
                  <a:schemeClr val="bg1"/>
                </a:solidFill>
                <a:latin typeface="Segoe Print" panose="02000600000000000000" charset="0"/>
                <a:cs typeface="Segoe Print" panose="02000600000000000000" charset="0"/>
                <a:sym typeface="+mn-ea"/>
              </a:rPr>
              <a:t>( Craig Blomberg, The New American Commentary; Matthew)</a:t>
            </a:r>
            <a:endParaRPr lang="en-US" sz="2400" i="1">
              <a:solidFill>
                <a:schemeClr val="bg1"/>
              </a:solidFill>
              <a:latin typeface="Segoe Print" panose="02000600000000000000" charset="0"/>
              <a:cs typeface="Segoe Print" panose="02000600000000000000" charset="0"/>
              <a:sym typeface="+mn-ea"/>
            </a:endParaRPr>
          </a:p>
          <a:p>
            <a:pPr marL="0" indent="0" algn="l">
              <a:buNone/>
            </a:pPr>
            <a:endParaRPr lang="en-US" sz="2400">
              <a:solidFill>
                <a:schemeClr val="bg1"/>
              </a:solidFill>
              <a:latin typeface="Segoe Print" panose="02000600000000000000" charset="0"/>
              <a:cs typeface="Segoe Print" panose="02000600000000000000" charset="0"/>
            </a:endParaRPr>
          </a:p>
          <a:p>
            <a:pPr marL="0" indent="0">
              <a:buNone/>
            </a:pPr>
            <a:r>
              <a:rPr lang="en-US">
                <a:solidFill>
                  <a:schemeClr val="bg1"/>
                </a:solidFill>
                <a:latin typeface="Times New Roman" panose="02020603050405020304" charset="0"/>
                <a:cs typeface="Times New Roman" panose="02020603050405020304" charset="0"/>
              </a:rPr>
              <a:t>He makes frequent references to the Old Testament, more than any  of the other gospel writers. The book contains at least forty quotations from the Old Testament and the formal introductoryformula; “all this was done that it might be fulfilled which was spoken by the prophet, saying...” occurs no less than 16 times </a:t>
            </a:r>
            <a:r>
              <a:rPr lang="en-US" i="1">
                <a:solidFill>
                  <a:schemeClr val="bg1"/>
                </a:solidFill>
                <a:latin typeface="Times New Roman" panose="02020603050405020304" charset="0"/>
                <a:cs typeface="Times New Roman" panose="02020603050405020304" charset="0"/>
              </a:rPr>
              <a:t>(J.M. Boice, The Gospel of Matthew, vol.1)</a:t>
            </a:r>
            <a:endParaRPr lang="en-US" i="1">
              <a:solidFill>
                <a:schemeClr val="bg1"/>
              </a:solidFill>
              <a:latin typeface="Times New Roman" panose="02020603050405020304" charset="0"/>
              <a:cs typeface="Times New Roman" panose="02020603050405020304" charset="0"/>
            </a:endParaRPr>
          </a:p>
          <a:p>
            <a:pPr marL="0" indent="0" algn="r">
              <a:buNone/>
            </a:pPr>
            <a:endParaRPr lang="en-US">
              <a:solidFill>
                <a:schemeClr val="bg1"/>
              </a:solidFill>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22225"/>
            <a:ext cx="2753995" cy="1099820"/>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Content Placeholder 2"/>
          <p:cNvSpPr>
            <a:spLocks noGrp="1"/>
          </p:cNvSpPr>
          <p:nvPr/>
        </p:nvSpPr>
        <p:spPr>
          <a:xfrm>
            <a:off x="115570" y="2153920"/>
            <a:ext cx="11677650" cy="40633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solidFill>
                  <a:schemeClr val="bg1"/>
                </a:solidFill>
              </a:rPr>
              <a:t>Why begin with the geneology?</a:t>
            </a:r>
            <a:endParaRPr lang="en-US" b="1">
              <a:solidFill>
                <a:schemeClr val="bg1"/>
              </a:solidFill>
            </a:endParaRPr>
          </a:p>
          <a:p>
            <a:pPr marL="0" indent="0">
              <a:buNone/>
            </a:pPr>
            <a:r>
              <a:rPr lang="en-US">
                <a:solidFill>
                  <a:schemeClr val="bg1"/>
                </a:solidFill>
              </a:rPr>
              <a:t>	</a:t>
            </a:r>
            <a:r>
              <a:rPr lang="en-US" b="1">
                <a:solidFill>
                  <a:srgbClr val="FFFF00"/>
                </a:solidFill>
                <a:uFillTx/>
              </a:rPr>
              <a:t>1. </a:t>
            </a:r>
            <a:r>
              <a:rPr lang="en-US" b="1">
                <a:solidFill>
                  <a:srgbClr val="FFFF00"/>
                </a:solidFill>
                <a:uFillTx/>
                <a:sym typeface="+mn-ea"/>
              </a:rPr>
              <a:t>God's time is not our time</a:t>
            </a:r>
            <a:r>
              <a:rPr lang="en-US" b="1">
                <a:solidFill>
                  <a:srgbClr val="FFFF00"/>
                </a:solidFill>
                <a:uFillTx/>
              </a:rPr>
              <a:t>*</a:t>
            </a:r>
            <a:endParaRPr lang="en-US" b="1">
              <a:solidFill>
                <a:srgbClr val="FFFF00"/>
              </a:solidFill>
              <a:uFillTx/>
            </a:endParaRPr>
          </a:p>
          <a:p>
            <a:pPr marL="0" indent="0">
              <a:buNone/>
            </a:pPr>
            <a:r>
              <a:rPr lang="en-US" sz="2200">
                <a:solidFill>
                  <a:schemeClr val="bg1"/>
                </a:solidFill>
              </a:rPr>
              <a:t>2 Peter 3:8–9</a:t>
            </a:r>
            <a:endParaRPr lang="en-US" sz="2200">
              <a:solidFill>
                <a:schemeClr val="bg1"/>
              </a:solidFill>
            </a:endParaRPr>
          </a:p>
          <a:p>
            <a:pPr marL="0" indent="0">
              <a:buNone/>
            </a:pPr>
            <a:r>
              <a:rPr lang="en-US" sz="2200">
                <a:solidFill>
                  <a:schemeClr val="bg1"/>
                </a:solidFill>
              </a:rPr>
              <a:t>But do not let this one fact escape your notice, beloved, that with the Lord one day is like a thousand years, and a thousand years like one day. The Lord is not slow about His promise, as some count slowness, but is patient toward you, not wishing for any to perish but for all to come to repentance.” (NASB95)</a:t>
            </a:r>
            <a:endParaRPr lang="en-US" sz="2200">
              <a:solidFill>
                <a:schemeClr val="bg1"/>
              </a:solidFill>
            </a:endParaRPr>
          </a:p>
        </p:txBody>
      </p:sp>
      <p:sp>
        <p:nvSpPr>
          <p:cNvPr id="3" name="Text Box 2"/>
          <p:cNvSpPr txBox="1"/>
          <p:nvPr/>
        </p:nvSpPr>
        <p:spPr>
          <a:xfrm>
            <a:off x="242570" y="770255"/>
            <a:ext cx="11706225" cy="1383665"/>
          </a:xfrm>
          <a:prstGeom prst="rect">
            <a:avLst/>
          </a:prstGeom>
          <a:noFill/>
        </p:spPr>
        <p:txBody>
          <a:bodyPr wrap="square" rtlCol="0">
            <a:spAutoFit/>
          </a:bodyPr>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Matthew 1:1</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The record of the genealogy of Jesus the Messiah, the son of David, the son of Abraham:” (NASB95)</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4445"/>
            <a:ext cx="2753995" cy="1099820"/>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Content Placeholder 2"/>
          <p:cNvSpPr>
            <a:spLocks noGrp="1"/>
          </p:cNvSpPr>
          <p:nvPr/>
        </p:nvSpPr>
        <p:spPr>
          <a:xfrm>
            <a:off x="2540" y="2153920"/>
            <a:ext cx="11945620" cy="47434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solidFill>
                  <a:schemeClr val="bg1"/>
                </a:solidFill>
                <a:latin typeface="Calibri" panose="020F0502020204030204" charset="0"/>
                <a:cs typeface="Calibri" panose="020F0502020204030204" charset="0"/>
              </a:rPr>
              <a:t>Why begin with the geneology?</a:t>
            </a:r>
            <a:endParaRPr lang="en-US" b="1">
              <a:solidFill>
                <a:schemeClr val="bg1"/>
              </a:solidFill>
              <a:latin typeface="Calibri" panose="020F0502020204030204" charset="0"/>
              <a:cs typeface="Calibri" panose="020F0502020204030204" charset="0"/>
            </a:endParaRPr>
          </a:p>
          <a:p>
            <a:pPr marL="0" indent="0">
              <a:buNone/>
            </a:pPr>
            <a:r>
              <a:rPr lang="en-US">
                <a:solidFill>
                  <a:schemeClr val="bg1"/>
                </a:solidFill>
              </a:rPr>
              <a:t>	</a:t>
            </a:r>
            <a:r>
              <a:rPr lang="en-US" b="1">
                <a:solidFill>
                  <a:srgbClr val="FFFF00"/>
                </a:solidFill>
                <a:uFillTx/>
              </a:rPr>
              <a:t>2. God WILL keep his promise*</a:t>
            </a:r>
            <a:endParaRPr lang="en-US">
              <a:solidFill>
                <a:schemeClr val="bg1"/>
              </a:solidFill>
            </a:endParaRPr>
          </a:p>
          <a:p>
            <a:pPr marL="0" indent="0">
              <a:buNone/>
            </a:pPr>
            <a:r>
              <a:rPr lang="en-US" sz="2200">
                <a:solidFill>
                  <a:schemeClr val="bg1"/>
                </a:solidFill>
              </a:rPr>
              <a:t>*Genesis 3:15</a:t>
            </a:r>
            <a:endParaRPr lang="en-US" sz="2200">
              <a:solidFill>
                <a:schemeClr val="bg1"/>
              </a:solidFill>
            </a:endParaRPr>
          </a:p>
          <a:p>
            <a:pPr marL="0" indent="0">
              <a:buNone/>
            </a:pPr>
            <a:r>
              <a:rPr lang="en-US" sz="2200">
                <a:solidFill>
                  <a:schemeClr val="bg1"/>
                </a:solidFill>
              </a:rPr>
              <a:t>And I will put enmity Between you and the woman, And between your seed and her seed; He shall bruise you on the head, And you shall bruise him on the heel.”” (NASB95)</a:t>
            </a:r>
            <a:endParaRPr lang="en-US" sz="2200">
              <a:solidFill>
                <a:schemeClr val="bg1"/>
              </a:solidFill>
            </a:endParaRPr>
          </a:p>
          <a:p>
            <a:pPr marL="0" indent="0">
              <a:buNone/>
            </a:pPr>
            <a:r>
              <a:rPr lang="en-US" sz="2200">
                <a:solidFill>
                  <a:schemeClr val="bg1"/>
                </a:solidFill>
              </a:rPr>
              <a:t>Acts 13:22–23</a:t>
            </a:r>
            <a:endParaRPr lang="en-US" sz="2200">
              <a:solidFill>
                <a:schemeClr val="bg1"/>
              </a:solidFill>
            </a:endParaRPr>
          </a:p>
          <a:p>
            <a:pPr marL="0" indent="0">
              <a:buNone/>
            </a:pPr>
            <a:r>
              <a:rPr lang="en-US" sz="2200">
                <a:solidFill>
                  <a:schemeClr val="bg1"/>
                </a:solidFill>
              </a:rPr>
              <a:t>“After He had removed him, He raised up David to be their king, concerning whom He also testified and said, ‘I HAVE FOUND DAVID the son of Jesse, A MAN AFTER MY HEART, who will do all My will.’ “From the descendants of this man, according to promise, God has brought to Israel a Savior, Jesus,” (NASB95)</a:t>
            </a:r>
            <a:endParaRPr lang="en-US" sz="2200">
              <a:solidFill>
                <a:schemeClr val="bg1"/>
              </a:solidFill>
            </a:endParaRPr>
          </a:p>
        </p:txBody>
      </p:sp>
      <p:sp>
        <p:nvSpPr>
          <p:cNvPr id="3" name="Text Box 2"/>
          <p:cNvSpPr txBox="1"/>
          <p:nvPr/>
        </p:nvSpPr>
        <p:spPr>
          <a:xfrm>
            <a:off x="242570" y="770255"/>
            <a:ext cx="11706225" cy="1383665"/>
          </a:xfrm>
          <a:prstGeom prst="rect">
            <a:avLst/>
          </a:prstGeom>
          <a:noFill/>
        </p:spPr>
        <p:txBody>
          <a:bodyPr wrap="square" rtlCol="0">
            <a:spAutoFit/>
          </a:bodyPr>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Matthew 1:1</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The record of the genealogy of Jesus the Messiah, the son of David, the son of Abraham:” (NASB95)</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Title 1"/>
          <p:cNvSpPr>
            <a:spLocks noGrp="1"/>
          </p:cNvSpPr>
          <p:nvPr>
            <p:ph type="title"/>
          </p:nvPr>
        </p:nvSpPr>
        <p:spPr>
          <a:xfrm>
            <a:off x="2540" y="-4445"/>
            <a:ext cx="2753995" cy="1099820"/>
          </a:xfrm>
        </p:spPr>
        <p:txBody>
          <a:bodyPr/>
          <a:p>
            <a:r>
              <a:rPr lang="en-US">
                <a:solidFill>
                  <a:schemeClr val="bg1"/>
                </a:solidFill>
                <a:latin typeface="Trebuchet MS" panose="020B0603020202020204" charset="0"/>
                <a:cs typeface="Trebuchet MS" panose="020B0603020202020204" charset="0"/>
              </a:rPr>
              <a:t>Matthew</a:t>
            </a:r>
            <a:endParaRPr lang="en-US">
              <a:solidFill>
                <a:schemeClr val="bg1"/>
              </a:solidFill>
              <a:latin typeface="Trebuchet MS" panose="020B0603020202020204" charset="0"/>
              <a:cs typeface="Trebuchet MS" panose="020B0603020202020204" charset="0"/>
            </a:endParaRPr>
          </a:p>
        </p:txBody>
      </p:sp>
      <p:sp>
        <p:nvSpPr>
          <p:cNvPr id="4" name="Content Placeholder 2"/>
          <p:cNvSpPr>
            <a:spLocks noGrp="1"/>
          </p:cNvSpPr>
          <p:nvPr/>
        </p:nvSpPr>
        <p:spPr>
          <a:xfrm>
            <a:off x="242570" y="2322830"/>
            <a:ext cx="11160125" cy="423418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solidFill>
                  <a:schemeClr val="bg1"/>
                </a:solidFill>
              </a:rPr>
              <a:t>Why begin with the geneology?</a:t>
            </a:r>
            <a:endParaRPr lang="en-US" b="1">
              <a:solidFill>
                <a:schemeClr val="bg1"/>
              </a:solidFill>
            </a:endParaRPr>
          </a:p>
          <a:p>
            <a:pPr marL="0" indent="0">
              <a:buNone/>
            </a:pPr>
            <a:r>
              <a:rPr lang="en-US">
                <a:solidFill>
                  <a:schemeClr val="bg1"/>
                </a:solidFill>
              </a:rPr>
              <a:t>	</a:t>
            </a:r>
            <a:r>
              <a:rPr lang="en-US">
                <a:solidFill>
                  <a:srgbClr val="FFFF00"/>
                </a:solidFill>
                <a:uFillTx/>
              </a:rPr>
              <a:t>3. The geneology of Jesus Christ is MORE than a historical record</a:t>
            </a:r>
            <a:r>
              <a:rPr lang="en-US">
                <a:solidFill>
                  <a:schemeClr val="bg1"/>
                </a:solidFill>
              </a:rPr>
              <a:t>.</a:t>
            </a:r>
            <a:endParaRPr lang="en-US">
              <a:solidFill>
                <a:schemeClr val="bg1"/>
              </a:solidFill>
            </a:endParaRPr>
          </a:p>
          <a:p>
            <a:pPr marL="0" indent="0">
              <a:buNone/>
            </a:pPr>
            <a:r>
              <a:rPr lang="en-US">
                <a:solidFill>
                  <a:schemeClr val="bg1"/>
                </a:solidFill>
              </a:rPr>
              <a:t> It is bigger than an anchor to reality.</a:t>
            </a:r>
            <a:r>
              <a:rPr lang="en-US" u="sng">
                <a:solidFill>
                  <a:schemeClr val="bg1"/>
                </a:solidFill>
              </a:rPr>
              <a:t> It is also a resume</a:t>
            </a:r>
            <a:r>
              <a:rPr lang="en-US">
                <a:solidFill>
                  <a:schemeClr val="bg1"/>
                </a:solidFill>
              </a:rPr>
              <a:t>. The Levites and Priest were Levites and Priests ONLY because of their geneology*</a:t>
            </a:r>
            <a:endParaRPr lang="en-US">
              <a:solidFill>
                <a:schemeClr val="bg1"/>
              </a:solidFill>
            </a:endParaRPr>
          </a:p>
          <a:p>
            <a:pPr marL="0" indent="0">
              <a:buNone/>
            </a:pPr>
            <a:endParaRPr lang="en-US" sz="2200">
              <a:solidFill>
                <a:schemeClr val="bg1"/>
              </a:solidFill>
            </a:endParaRPr>
          </a:p>
          <a:p>
            <a:pPr marL="0" indent="0">
              <a:buNone/>
            </a:pPr>
            <a:endParaRPr lang="en-US" sz="2200">
              <a:solidFill>
                <a:schemeClr val="bg1"/>
              </a:solidFill>
            </a:endParaRPr>
          </a:p>
          <a:p>
            <a:pPr marL="0" indent="0">
              <a:buNone/>
            </a:pPr>
            <a:r>
              <a:rPr lang="en-US" sz="2200">
                <a:solidFill>
                  <a:schemeClr val="bg1"/>
                </a:solidFill>
              </a:rPr>
              <a:t>*Ezra 2:61–62</a:t>
            </a:r>
            <a:endParaRPr lang="en-US" sz="2200">
              <a:solidFill>
                <a:schemeClr val="bg1"/>
              </a:solidFill>
            </a:endParaRPr>
          </a:p>
          <a:p>
            <a:pPr marL="0" indent="0">
              <a:buNone/>
            </a:pPr>
            <a:r>
              <a:rPr lang="en-US" sz="2200">
                <a:solidFill>
                  <a:schemeClr val="bg1"/>
                </a:solidFill>
              </a:rPr>
              <a:t>Of the sons of the priests: the sons of Habaiah, the sons of Hakkoz, the sons of Barzillai, who took a wife from the daughters of Barzillai the Gileadite, and he was called by their name. These searched among their ancestral registration, but they could not be located; therefore they were considered unclean and excluded from the priesthood.” (NASB95)</a:t>
            </a:r>
            <a:endParaRPr lang="en-US" sz="2200">
              <a:solidFill>
                <a:schemeClr val="bg1"/>
              </a:solidFill>
            </a:endParaRPr>
          </a:p>
        </p:txBody>
      </p:sp>
      <p:sp>
        <p:nvSpPr>
          <p:cNvPr id="3" name="Text Box 2"/>
          <p:cNvSpPr txBox="1"/>
          <p:nvPr/>
        </p:nvSpPr>
        <p:spPr>
          <a:xfrm>
            <a:off x="242570" y="770255"/>
            <a:ext cx="11706225" cy="1383665"/>
          </a:xfrm>
          <a:prstGeom prst="rect">
            <a:avLst/>
          </a:prstGeom>
          <a:noFill/>
        </p:spPr>
        <p:txBody>
          <a:bodyPr wrap="square" rtlCol="0">
            <a:spAutoFit/>
          </a:bodyPr>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Matthew 1:1</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rPr>
              <a:t>The record of the genealogy of Jesus the Messiah, the son of David, the son of Abraham:” (NASB95)</a:t>
            </a:r>
            <a:endParaRPr lang="en-US" sz="280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5833</Words>
  <Application>WPS Presentation</Application>
  <PresentationFormat>Widescreen</PresentationFormat>
  <Paragraphs>146</Paragraphs>
  <Slides>11</Slides>
  <Notes>0</Notes>
  <HiddenSlides>0</HiddenSlides>
  <MMClips>0</MMClips>
  <ScaleCrop>false</ScaleCrop>
  <HeadingPairs>
    <vt:vector size="6" baseType="variant">
      <vt:variant>
        <vt:lpstr>已用的字体</vt:lpstr>
      </vt:variant>
      <vt:variant>
        <vt:i4>34</vt:i4>
      </vt:variant>
      <vt:variant>
        <vt:lpstr>主题</vt:lpstr>
      </vt:variant>
      <vt:variant>
        <vt:i4>1</vt:i4>
      </vt:variant>
      <vt:variant>
        <vt:lpstr>幻灯片标题</vt:lpstr>
      </vt:variant>
      <vt:variant>
        <vt:i4>11</vt:i4>
      </vt:variant>
    </vt:vector>
  </HeadingPairs>
  <TitlesOfParts>
    <vt:vector size="46" baseType="lpstr">
      <vt:lpstr>Arial</vt:lpstr>
      <vt:lpstr>SimSun</vt:lpstr>
      <vt:lpstr>Wingdings</vt:lpstr>
      <vt:lpstr>Trebuchet MS</vt:lpstr>
      <vt:lpstr>Calibri</vt:lpstr>
      <vt:lpstr>Calibri Light</vt:lpstr>
      <vt:lpstr>Microsoft YaHei</vt:lpstr>
      <vt:lpstr>Arial Unicode MS</vt:lpstr>
      <vt:lpstr>MingLiU_HKSCS-ExtB</vt:lpstr>
      <vt:lpstr>MS PGothic</vt:lpstr>
      <vt:lpstr>Times New Roman</vt:lpstr>
      <vt:lpstr>Microsoft YaHei Light</vt:lpstr>
      <vt:lpstr>MS Gothic</vt:lpstr>
      <vt:lpstr>MS UI Gothic</vt:lpstr>
      <vt:lpstr>NSimSun</vt:lpstr>
      <vt:lpstr>Yu Gothic Light</vt:lpstr>
      <vt:lpstr>Malgun Gothic</vt:lpstr>
      <vt:lpstr>Palatino Linotype</vt:lpstr>
      <vt:lpstr>Yu Gothic</vt:lpstr>
      <vt:lpstr>Yu Gothic UI</vt:lpstr>
      <vt:lpstr>Consolas</vt:lpstr>
      <vt:lpstr>Comic Sans MS</vt:lpstr>
      <vt:lpstr>Constantia</vt:lpstr>
      <vt:lpstr>Corbel</vt:lpstr>
      <vt:lpstr>Corbel Light</vt:lpstr>
      <vt:lpstr>Courier New</vt:lpstr>
      <vt:lpstr>Javanese Text</vt:lpstr>
      <vt:lpstr>Marlett</vt:lpstr>
      <vt:lpstr>Microsoft New Tai Lue</vt:lpstr>
      <vt:lpstr>MV Boli</vt:lpstr>
      <vt:lpstr>Nirmala UI</vt:lpstr>
      <vt:lpstr>Segoe UI</vt:lpstr>
      <vt:lpstr>Segoe Script</vt:lpstr>
      <vt:lpstr>Segoe Print</vt:lpstr>
      <vt:lpstr>Office Theme</vt:lpstr>
      <vt:lpstr>PowerPoint 演示文稿</vt:lpstr>
      <vt:lpstr>Matthew</vt:lpstr>
      <vt:lpstr>Matthew</vt:lpstr>
      <vt:lpstr>Matthew</vt:lpstr>
      <vt:lpstr>Matthew</vt:lpstr>
      <vt:lpstr>Matthew</vt:lpstr>
      <vt:lpstr>Matthew</vt:lpstr>
      <vt:lpstr>Matthew</vt:lpstr>
      <vt:lpstr>Matthew</vt:lpstr>
      <vt:lpstr>Matthew-</vt:lpstr>
      <vt:lpstr>Matthew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Revive IT</dc:creator>
  <cp:lastModifiedBy>Revive IT</cp:lastModifiedBy>
  <cp:revision>12</cp:revision>
  <dcterms:created xsi:type="dcterms:W3CDTF">2023-01-28T17:36:00Z</dcterms:created>
  <dcterms:modified xsi:type="dcterms:W3CDTF">2023-02-11T22:46:52Z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