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4"/>
  </p:sldMasterIdLst>
  <p:notesMasterIdLst>
    <p:notesMasterId r:id="rId16"/>
  </p:notesMasterIdLst>
  <p:handoutMasterIdLst>
    <p:handoutMasterId r:id="rId17"/>
  </p:handoutMasterIdLst>
  <p:sldIdLst>
    <p:sldId id="267" r:id="rId5"/>
    <p:sldId id="292" r:id="rId6"/>
    <p:sldId id="294" r:id="rId7"/>
    <p:sldId id="298" r:id="rId8"/>
    <p:sldId id="306" r:id="rId9"/>
    <p:sldId id="304" r:id="rId10"/>
    <p:sldId id="307" r:id="rId11"/>
    <p:sldId id="305" r:id="rId12"/>
    <p:sldId id="309" r:id="rId13"/>
    <p:sldId id="308" r:id="rId14"/>
    <p:sldId id="310" r:id="rId15"/>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39" userDrawn="1">
          <p15:clr>
            <a:srgbClr val="A4A3A4"/>
          </p15:clr>
        </p15:guide>
        <p15:guide id="2" orient="horz" pos="2160" userDrawn="1">
          <p15:clr>
            <a:srgbClr val="A4A3A4"/>
          </p15:clr>
        </p15:guide>
        <p15:guide id="3" orient="horz" pos="1620">
          <p15:clr>
            <a:srgbClr val="A4A3A4"/>
          </p15:clr>
        </p15:guide>
        <p15:guide id="4" pos="2880">
          <p15:clr>
            <a:srgbClr val="A4A3A4"/>
          </p15:clr>
        </p15:guide>
      </p15:sldGuideLst>
    </p:ext>
    <p:ext uri="{2D200454-40CA-4A62-9FC3-DE9A4176ACB9}">
      <p15:notesGuideLst xmlns:p15="http://schemas.microsoft.com/office/powerpoint/2012/main" xmlns="">
        <p15:guide id="1" orient="horz" pos="2875" userDrawn="1">
          <p15:clr>
            <a:srgbClr val="A4A3A4"/>
          </p15:clr>
        </p15:guide>
        <p15:guide id="2" pos="2208" userDrawn="1">
          <p15:clr>
            <a:srgbClr val="A4A3A4"/>
          </p15:clr>
        </p15:guide>
        <p15:guide id="3" orient="horz" pos="29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7" autoAdjust="0"/>
    <p:restoredTop sz="94599" autoAdjust="0"/>
  </p:normalViewPr>
  <p:slideViewPr>
    <p:cSldViewPr>
      <p:cViewPr varScale="1">
        <p:scale>
          <a:sx n="104" d="100"/>
          <a:sy n="104" d="100"/>
        </p:scale>
        <p:origin x="-78" y="-114"/>
      </p:cViewPr>
      <p:guideLst>
        <p:guide orient="horz" pos="2160"/>
        <p:guide orient="horz" pos="1620"/>
        <p:guide pos="3839"/>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63" d="100"/>
          <a:sy n="63" d="100"/>
        </p:scale>
        <p:origin x="2838" y="108"/>
      </p:cViewPr>
      <p:guideLst>
        <p:guide orient="horz" pos="2875"/>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30E6E22E-288A-414B-A8DE-E4DBD03D5FC0}" type="datetimeFigureOut">
              <a:rPr lang="en-US"/>
              <a:pPr/>
              <a:t>11/3/2018</a:t>
            </a:fld>
            <a:endParaRPr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01114579-D02A-4B51-B5DF-8EC449F77AC7}" type="slidenum">
              <a:rPr/>
              <a:pPr/>
              <a:t>‹#›</a:t>
            </a:fld>
            <a:endParaRPr dirty="0"/>
          </a:p>
        </p:txBody>
      </p:sp>
    </p:spTree>
    <p:extLst>
      <p:ext uri="{BB962C8B-B14F-4D97-AF65-F5344CB8AC3E}">
        <p14:creationId xmlns:p14="http://schemas.microsoft.com/office/powerpoint/2010/main" xmlns="" val="276812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39A9AE7E-E0F9-4C51-AD9A-F4C3A6E23BBF}" type="datetimeFigureOut">
              <a:rPr lang="en-US"/>
              <a:pPr/>
              <a:t>11/3/2018</a:t>
            </a:fld>
            <a:endParaRPr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C6074690-7256-4BB9-AC0F-97AEAE8CDEC2}" type="slidenum">
              <a:rPr/>
              <a:pPr/>
              <a:t>‹#›</a:t>
            </a:fld>
            <a:endParaRPr dirty="0"/>
          </a:p>
        </p:txBody>
      </p:sp>
    </p:spTree>
    <p:extLst>
      <p:ext uri="{BB962C8B-B14F-4D97-AF65-F5344CB8AC3E}">
        <p14:creationId xmlns:p14="http://schemas.microsoft.com/office/powerpoint/2010/main" xmlns="" val="427426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2774853"/>
            <a:ext cx="8305800" cy="85725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075299"/>
            <a:ext cx="8305800" cy="14859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2644727"/>
            <a:ext cx="45720" cy="3429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E36636D-D922-432D-A958-524484B5923D}" type="datetimeFigureOut">
              <a:rPr lang="en-US" smtClean="0"/>
              <a:pPr/>
              <a:t>11/3/2018</a:t>
            </a:fld>
            <a:endParaRPr lang="en-US" dirty="0"/>
          </a:p>
        </p:txBody>
      </p:sp>
      <p:sp>
        <p:nvSpPr>
          <p:cNvPr id="16" name="Slide Number Placeholder 15"/>
          <p:cNvSpPr>
            <a:spLocks noGrp="1"/>
          </p:cNvSpPr>
          <p:nvPr>
            <p:ph type="sldNum" sz="quarter" idx="11"/>
          </p:nvPr>
        </p:nvSpPr>
        <p:spPr/>
        <p:txBody>
          <a:bodyPr/>
          <a:lstStyle/>
          <a:p>
            <a:fld id="{DF28FB93-0A08-4E7D-8E63-9EFA29F1E09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pPr/>
              <a:t>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pPr/>
              <a:t>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143000"/>
            <a:ext cx="8229600" cy="3429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8E36636D-D922-432D-A958-524484B5923D}" type="datetimeFigureOut">
              <a:rPr lang="en-US" smtClean="0"/>
              <a:pPr/>
              <a:t>11/3/2018</a:t>
            </a:fld>
            <a:endParaRPr lang="en-US" dirty="0"/>
          </a:p>
        </p:txBody>
      </p:sp>
      <p:sp>
        <p:nvSpPr>
          <p:cNvPr id="15" name="Slide Number Placeholder 14"/>
          <p:cNvSpPr>
            <a:spLocks noGrp="1"/>
          </p:cNvSpPr>
          <p:nvPr>
            <p:ph type="sldNum" sz="quarter" idx="15"/>
          </p:nvPr>
        </p:nvSpPr>
        <p:spPr/>
        <p:txBody>
          <a:bodyPr/>
          <a:lstStyle>
            <a:lvl1pPr algn="ctr">
              <a:defRPr/>
            </a:lvl1pPr>
          </a:lstStyle>
          <a:p>
            <a:fld id="{DF28FB93-0A08-4E7D-8E63-9EFA29F1E093}"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E36636D-D922-432D-A958-524484B5923D}" type="datetimeFigureOut">
              <a:rPr lang="en-US" smtClean="0"/>
              <a:pPr/>
              <a:t>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dirty="0"/>
          </a:p>
        </p:txBody>
      </p:sp>
      <p:sp>
        <p:nvSpPr>
          <p:cNvPr id="2" name="Title 1"/>
          <p:cNvSpPr>
            <a:spLocks noGrp="1"/>
          </p:cNvSpPr>
          <p:nvPr>
            <p:ph type="title"/>
          </p:nvPr>
        </p:nvSpPr>
        <p:spPr>
          <a:xfrm>
            <a:off x="685800" y="2628900"/>
            <a:ext cx="7924800" cy="10287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3719148"/>
            <a:ext cx="7924800" cy="738552"/>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3687744"/>
            <a:ext cx="7924800" cy="3226"/>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E36636D-D922-432D-A958-524484B5923D}" type="datetimeFigureOut">
              <a:rPr lang="en-US" smtClean="0"/>
              <a:pPr/>
              <a:t>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dirty="0"/>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143000"/>
            <a:ext cx="4059936" cy="3429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143000"/>
            <a:ext cx="4059936" cy="3429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11/3/2018</a:t>
            </a:fld>
            <a:endParaRPr lang="en-US" dirty="0"/>
          </a:p>
        </p:txBody>
      </p:sp>
      <p:sp>
        <p:nvSpPr>
          <p:cNvPr id="3" name="Text Placeholder 2"/>
          <p:cNvSpPr>
            <a:spLocks noGrp="1"/>
          </p:cNvSpPr>
          <p:nvPr>
            <p:ph type="body" idx="1"/>
          </p:nvPr>
        </p:nvSpPr>
        <p:spPr>
          <a:xfrm>
            <a:off x="457200" y="1049695"/>
            <a:ext cx="4040188" cy="5715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1651422"/>
            <a:ext cx="4038600" cy="293522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1651422"/>
            <a:ext cx="4038600" cy="293522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16586"/>
            <a:ext cx="8229600" cy="85725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049695"/>
            <a:ext cx="4040188" cy="5715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E36636D-D922-432D-A958-524484B5923D}" type="datetimeFigureOut">
              <a:rPr lang="en-US" smtClean="0"/>
              <a:pPr/>
              <a:t>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dirty="0"/>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342900"/>
            <a:ext cx="6248400" cy="428625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200150"/>
            <a:ext cx="1984248" cy="280035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342900"/>
            <a:ext cx="19812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8E36636D-D922-432D-A958-524484B5923D}" type="datetimeFigureOut">
              <a:rPr lang="en-US" smtClean="0"/>
              <a:pPr/>
              <a:t>11/3/2018</a:t>
            </a:fld>
            <a:endParaRPr lang="en-US" dirty="0"/>
          </a:p>
        </p:txBody>
      </p:sp>
      <p:sp>
        <p:nvSpPr>
          <p:cNvPr id="9" name="Slide Number Placeholder 8"/>
          <p:cNvSpPr>
            <a:spLocks noGrp="1"/>
          </p:cNvSpPr>
          <p:nvPr>
            <p:ph type="sldNum" sz="quarter" idx="15"/>
          </p:nvPr>
        </p:nvSpPr>
        <p:spPr/>
        <p:txBody>
          <a:bodyPr/>
          <a:lstStyle/>
          <a:p>
            <a:fld id="{DF28FB93-0A08-4E7D-8E63-9EFA29F1E093}"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342900"/>
            <a:ext cx="20574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342900"/>
            <a:ext cx="6019800" cy="417195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200150"/>
            <a:ext cx="2057400" cy="33147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8E36636D-D922-432D-A958-524484B5923D}" type="datetimeFigureOut">
              <a:rPr lang="en-US" smtClean="0"/>
              <a:pPr/>
              <a:t>11/3/2018</a:t>
            </a:fld>
            <a:endParaRPr lang="en-US" dirty="0"/>
          </a:p>
        </p:txBody>
      </p:sp>
      <p:sp>
        <p:nvSpPr>
          <p:cNvPr id="9" name="Slide Number Placeholder 8"/>
          <p:cNvSpPr>
            <a:spLocks noGrp="1"/>
          </p:cNvSpPr>
          <p:nvPr>
            <p:ph type="sldNum" sz="quarter" idx="11"/>
          </p:nvPr>
        </p:nvSpPr>
        <p:spPr/>
        <p:txBody>
          <a:bodyPr/>
          <a:lstStyle/>
          <a:p>
            <a:fld id="{DF28FB93-0A08-4E7D-8E63-9EFA29F1E093}"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085850"/>
            <a:ext cx="8229600" cy="350877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4652750"/>
            <a:ext cx="2590800" cy="288036"/>
          </a:xfrm>
          <a:prstGeom prst="rect">
            <a:avLst/>
          </a:prstGeom>
        </p:spPr>
        <p:txBody>
          <a:bodyPr vert="horz" anchor="ctr" anchorCtr="0"/>
          <a:lstStyle>
            <a:lvl1pPr algn="l" eaLnBrk="1" latinLnBrk="0" hangingPunct="1">
              <a:defRPr kumimoji="0" sz="1200">
                <a:solidFill>
                  <a:schemeClr val="tx2"/>
                </a:solidFill>
              </a:defRPr>
            </a:lvl1pPr>
          </a:lstStyle>
          <a:p>
            <a:fld id="{8E36636D-D922-432D-A958-524484B5923D}" type="datetimeFigureOut">
              <a:rPr lang="en-US" smtClean="0"/>
              <a:pPr/>
              <a:t>11/3/2018</a:t>
            </a:fld>
            <a:endParaRPr lang="en-US" dirty="0"/>
          </a:p>
        </p:txBody>
      </p:sp>
      <p:sp>
        <p:nvSpPr>
          <p:cNvPr id="10" name="Footer Placeholder 9"/>
          <p:cNvSpPr>
            <a:spLocks noGrp="1"/>
          </p:cNvSpPr>
          <p:nvPr>
            <p:ph type="ftr" sz="quarter" idx="3"/>
          </p:nvPr>
        </p:nvSpPr>
        <p:spPr>
          <a:xfrm>
            <a:off x="2133600" y="4652750"/>
            <a:ext cx="3581400" cy="288036"/>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4636148"/>
            <a:ext cx="609600" cy="3429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F28FB93-0A08-4E7D-8E63-9EFA29F1E093}" type="slidenum">
              <a:rPr lang="en-US" smtClean="0"/>
              <a:pPr/>
              <a:t>‹#›</a:t>
            </a:fld>
            <a:endParaRPr lang="en-US" dirty="0"/>
          </a:p>
        </p:txBody>
      </p:sp>
      <p:sp>
        <p:nvSpPr>
          <p:cNvPr id="5" name="Title Placeholder 4"/>
          <p:cNvSpPr>
            <a:spLocks noGrp="1"/>
          </p:cNvSpPr>
          <p:nvPr>
            <p:ph type="title"/>
          </p:nvPr>
        </p:nvSpPr>
        <p:spPr>
          <a:xfrm>
            <a:off x="457200" y="114300"/>
            <a:ext cx="8229600" cy="9144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spd="med">
    <p:fad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pc="0" dirty="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t>Lesson </a:t>
            </a:r>
            <a:r>
              <a:rPr lang="en-US" spc="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t>11</a:t>
            </a:r>
            <a:endParaRPr lang="en-US" spc="0" dirty="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endParaRPr>
          </a:p>
          <a:p>
            <a:r>
              <a:rPr lang="en-US" spc="0" dirty="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t>Chapter </a:t>
            </a:r>
            <a:r>
              <a:rPr lang="en-US" spc="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t>2 </a:t>
            </a:r>
            <a:r>
              <a:rPr lang="en-US" spc="0" dirty="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t>vss. </a:t>
            </a:r>
            <a:r>
              <a:rPr lang="en-US" spc="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t>1-7</a:t>
            </a:r>
            <a:endParaRPr lang="en-US" spc="0" dirty="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endParaRPr>
          </a:p>
        </p:txBody>
      </p:sp>
      <p:sp>
        <p:nvSpPr>
          <p:cNvPr id="4" name="Rectangle 3"/>
          <p:cNvSpPr/>
          <p:nvPr/>
        </p:nvSpPr>
        <p:spPr>
          <a:xfrm>
            <a:off x="1447800" y="1657350"/>
            <a:ext cx="6325706"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50000" endA="300" endPos="50000" dist="29997" dir="5400000" sy="-100000" algn="bl" rotWithShape="0"/>
                </a:effectLst>
              </a:rPr>
              <a:t>The Book of James</a:t>
            </a:r>
          </a:p>
        </p:txBody>
      </p:sp>
    </p:spTree>
    <p:extLst>
      <p:ext uri="{BB962C8B-B14F-4D97-AF65-F5344CB8AC3E}">
        <p14:creationId xmlns:p14="http://schemas.microsoft.com/office/powerpoint/2010/main" xmlns="" val="27075430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84635" y="914400"/>
            <a:ext cx="8554565" cy="4229100"/>
          </a:xfrm>
        </p:spPr>
        <p:txBody>
          <a:bodyPr>
            <a:noAutofit/>
          </a:bodyPr>
          <a:lstStyle/>
          <a:p>
            <a:pPr>
              <a:buNone/>
            </a:pPr>
            <a:r>
              <a:rPr lang="en-US" sz="2400" dirty="0" smtClean="0"/>
              <a:t>A Measure of Our Heart- Ignore God’s Order</a:t>
            </a:r>
          </a:p>
          <a:p>
            <a:pPr>
              <a:buNone/>
            </a:pPr>
            <a:r>
              <a:rPr lang="en-US" sz="2000" dirty="0" smtClean="0"/>
              <a:t>“…did </a:t>
            </a:r>
            <a:r>
              <a:rPr lang="en-US" sz="2000" dirty="0" smtClean="0"/>
              <a:t>not God choose the poor of this world </a:t>
            </a:r>
            <a:r>
              <a:rPr lang="en-US" sz="2000" i="1" dirty="0" smtClean="0"/>
              <a:t>to be</a:t>
            </a:r>
            <a:r>
              <a:rPr lang="en-US" sz="2000" dirty="0" smtClean="0"/>
              <a:t> rich in faith and heirs of the kingdom which He promised to those who love Him</a:t>
            </a:r>
            <a:r>
              <a:rPr lang="en-US" sz="2000" dirty="0" smtClean="0"/>
              <a:t>?”</a:t>
            </a:r>
          </a:p>
          <a:p>
            <a:pPr>
              <a:buNone/>
            </a:pPr>
            <a:endParaRPr lang="en-US" sz="1800" dirty="0" smtClean="0"/>
          </a:p>
          <a:p>
            <a:pPr>
              <a:buNone/>
            </a:pPr>
            <a:r>
              <a:rPr lang="en-US" sz="2000" dirty="0" smtClean="0"/>
              <a:t>Matthew 11:25–27 (NASB95) </a:t>
            </a:r>
          </a:p>
          <a:p>
            <a:pPr>
              <a:buNone/>
            </a:pPr>
            <a:r>
              <a:rPr lang="en-US" sz="2000" dirty="0" smtClean="0"/>
              <a:t>	</a:t>
            </a:r>
            <a:r>
              <a:rPr lang="en-US" sz="2000" dirty="0" smtClean="0"/>
              <a:t>	At that time Jesus said, “I praise You, Father, Lord of heaven and earth, that You have hidden these things from </a:t>
            </a:r>
            <a:r>
              <a:rPr lang="en-US" sz="2000" i="1" dirty="0" smtClean="0"/>
              <a:t>the</a:t>
            </a:r>
            <a:r>
              <a:rPr lang="en-US" sz="2000" dirty="0" smtClean="0"/>
              <a:t> wise and intelligent and have revealed them to infants. </a:t>
            </a:r>
            <a:r>
              <a:rPr lang="en-US" sz="2000" dirty="0" smtClean="0"/>
              <a:t>Yes</a:t>
            </a:r>
            <a:r>
              <a:rPr lang="en-US" sz="2000" dirty="0" smtClean="0"/>
              <a:t>, Father, for this way was well-pleasing in Your sight. </a:t>
            </a:r>
          </a:p>
          <a:p>
            <a:pPr>
              <a:buNone/>
            </a:pPr>
            <a:r>
              <a:rPr lang="en-US" sz="2000" dirty="0" smtClean="0"/>
              <a:t>	</a:t>
            </a:r>
            <a:r>
              <a:rPr lang="en-US" sz="2000" dirty="0" smtClean="0"/>
              <a:t>	“All things have been handed over to Me by My Father; and no one knows the Son except the Father; nor does anyone know the Father except the Son, and anyone to whom the Son wills to reveal </a:t>
            </a:r>
            <a:r>
              <a:rPr lang="en-US" sz="2000" i="1" dirty="0" smtClean="0"/>
              <a:t>Him.</a:t>
            </a:r>
            <a:r>
              <a:rPr lang="en-US" sz="2000" dirty="0" smtClean="0"/>
              <a:t> </a:t>
            </a:r>
          </a:p>
          <a:p>
            <a:pPr>
              <a:buNone/>
            </a:pPr>
            <a:endParaRPr lang="en-US" sz="2000" dirty="0" smtClean="0"/>
          </a:p>
          <a:p>
            <a:pPr>
              <a:buNone/>
            </a:pPr>
            <a:endParaRPr lang="en-US" sz="2000" dirty="0" smtClean="0"/>
          </a:p>
        </p:txBody>
      </p:sp>
      <p:sp>
        <p:nvSpPr>
          <p:cNvPr id="13" name="Title 12"/>
          <p:cNvSpPr>
            <a:spLocks noGrp="1"/>
          </p:cNvSpPr>
          <p:nvPr>
            <p:ph type="title"/>
          </p:nvPr>
        </p:nvSpPr>
        <p:spPr>
          <a:xfrm>
            <a:off x="228600" y="209550"/>
            <a:ext cx="8763000" cy="685800"/>
          </a:xfrm>
        </p:spPr>
        <p:txBody>
          <a:bodyPr>
            <a:noAutofit/>
          </a:bodyPr>
          <a:lstStyle/>
          <a:p>
            <a:r>
              <a:rPr lang="en-US" sz="3200" dirty="0" smtClean="0">
                <a:solidFill>
                  <a:schemeClr val="accent6"/>
                </a:solidFill>
              </a:rPr>
              <a:t>Worldly Standing Means Nothing in God’s Kingdom</a:t>
            </a:r>
            <a:endParaRPr lang="en-US" sz="3200" dirty="0">
              <a:solidFill>
                <a:schemeClr val="accent6"/>
              </a:solidFill>
            </a:endParaRPr>
          </a:p>
        </p:txBody>
      </p:sp>
    </p:spTree>
    <p:extLst>
      <p:ext uri="{BB962C8B-B14F-4D97-AF65-F5344CB8AC3E}">
        <p14:creationId xmlns:p14="http://schemas.microsoft.com/office/powerpoint/2010/main" xmlns="" val="10164648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84635" y="914400"/>
            <a:ext cx="8554565" cy="4229100"/>
          </a:xfrm>
        </p:spPr>
        <p:txBody>
          <a:bodyPr>
            <a:noAutofit/>
          </a:bodyPr>
          <a:lstStyle/>
          <a:p>
            <a:pPr>
              <a:buNone/>
            </a:pPr>
            <a:r>
              <a:rPr lang="en-US" sz="2400" dirty="0" smtClean="0"/>
              <a:t>A Measure of Our Heart- Reflect our Lord</a:t>
            </a:r>
          </a:p>
          <a:p>
            <a:pPr>
              <a:buNone/>
            </a:pPr>
            <a:r>
              <a:rPr lang="en-US" sz="2000" dirty="0" smtClean="0"/>
              <a:t>Matt. </a:t>
            </a:r>
            <a:r>
              <a:rPr lang="en-US" sz="2000" dirty="0" smtClean="0"/>
              <a:t>20:30-34</a:t>
            </a:r>
          </a:p>
          <a:p>
            <a:pPr>
              <a:buNone/>
            </a:pPr>
            <a:r>
              <a:rPr lang="en-US" sz="2000" dirty="0" smtClean="0"/>
              <a:t> </a:t>
            </a:r>
            <a:r>
              <a:rPr lang="en-US" sz="2000" dirty="0" smtClean="0"/>
              <a:t>And behold, two blind men sitting by the road, hearing that Jesus was passing by, cried out, saying, "Lord, have mercy on us, Son of David!" And </a:t>
            </a:r>
            <a:r>
              <a:rPr lang="en-US" sz="2000" b="1" dirty="0" smtClean="0"/>
              <a:t>the multitude sternly told them to be quiet</a:t>
            </a:r>
            <a:r>
              <a:rPr lang="en-US" sz="2000" dirty="0" smtClean="0"/>
              <a:t>; but they cried out all the more, saying, "Lord, have mercy on us, Son of David!" And Jesus stopped and called them, and said, "What do you want Me to do for you?" They said to Him, "Lord, {we want} our eyes to be opened." And </a:t>
            </a:r>
            <a:r>
              <a:rPr lang="en-US" sz="2000" b="1" dirty="0" smtClean="0"/>
              <a:t>moved with compassion, Jesus touched their eyes</a:t>
            </a:r>
            <a:r>
              <a:rPr lang="en-US" sz="2000" dirty="0" smtClean="0"/>
              <a:t>; and immediately they regained their sight and followed Him.</a:t>
            </a:r>
          </a:p>
          <a:p>
            <a:pPr>
              <a:buNone/>
            </a:pPr>
            <a:endParaRPr lang="en-US" sz="2000" dirty="0" smtClean="0"/>
          </a:p>
          <a:p>
            <a:pPr>
              <a:buNone/>
            </a:pPr>
            <a:endParaRPr lang="en-US" sz="2000" dirty="0" smtClean="0"/>
          </a:p>
        </p:txBody>
      </p:sp>
      <p:sp>
        <p:nvSpPr>
          <p:cNvPr id="13" name="Title 12"/>
          <p:cNvSpPr>
            <a:spLocks noGrp="1"/>
          </p:cNvSpPr>
          <p:nvPr>
            <p:ph type="title"/>
          </p:nvPr>
        </p:nvSpPr>
        <p:spPr>
          <a:xfrm>
            <a:off x="228600" y="209550"/>
            <a:ext cx="8763000" cy="685800"/>
          </a:xfrm>
        </p:spPr>
        <p:txBody>
          <a:bodyPr>
            <a:noAutofit/>
          </a:bodyPr>
          <a:lstStyle/>
          <a:p>
            <a:r>
              <a:rPr lang="en-US" sz="3200" dirty="0" smtClean="0">
                <a:solidFill>
                  <a:schemeClr val="accent6"/>
                </a:solidFill>
              </a:rPr>
              <a:t>Worldly Standing Means Nothing in God’s Kingdom</a:t>
            </a:r>
            <a:endParaRPr lang="en-US" sz="3200" dirty="0">
              <a:solidFill>
                <a:schemeClr val="accent6"/>
              </a:solidFill>
            </a:endParaRPr>
          </a:p>
        </p:txBody>
      </p:sp>
    </p:spTree>
    <p:extLst>
      <p:ext uri="{BB962C8B-B14F-4D97-AF65-F5344CB8AC3E}">
        <p14:creationId xmlns:p14="http://schemas.microsoft.com/office/powerpoint/2010/main" xmlns="" val="10164648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28600" y="361950"/>
            <a:ext cx="8686800" cy="4419600"/>
          </a:xfrm>
        </p:spPr>
        <p:txBody>
          <a:bodyPr>
            <a:noAutofit/>
          </a:bodyPr>
          <a:lstStyle/>
          <a:p>
            <a:pPr>
              <a:buNone/>
            </a:pPr>
            <a:r>
              <a:rPr lang="en-US" sz="2000" dirty="0" smtClean="0"/>
              <a:t>James 2:1–7 (NASB95) </a:t>
            </a:r>
          </a:p>
          <a:p>
            <a:pPr>
              <a:buNone/>
            </a:pPr>
            <a:r>
              <a:rPr lang="en-US" sz="2000" b="1" dirty="0" smtClean="0"/>
              <a:t>	</a:t>
            </a:r>
            <a:r>
              <a:rPr lang="en-US" sz="2000" dirty="0" smtClean="0"/>
              <a:t>	My brethren, do not hold your faith in our glorious Lord Jesus Christ with </a:t>
            </a:r>
            <a:r>
              <a:rPr lang="en-US" sz="2000" i="1" dirty="0" smtClean="0"/>
              <a:t>an attitude of</a:t>
            </a:r>
            <a:r>
              <a:rPr lang="en-US" sz="2000" dirty="0" smtClean="0"/>
              <a:t> personal favoritism. For if a man comes into your assembly with a gold ring and dressed in fine clothes, and there also comes in a poor man in dirty clothes, and you pay special attention to the one who is wearing the fine clothes, and say, “You sit here in a good place,” and you say to the poor man, “You stand over there, or sit down by my footstool,” have you not made distinctions among yourselves, and become judges with evil motives? </a:t>
            </a:r>
          </a:p>
          <a:p>
            <a:pPr>
              <a:buNone/>
            </a:pPr>
            <a:r>
              <a:rPr lang="en-US" sz="2000" dirty="0" smtClean="0"/>
              <a:t>		Listen, my beloved brethren: did not God choose the poor of this world </a:t>
            </a:r>
            <a:r>
              <a:rPr lang="en-US" sz="2000" i="1" dirty="0" smtClean="0"/>
              <a:t>to be</a:t>
            </a:r>
            <a:r>
              <a:rPr lang="en-US" sz="2000" dirty="0" smtClean="0"/>
              <a:t> rich in faith and heirs of the kingdom which He promised to those who love Him? But you have dishonored the poor man. Is it not the rich who oppress you and personally drag you into court? Do they not blaspheme the fair name by which you have been called? </a:t>
            </a:r>
          </a:p>
          <a:p>
            <a:pPr>
              <a:buNone/>
            </a:pPr>
            <a:r>
              <a:rPr lang="en-US" sz="2400" dirty="0" smtClean="0"/>
              <a:t>. </a:t>
            </a:r>
            <a:endParaRPr lang="en-US" sz="2400" dirty="0"/>
          </a:p>
        </p:txBody>
      </p:sp>
    </p:spTree>
    <p:extLst>
      <p:ext uri="{BB962C8B-B14F-4D97-AF65-F5344CB8AC3E}">
        <p14:creationId xmlns:p14="http://schemas.microsoft.com/office/powerpoint/2010/main" xmlns="" val="10164648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2"/>
          <p:cNvSpPr>
            <a:spLocks noGrp="1"/>
          </p:cNvSpPr>
          <p:nvPr>
            <p:ph type="title"/>
          </p:nvPr>
        </p:nvSpPr>
        <p:spPr>
          <a:xfrm>
            <a:off x="152400" y="209550"/>
            <a:ext cx="2819400" cy="2362200"/>
          </a:xfrm>
        </p:spPr>
        <p:txBody>
          <a:bodyPr>
            <a:noAutofit/>
          </a:bodyPr>
          <a:lstStyle/>
          <a:p>
            <a:r>
              <a:rPr lang="en-US" sz="4000" dirty="0" smtClean="0">
                <a:solidFill>
                  <a:schemeClr val="accent6"/>
                </a:solidFill>
              </a:rPr>
              <a:t>KNOW THIS:</a:t>
            </a:r>
            <a:br>
              <a:rPr lang="en-US" sz="4000" dirty="0" smtClean="0">
                <a:solidFill>
                  <a:schemeClr val="accent6"/>
                </a:solidFill>
              </a:rPr>
            </a:br>
            <a:endParaRPr lang="en-US" sz="4000" dirty="0">
              <a:solidFill>
                <a:schemeClr val="accent6"/>
              </a:solidFill>
            </a:endParaRPr>
          </a:p>
        </p:txBody>
      </p:sp>
      <p:pic>
        <p:nvPicPr>
          <p:cNvPr id="1026" name="Picture 2"/>
          <p:cNvPicPr>
            <a:picLocks noGrp="1" noChangeAspect="1" noChangeArrowheads="1"/>
          </p:cNvPicPr>
          <p:nvPr>
            <p:ph idx="1"/>
          </p:nvPr>
        </p:nvPicPr>
        <p:blipFill>
          <a:blip r:embed="rId2" cstate="print">
            <a:lum/>
          </a:blip>
          <a:srcRect/>
          <a:stretch>
            <a:fillRect/>
          </a:stretch>
        </p:blipFill>
        <p:spPr bwMode="auto">
          <a:xfrm>
            <a:off x="2667000" y="179911"/>
            <a:ext cx="5791200" cy="4760649"/>
          </a:xfrm>
          <a:prstGeom prst="rect">
            <a:avLst/>
          </a:prstGeom>
          <a:ln w="38100" cap="sq">
            <a:solidFill>
              <a:srgbClr val="000000"/>
            </a:solidFill>
            <a:prstDash val="solid"/>
            <a:miter lim="800000"/>
          </a:ln>
          <a:effectLst>
            <a:outerShdw blurRad="596900" dist="177800" dir="8100000" algn="tr" rotWithShape="0">
              <a:prstClr val="black">
                <a:alpha val="93000"/>
              </a:prstClr>
            </a:outerShdw>
          </a:effectLst>
        </p:spPr>
      </p:pic>
    </p:spTree>
    <p:extLst>
      <p:ext uri="{BB962C8B-B14F-4D97-AF65-F5344CB8AC3E}">
        <p14:creationId xmlns:p14="http://schemas.microsoft.com/office/powerpoint/2010/main" xmlns="" val="10164648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84635" y="914400"/>
            <a:ext cx="8325967" cy="3886200"/>
          </a:xfrm>
        </p:spPr>
        <p:txBody>
          <a:bodyPr>
            <a:noAutofit/>
          </a:bodyPr>
          <a:lstStyle/>
          <a:p>
            <a:pPr>
              <a:buNone/>
            </a:pPr>
            <a:r>
              <a:rPr lang="en-US" sz="2400" dirty="0" smtClean="0"/>
              <a:t>A Measure of Our Heart- Usurp God’s Glory</a:t>
            </a:r>
          </a:p>
          <a:p>
            <a:pPr>
              <a:buNone/>
            </a:pPr>
            <a:r>
              <a:rPr lang="en-US" sz="2000" dirty="0" smtClean="0"/>
              <a:t>“My </a:t>
            </a:r>
            <a:r>
              <a:rPr lang="en-US" sz="2000" dirty="0" smtClean="0"/>
              <a:t>brethren, do not hold your faith in our glorious Lord Jesus Christ with </a:t>
            </a:r>
            <a:r>
              <a:rPr lang="en-US" sz="2000" i="1" dirty="0" smtClean="0"/>
              <a:t>an attitude of</a:t>
            </a:r>
            <a:r>
              <a:rPr lang="en-US" sz="2000" dirty="0" smtClean="0"/>
              <a:t> personal </a:t>
            </a:r>
            <a:r>
              <a:rPr lang="en-US" sz="2000" dirty="0" smtClean="0"/>
              <a:t>favoritism”</a:t>
            </a:r>
          </a:p>
          <a:p>
            <a:pPr>
              <a:buNone/>
            </a:pPr>
            <a:endParaRPr lang="en-US" sz="2000" dirty="0" smtClean="0"/>
          </a:p>
          <a:p>
            <a:pPr>
              <a:spcBef>
                <a:spcPts val="0"/>
              </a:spcBef>
              <a:buNone/>
            </a:pPr>
            <a:r>
              <a:rPr lang="en-US" sz="2000" dirty="0" smtClean="0"/>
              <a:t>1 </a:t>
            </a:r>
            <a:r>
              <a:rPr lang="en-US" sz="2000" dirty="0" smtClean="0"/>
              <a:t>Samuel 16:6–7 (NASB95) </a:t>
            </a:r>
          </a:p>
          <a:p>
            <a:pPr>
              <a:spcBef>
                <a:spcPts val="0"/>
              </a:spcBef>
              <a:buNone/>
            </a:pPr>
            <a:r>
              <a:rPr lang="en-US" sz="2000" dirty="0" smtClean="0"/>
              <a:t>		When they entered, he looked at </a:t>
            </a:r>
            <a:r>
              <a:rPr lang="en-US" sz="2000" dirty="0" err="1" smtClean="0"/>
              <a:t>Eliab</a:t>
            </a:r>
            <a:r>
              <a:rPr lang="en-US" sz="2000" dirty="0" smtClean="0"/>
              <a:t> and thought, “Surely the </a:t>
            </a:r>
            <a:r>
              <a:rPr lang="en-US" sz="2000" cap="small" dirty="0" smtClean="0"/>
              <a:t>Lord’s</a:t>
            </a:r>
            <a:r>
              <a:rPr lang="en-US" sz="2000" dirty="0" smtClean="0"/>
              <a:t> anointed is before Him.” </a:t>
            </a:r>
          </a:p>
          <a:p>
            <a:pPr>
              <a:spcBef>
                <a:spcPts val="0"/>
              </a:spcBef>
              <a:buNone/>
            </a:pPr>
            <a:r>
              <a:rPr lang="en-US" sz="2000" dirty="0" smtClean="0"/>
              <a:t>		But the </a:t>
            </a:r>
            <a:r>
              <a:rPr lang="en-US" sz="2000" cap="small" dirty="0" smtClean="0"/>
              <a:t>Lord</a:t>
            </a:r>
            <a:r>
              <a:rPr lang="en-US" sz="2000" dirty="0" smtClean="0"/>
              <a:t> said to Samuel, “Do not look at his appearance or at the height of his stature, because I have rejected him; for God </a:t>
            </a:r>
            <a:r>
              <a:rPr lang="en-US" sz="2000" i="1" dirty="0" smtClean="0"/>
              <a:t>sees</a:t>
            </a:r>
            <a:r>
              <a:rPr lang="en-US" sz="2000" dirty="0" smtClean="0"/>
              <a:t> not as man sees, for man looks at the outward appearance, but the </a:t>
            </a:r>
            <a:r>
              <a:rPr lang="en-US" sz="2000" cap="small" dirty="0" smtClean="0"/>
              <a:t>Lord</a:t>
            </a:r>
            <a:r>
              <a:rPr lang="en-US" sz="2000" dirty="0" smtClean="0"/>
              <a:t> looks at the heart.” </a:t>
            </a:r>
          </a:p>
          <a:p>
            <a:pPr>
              <a:buNone/>
            </a:pPr>
            <a:endParaRPr lang="en-US" sz="2000" dirty="0" smtClean="0"/>
          </a:p>
          <a:p>
            <a:pPr>
              <a:buNone/>
            </a:pPr>
            <a:r>
              <a:rPr lang="en-US" sz="2000" dirty="0" smtClean="0"/>
              <a:t>	</a:t>
            </a:r>
            <a:endParaRPr lang="en-US" sz="2000" dirty="0" smtClean="0"/>
          </a:p>
        </p:txBody>
      </p:sp>
      <p:sp>
        <p:nvSpPr>
          <p:cNvPr id="13" name="Title 12"/>
          <p:cNvSpPr>
            <a:spLocks noGrp="1"/>
          </p:cNvSpPr>
          <p:nvPr>
            <p:ph type="title"/>
          </p:nvPr>
        </p:nvSpPr>
        <p:spPr>
          <a:xfrm>
            <a:off x="228600" y="209550"/>
            <a:ext cx="8763000" cy="685800"/>
          </a:xfrm>
        </p:spPr>
        <p:txBody>
          <a:bodyPr>
            <a:noAutofit/>
          </a:bodyPr>
          <a:lstStyle/>
          <a:p>
            <a:r>
              <a:rPr lang="en-US" sz="3200" dirty="0" smtClean="0">
                <a:solidFill>
                  <a:schemeClr val="accent6"/>
                </a:solidFill>
              </a:rPr>
              <a:t>Worldly Standing Means Nothing in God’s Kingdom</a:t>
            </a:r>
            <a:endParaRPr lang="en-US" sz="3200" dirty="0">
              <a:solidFill>
                <a:schemeClr val="accent6"/>
              </a:solidFill>
            </a:endParaRPr>
          </a:p>
        </p:txBody>
      </p:sp>
    </p:spTree>
    <p:extLst>
      <p:ext uri="{BB962C8B-B14F-4D97-AF65-F5344CB8AC3E}">
        <p14:creationId xmlns:p14="http://schemas.microsoft.com/office/powerpoint/2010/main" xmlns="" val="10164648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84635" y="914400"/>
            <a:ext cx="8325967" cy="3886200"/>
          </a:xfrm>
        </p:spPr>
        <p:txBody>
          <a:bodyPr>
            <a:noAutofit/>
          </a:bodyPr>
          <a:lstStyle/>
          <a:p>
            <a:pPr>
              <a:buNone/>
            </a:pPr>
            <a:r>
              <a:rPr lang="en-US" sz="2400" dirty="0" smtClean="0"/>
              <a:t>A Measure of Our Heart- Usurp God’s Glory</a:t>
            </a:r>
          </a:p>
          <a:p>
            <a:pPr>
              <a:buNone/>
            </a:pPr>
            <a:r>
              <a:rPr lang="en-US" sz="2000" dirty="0" smtClean="0"/>
              <a:t>“My </a:t>
            </a:r>
            <a:r>
              <a:rPr lang="en-US" sz="2000" dirty="0" smtClean="0"/>
              <a:t>brethren, do not hold your faith in our glorious Lord Jesus Christ with </a:t>
            </a:r>
            <a:r>
              <a:rPr lang="en-US" sz="2000" i="1" dirty="0" smtClean="0"/>
              <a:t>an attitude of</a:t>
            </a:r>
            <a:r>
              <a:rPr lang="en-US" sz="2000" dirty="0" smtClean="0"/>
              <a:t> personal </a:t>
            </a:r>
            <a:r>
              <a:rPr lang="en-US" sz="2000" dirty="0" smtClean="0"/>
              <a:t>favoritism”</a:t>
            </a:r>
          </a:p>
          <a:p>
            <a:pPr>
              <a:buNone/>
            </a:pPr>
            <a:endParaRPr lang="en-US" sz="2000" dirty="0" smtClean="0"/>
          </a:p>
          <a:p>
            <a:pPr>
              <a:buNone/>
            </a:pPr>
            <a:r>
              <a:rPr lang="en-US" sz="2000" dirty="0" smtClean="0"/>
              <a:t>John 9:1–3 (NASB95) </a:t>
            </a:r>
          </a:p>
          <a:p>
            <a:pPr>
              <a:spcBef>
                <a:spcPts val="0"/>
              </a:spcBef>
              <a:buNone/>
            </a:pPr>
            <a:r>
              <a:rPr lang="en-US" sz="2000" dirty="0" smtClean="0"/>
              <a:t>		As He passed by, He saw a man blind from birth. </a:t>
            </a:r>
          </a:p>
          <a:p>
            <a:pPr>
              <a:spcBef>
                <a:spcPts val="0"/>
              </a:spcBef>
              <a:buNone/>
            </a:pPr>
            <a:r>
              <a:rPr lang="en-US" sz="2000" dirty="0" smtClean="0"/>
              <a:t>		And His disciples asked Him, “Rabbi, who sinned, this man or his parents, that he would be born blind?” </a:t>
            </a:r>
          </a:p>
          <a:p>
            <a:pPr>
              <a:spcBef>
                <a:spcPts val="0"/>
              </a:spcBef>
              <a:buNone/>
            </a:pPr>
            <a:r>
              <a:rPr lang="en-US" sz="2000" dirty="0" smtClean="0"/>
              <a:t>	</a:t>
            </a:r>
            <a:r>
              <a:rPr lang="en-US" sz="2000" dirty="0" smtClean="0"/>
              <a:t>	Jesus </a:t>
            </a:r>
            <a:r>
              <a:rPr lang="en-US" sz="2000" dirty="0" smtClean="0"/>
              <a:t>answered, “</a:t>
            </a:r>
            <a:r>
              <a:rPr lang="en-US" sz="2000" i="1" dirty="0" smtClean="0"/>
              <a:t>It was</a:t>
            </a:r>
            <a:r>
              <a:rPr lang="en-US" sz="2000" dirty="0" smtClean="0"/>
              <a:t> neither </a:t>
            </a:r>
            <a:r>
              <a:rPr lang="en-US" sz="2000" i="1" dirty="0" smtClean="0"/>
              <a:t>that</a:t>
            </a:r>
            <a:r>
              <a:rPr lang="en-US" sz="2000" dirty="0" smtClean="0"/>
              <a:t> this man sinned, nor his parents; but </a:t>
            </a:r>
            <a:r>
              <a:rPr lang="en-US" sz="2000" i="1" dirty="0" smtClean="0"/>
              <a:t>it was</a:t>
            </a:r>
            <a:r>
              <a:rPr lang="en-US" sz="2000" dirty="0" smtClean="0"/>
              <a:t> so that the works of God might be displayed in him. </a:t>
            </a:r>
          </a:p>
          <a:p>
            <a:pPr>
              <a:spcBef>
                <a:spcPts val="0"/>
              </a:spcBef>
              <a:buNone/>
            </a:pPr>
            <a:endParaRPr lang="en-US" sz="2000" dirty="0" smtClean="0"/>
          </a:p>
          <a:p>
            <a:pPr>
              <a:buNone/>
            </a:pPr>
            <a:endParaRPr lang="en-US" sz="2000" dirty="0" smtClean="0"/>
          </a:p>
          <a:p>
            <a:pPr>
              <a:spcBef>
                <a:spcPts val="0"/>
              </a:spcBef>
              <a:buNone/>
            </a:pPr>
            <a:endParaRPr lang="en-US" sz="2000" dirty="0" smtClean="0"/>
          </a:p>
          <a:p>
            <a:pPr>
              <a:spcBef>
                <a:spcPts val="0"/>
              </a:spcBef>
              <a:buNone/>
            </a:pPr>
            <a:r>
              <a:rPr lang="en-US" sz="2000" dirty="0" smtClean="0"/>
              <a:t>	</a:t>
            </a:r>
            <a:endParaRPr lang="en-US" sz="2000" dirty="0" smtClean="0"/>
          </a:p>
        </p:txBody>
      </p:sp>
      <p:sp>
        <p:nvSpPr>
          <p:cNvPr id="13" name="Title 12"/>
          <p:cNvSpPr>
            <a:spLocks noGrp="1"/>
          </p:cNvSpPr>
          <p:nvPr>
            <p:ph type="title"/>
          </p:nvPr>
        </p:nvSpPr>
        <p:spPr>
          <a:xfrm>
            <a:off x="228600" y="209550"/>
            <a:ext cx="8763000" cy="685800"/>
          </a:xfrm>
        </p:spPr>
        <p:txBody>
          <a:bodyPr>
            <a:noAutofit/>
          </a:bodyPr>
          <a:lstStyle/>
          <a:p>
            <a:r>
              <a:rPr lang="en-US" sz="3200" dirty="0" smtClean="0">
                <a:solidFill>
                  <a:schemeClr val="accent6"/>
                </a:solidFill>
              </a:rPr>
              <a:t>Worldly Standing Means Nothing in God’s Kingdom</a:t>
            </a:r>
            <a:endParaRPr lang="en-US" sz="3200" dirty="0">
              <a:solidFill>
                <a:schemeClr val="accent6"/>
              </a:solidFill>
            </a:endParaRPr>
          </a:p>
        </p:txBody>
      </p:sp>
    </p:spTree>
    <p:extLst>
      <p:ext uri="{BB962C8B-B14F-4D97-AF65-F5344CB8AC3E}">
        <p14:creationId xmlns:p14="http://schemas.microsoft.com/office/powerpoint/2010/main" xmlns="" val="10164648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84635" y="914400"/>
            <a:ext cx="8325967" cy="3886200"/>
          </a:xfrm>
        </p:spPr>
        <p:txBody>
          <a:bodyPr>
            <a:noAutofit/>
          </a:bodyPr>
          <a:lstStyle/>
          <a:p>
            <a:pPr>
              <a:buNone/>
            </a:pPr>
            <a:r>
              <a:rPr lang="en-US" sz="2400" dirty="0" smtClean="0"/>
              <a:t>A Measure of Our Heart- </a:t>
            </a:r>
            <a:r>
              <a:rPr lang="en-US" sz="2400" dirty="0" smtClean="0"/>
              <a:t>Dismiss God’s Providence</a:t>
            </a:r>
          </a:p>
          <a:p>
            <a:pPr>
              <a:buNone/>
            </a:pPr>
            <a:r>
              <a:rPr lang="en-US" sz="2000" dirty="0" smtClean="0"/>
              <a:t>“…have </a:t>
            </a:r>
            <a:r>
              <a:rPr lang="en-US" sz="2000" dirty="0" smtClean="0"/>
              <a:t>you not made distinctions among yourselves, and become </a:t>
            </a:r>
            <a:r>
              <a:rPr lang="en-US" sz="2000" dirty="0" smtClean="0"/>
              <a:t>judges</a:t>
            </a:r>
          </a:p>
          <a:p>
            <a:pPr>
              <a:buNone/>
            </a:pPr>
            <a:r>
              <a:rPr lang="en-US" sz="2000" dirty="0" smtClean="0"/>
              <a:t> </a:t>
            </a:r>
            <a:r>
              <a:rPr lang="en-US" sz="2000" dirty="0" smtClean="0"/>
              <a:t>with evil motives</a:t>
            </a:r>
            <a:r>
              <a:rPr lang="en-US" sz="2000" dirty="0" smtClean="0"/>
              <a:t>?”</a:t>
            </a:r>
          </a:p>
          <a:p>
            <a:pPr>
              <a:buNone/>
            </a:pPr>
            <a:endParaRPr lang="en-US" sz="2000" dirty="0" smtClean="0"/>
          </a:p>
          <a:p>
            <a:pPr>
              <a:buNone/>
            </a:pPr>
            <a:r>
              <a:rPr lang="en-US" sz="2000" dirty="0" smtClean="0"/>
              <a:t>Daniel 2:20–22 (NASB95) </a:t>
            </a:r>
          </a:p>
          <a:p>
            <a:pPr>
              <a:spcBef>
                <a:spcPts val="0"/>
              </a:spcBef>
              <a:buNone/>
            </a:pPr>
            <a:r>
              <a:rPr lang="en-US" sz="2000" dirty="0" smtClean="0"/>
              <a:t>		Daniel said, “Let the name of God be blessed forever and ever, </a:t>
            </a:r>
          </a:p>
          <a:p>
            <a:pPr>
              <a:spcBef>
                <a:spcPts val="0"/>
              </a:spcBef>
              <a:buNone/>
            </a:pPr>
            <a:r>
              <a:rPr lang="en-US" sz="2000" dirty="0" smtClean="0"/>
              <a:t>For wisdom and power belong to Him.  It is He who changes the times and the epochs; He removes kings and establishes kings; He gives wisdom to wise men And knowledge to men of understanding. </a:t>
            </a:r>
          </a:p>
          <a:p>
            <a:pPr>
              <a:spcBef>
                <a:spcPts val="0"/>
              </a:spcBef>
              <a:buNone/>
            </a:pPr>
            <a:r>
              <a:rPr lang="en-US" sz="2000" dirty="0" smtClean="0"/>
              <a:t>		“It is He who reveals the profound and hidden things; He knows what is in the darkness, and the light dwells with Him. </a:t>
            </a:r>
          </a:p>
          <a:p>
            <a:pPr>
              <a:buNone/>
            </a:pPr>
            <a:endParaRPr lang="en-US" sz="2000" dirty="0" smtClean="0"/>
          </a:p>
          <a:p>
            <a:pPr>
              <a:buNone/>
            </a:pPr>
            <a:r>
              <a:rPr lang="en-US" sz="2000" dirty="0" smtClean="0"/>
              <a:t>	</a:t>
            </a:r>
          </a:p>
          <a:p>
            <a:pPr>
              <a:buNone/>
            </a:pPr>
            <a:endParaRPr lang="en-US" sz="2000" dirty="0" smtClean="0"/>
          </a:p>
        </p:txBody>
      </p:sp>
      <p:sp>
        <p:nvSpPr>
          <p:cNvPr id="13" name="Title 12"/>
          <p:cNvSpPr>
            <a:spLocks noGrp="1"/>
          </p:cNvSpPr>
          <p:nvPr>
            <p:ph type="title"/>
          </p:nvPr>
        </p:nvSpPr>
        <p:spPr>
          <a:xfrm>
            <a:off x="228600" y="209550"/>
            <a:ext cx="8763000" cy="685800"/>
          </a:xfrm>
        </p:spPr>
        <p:txBody>
          <a:bodyPr>
            <a:noAutofit/>
          </a:bodyPr>
          <a:lstStyle/>
          <a:p>
            <a:r>
              <a:rPr lang="en-US" sz="3200" dirty="0" smtClean="0">
                <a:solidFill>
                  <a:schemeClr val="accent6"/>
                </a:solidFill>
              </a:rPr>
              <a:t>Worldly Standing Means Nothing in God’s Kingdom</a:t>
            </a:r>
            <a:endParaRPr lang="en-US" sz="3200" dirty="0">
              <a:solidFill>
                <a:schemeClr val="accent6"/>
              </a:solidFill>
            </a:endParaRPr>
          </a:p>
        </p:txBody>
      </p:sp>
    </p:spTree>
    <p:extLst>
      <p:ext uri="{BB962C8B-B14F-4D97-AF65-F5344CB8AC3E}">
        <p14:creationId xmlns:p14="http://schemas.microsoft.com/office/powerpoint/2010/main" xmlns="" val="10164648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84635" y="914400"/>
            <a:ext cx="8325967" cy="3886200"/>
          </a:xfrm>
        </p:spPr>
        <p:txBody>
          <a:bodyPr>
            <a:noAutofit/>
          </a:bodyPr>
          <a:lstStyle/>
          <a:p>
            <a:pPr>
              <a:buNone/>
            </a:pPr>
            <a:r>
              <a:rPr lang="en-US" sz="2400" dirty="0" smtClean="0"/>
              <a:t>A Measure of Our Heart- </a:t>
            </a:r>
            <a:r>
              <a:rPr lang="en-US" sz="2400" dirty="0" smtClean="0"/>
              <a:t>Dismiss God’s Providence</a:t>
            </a:r>
          </a:p>
          <a:p>
            <a:pPr>
              <a:buNone/>
            </a:pPr>
            <a:r>
              <a:rPr lang="en-US" sz="2000" dirty="0" smtClean="0"/>
              <a:t>“…have </a:t>
            </a:r>
            <a:r>
              <a:rPr lang="en-US" sz="2000" dirty="0" smtClean="0"/>
              <a:t>you not made distinctions among yourselves, and become </a:t>
            </a:r>
            <a:r>
              <a:rPr lang="en-US" sz="2000" dirty="0" smtClean="0"/>
              <a:t>judges</a:t>
            </a:r>
          </a:p>
          <a:p>
            <a:pPr>
              <a:buNone/>
            </a:pPr>
            <a:r>
              <a:rPr lang="en-US" sz="2000" dirty="0" smtClean="0"/>
              <a:t> </a:t>
            </a:r>
            <a:r>
              <a:rPr lang="en-US" sz="2000" dirty="0" smtClean="0"/>
              <a:t>with evil motives</a:t>
            </a:r>
            <a:r>
              <a:rPr lang="en-US" sz="2000" dirty="0" smtClean="0"/>
              <a:t>?”</a:t>
            </a:r>
          </a:p>
          <a:p>
            <a:pPr>
              <a:buNone/>
            </a:pPr>
            <a:endParaRPr lang="en-US" sz="2000" dirty="0" smtClean="0"/>
          </a:p>
          <a:p>
            <a:pPr>
              <a:buNone/>
            </a:pPr>
            <a:r>
              <a:rPr lang="en-US" sz="2000" dirty="0" smtClean="0"/>
              <a:t>Proverbs 28:21 (NASB95) </a:t>
            </a:r>
          </a:p>
          <a:p>
            <a:pPr>
              <a:buNone/>
            </a:pPr>
            <a:r>
              <a:rPr lang="en-US" sz="2000" dirty="0" smtClean="0"/>
              <a:t>	</a:t>
            </a:r>
            <a:r>
              <a:rPr lang="en-US" sz="2000" dirty="0" smtClean="0"/>
              <a:t>To </a:t>
            </a:r>
            <a:r>
              <a:rPr lang="en-US" sz="2000" dirty="0" smtClean="0"/>
              <a:t>show partiality is not good, </a:t>
            </a:r>
            <a:r>
              <a:rPr lang="en-US" sz="2000" dirty="0" smtClean="0"/>
              <a:t>Because </a:t>
            </a:r>
            <a:r>
              <a:rPr lang="en-US" sz="2000" dirty="0" smtClean="0"/>
              <a:t>for a piece of bread a man will transgress. </a:t>
            </a:r>
          </a:p>
          <a:p>
            <a:pPr>
              <a:buNone/>
            </a:pPr>
            <a:endParaRPr lang="en-US" sz="2000" dirty="0" smtClean="0"/>
          </a:p>
          <a:p>
            <a:pPr>
              <a:buNone/>
            </a:pPr>
            <a:r>
              <a:rPr lang="en-US" sz="2000" dirty="0" smtClean="0"/>
              <a:t>	</a:t>
            </a:r>
          </a:p>
          <a:p>
            <a:pPr>
              <a:buNone/>
            </a:pPr>
            <a:endParaRPr lang="en-US" sz="2000" dirty="0" smtClean="0"/>
          </a:p>
        </p:txBody>
      </p:sp>
      <p:sp>
        <p:nvSpPr>
          <p:cNvPr id="13" name="Title 12"/>
          <p:cNvSpPr>
            <a:spLocks noGrp="1"/>
          </p:cNvSpPr>
          <p:nvPr>
            <p:ph type="title"/>
          </p:nvPr>
        </p:nvSpPr>
        <p:spPr>
          <a:xfrm>
            <a:off x="228600" y="209550"/>
            <a:ext cx="8763000" cy="685800"/>
          </a:xfrm>
        </p:spPr>
        <p:txBody>
          <a:bodyPr>
            <a:noAutofit/>
          </a:bodyPr>
          <a:lstStyle/>
          <a:p>
            <a:r>
              <a:rPr lang="en-US" sz="3200" dirty="0" smtClean="0">
                <a:solidFill>
                  <a:schemeClr val="accent6"/>
                </a:solidFill>
              </a:rPr>
              <a:t>Worldly Standing Means Nothing in God’s Kingdom</a:t>
            </a:r>
            <a:endParaRPr lang="en-US" sz="3200" dirty="0">
              <a:solidFill>
                <a:schemeClr val="accent6"/>
              </a:solidFill>
            </a:endParaRPr>
          </a:p>
        </p:txBody>
      </p:sp>
    </p:spTree>
    <p:extLst>
      <p:ext uri="{BB962C8B-B14F-4D97-AF65-F5344CB8AC3E}">
        <p14:creationId xmlns:p14="http://schemas.microsoft.com/office/powerpoint/2010/main" xmlns="" val="10164648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8600" y="209550"/>
            <a:ext cx="8763000" cy="685800"/>
          </a:xfrm>
        </p:spPr>
        <p:txBody>
          <a:bodyPr>
            <a:noAutofit/>
          </a:bodyPr>
          <a:lstStyle/>
          <a:p>
            <a:r>
              <a:rPr lang="en-US" sz="3200" dirty="0" smtClean="0">
                <a:solidFill>
                  <a:schemeClr val="accent6"/>
                </a:solidFill>
              </a:rPr>
              <a:t>Worldly Standing Means Nothing in God’s Kingdom</a:t>
            </a:r>
            <a:endParaRPr lang="en-US" sz="3200" dirty="0">
              <a:solidFill>
                <a:schemeClr val="accent6"/>
              </a:solidFill>
            </a:endParaRPr>
          </a:p>
        </p:txBody>
      </p:sp>
      <p:pic>
        <p:nvPicPr>
          <p:cNvPr id="2050" name="Picture 2"/>
          <p:cNvPicPr>
            <a:picLocks noGrp="1" noChangeAspect="1" noChangeArrowheads="1"/>
          </p:cNvPicPr>
          <p:nvPr>
            <p:ph idx="1"/>
          </p:nvPr>
        </p:nvPicPr>
        <p:blipFill>
          <a:blip r:embed="rId2" cstate="print">
            <a:duotone>
              <a:prstClr val="black"/>
              <a:schemeClr val="accent6">
                <a:tint val="45000"/>
                <a:satMod val="400000"/>
              </a:schemeClr>
            </a:duotone>
            <a:lum bright="25000" contrast="-48000"/>
          </a:blip>
          <a:srcRect/>
          <a:stretch>
            <a:fillRect/>
          </a:stretch>
        </p:blipFill>
        <p:spPr bwMode="auto">
          <a:xfrm>
            <a:off x="4876800" y="1047750"/>
            <a:ext cx="4037806" cy="2495497"/>
          </a:xfrm>
          <a:prstGeom prst="ellipse">
            <a:avLst/>
          </a:prstGeom>
          <a:ln>
            <a:noFill/>
          </a:ln>
          <a:effectLst>
            <a:softEdge rad="112500"/>
          </a:effectLst>
        </p:spPr>
      </p:pic>
      <p:sp>
        <p:nvSpPr>
          <p:cNvPr id="6" name="TextBox 5"/>
          <p:cNvSpPr txBox="1"/>
          <p:nvPr/>
        </p:nvSpPr>
        <p:spPr>
          <a:xfrm>
            <a:off x="457200" y="971550"/>
            <a:ext cx="4572000" cy="2308324"/>
          </a:xfrm>
          <a:prstGeom prst="rect">
            <a:avLst/>
          </a:prstGeom>
          <a:noFill/>
        </p:spPr>
        <p:txBody>
          <a:bodyPr wrap="square" rtlCol="0">
            <a:spAutoFit/>
          </a:bodyPr>
          <a:lstStyle/>
          <a:p>
            <a:r>
              <a:rPr lang="en-US" sz="2400" dirty="0" smtClean="0"/>
              <a:t>Sidebar!!!</a:t>
            </a:r>
            <a:endParaRPr lang="en-US" dirty="0" smtClean="0"/>
          </a:p>
          <a:p>
            <a:r>
              <a:rPr lang="en-US" sz="2000" dirty="0" smtClean="0"/>
              <a:t>James </a:t>
            </a:r>
            <a:r>
              <a:rPr lang="en-US" sz="2000" dirty="0" smtClean="0"/>
              <a:t>2:6,7 </a:t>
            </a:r>
          </a:p>
          <a:p>
            <a:r>
              <a:rPr lang="en-US" sz="2000" dirty="0" smtClean="0"/>
              <a:t>	But </a:t>
            </a:r>
            <a:r>
              <a:rPr lang="en-US" sz="2000" dirty="0" smtClean="0"/>
              <a:t>you have dishonored the poor man. Is it not the rich who oppress you and personally drag you into court? Do they not blaspheme the fair name by which you have been called? </a:t>
            </a:r>
            <a:endParaRPr lang="en-US" sz="2000" dirty="0"/>
          </a:p>
        </p:txBody>
      </p:sp>
      <p:sp>
        <p:nvSpPr>
          <p:cNvPr id="7" name="TextBox 6"/>
          <p:cNvSpPr txBox="1"/>
          <p:nvPr/>
        </p:nvSpPr>
        <p:spPr>
          <a:xfrm>
            <a:off x="381000" y="3543062"/>
            <a:ext cx="8610600" cy="1600438"/>
          </a:xfrm>
          <a:prstGeom prst="rect">
            <a:avLst/>
          </a:prstGeom>
          <a:noFill/>
        </p:spPr>
        <p:txBody>
          <a:bodyPr wrap="square" rtlCol="0">
            <a:spAutoFit/>
          </a:bodyPr>
          <a:lstStyle/>
          <a:p>
            <a:r>
              <a:rPr lang="en-US" sz="2000" dirty="0" smtClean="0"/>
              <a:t>James 1:9–10 (NASB95) </a:t>
            </a:r>
          </a:p>
          <a:p>
            <a:r>
              <a:rPr lang="en-US" sz="2000" dirty="0" smtClean="0"/>
              <a:t>	</a:t>
            </a:r>
            <a:r>
              <a:rPr lang="en-US" sz="2000" dirty="0" smtClean="0"/>
              <a:t>But </a:t>
            </a:r>
            <a:r>
              <a:rPr lang="en-US" sz="2000" dirty="0" smtClean="0"/>
              <a:t>the brother of humble circumstances is to glory in his high position; </a:t>
            </a:r>
            <a:r>
              <a:rPr lang="en-US" sz="2000" dirty="0" smtClean="0"/>
              <a:t>and </a:t>
            </a:r>
            <a:r>
              <a:rPr lang="en-US" sz="2000" dirty="0" smtClean="0"/>
              <a:t>the rich man is to glory in his humiliation, because like flowering grass he will pass away. </a:t>
            </a:r>
          </a:p>
          <a:p>
            <a:endParaRPr lang="en-US" dirty="0"/>
          </a:p>
        </p:txBody>
      </p:sp>
    </p:spTree>
    <p:extLst>
      <p:ext uri="{BB962C8B-B14F-4D97-AF65-F5344CB8AC3E}">
        <p14:creationId xmlns:p14="http://schemas.microsoft.com/office/powerpoint/2010/main" xmlns="" val="10164648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284635" y="914400"/>
            <a:ext cx="8554565" cy="3886200"/>
          </a:xfrm>
        </p:spPr>
        <p:txBody>
          <a:bodyPr>
            <a:noAutofit/>
          </a:bodyPr>
          <a:lstStyle/>
          <a:p>
            <a:pPr>
              <a:buNone/>
            </a:pPr>
            <a:r>
              <a:rPr lang="en-US" sz="2400" dirty="0" smtClean="0"/>
              <a:t>A Measure of Our Heart- Ignore God’s Order</a:t>
            </a:r>
          </a:p>
          <a:p>
            <a:pPr>
              <a:buNone/>
            </a:pPr>
            <a:r>
              <a:rPr lang="en-US" sz="2000" dirty="0" smtClean="0"/>
              <a:t>“…did </a:t>
            </a:r>
            <a:r>
              <a:rPr lang="en-US" sz="2000" dirty="0" smtClean="0"/>
              <a:t>not God choose the poor of this world </a:t>
            </a:r>
            <a:r>
              <a:rPr lang="en-US" sz="2000" i="1" dirty="0" smtClean="0"/>
              <a:t>to be</a:t>
            </a:r>
            <a:r>
              <a:rPr lang="en-US" sz="2000" dirty="0" smtClean="0"/>
              <a:t> rich in faith and heirs of the kingdom which He promised to those who love Him</a:t>
            </a:r>
            <a:r>
              <a:rPr lang="en-US" sz="2000" dirty="0" smtClean="0"/>
              <a:t>?”</a:t>
            </a:r>
          </a:p>
          <a:p>
            <a:pPr>
              <a:buNone/>
            </a:pPr>
            <a:endParaRPr lang="en-US" sz="1800" dirty="0" smtClean="0"/>
          </a:p>
          <a:p>
            <a:pPr>
              <a:spcBef>
                <a:spcPts val="0"/>
              </a:spcBef>
              <a:buNone/>
            </a:pPr>
            <a:r>
              <a:rPr lang="en-US" sz="2000" dirty="0" smtClean="0"/>
              <a:t>1 Corinthians 1:26–29 (NASB95) </a:t>
            </a:r>
          </a:p>
          <a:p>
            <a:pPr>
              <a:spcBef>
                <a:spcPts val="0"/>
              </a:spcBef>
              <a:buNone/>
            </a:pPr>
            <a:r>
              <a:rPr lang="en-US" sz="2000" dirty="0" smtClean="0"/>
              <a:t>		For consider your calling, brethren, that there were not many wise according to the flesh, not many mighty, not many noble; </a:t>
            </a:r>
            <a:r>
              <a:rPr lang="en-US" sz="2000" dirty="0" smtClean="0"/>
              <a:t>but </a:t>
            </a:r>
            <a:r>
              <a:rPr lang="en-US" sz="2000" dirty="0" smtClean="0"/>
              <a:t>God has chosen the foolish things of the world to shame the wise, and God has chosen the weak things of the world to shame the things which are strong, </a:t>
            </a:r>
          </a:p>
          <a:p>
            <a:pPr>
              <a:spcBef>
                <a:spcPts val="0"/>
              </a:spcBef>
              <a:buNone/>
            </a:pPr>
            <a:r>
              <a:rPr lang="en-US" sz="2000" dirty="0" smtClean="0"/>
              <a:t>	</a:t>
            </a:r>
            <a:r>
              <a:rPr lang="en-US" sz="2000" dirty="0" smtClean="0"/>
              <a:t>and </a:t>
            </a:r>
            <a:r>
              <a:rPr lang="en-US" sz="2000" dirty="0" smtClean="0"/>
              <a:t>the base things of the world and the despised God has chosen, the things that are not, so that He may nullify the things that are, </a:t>
            </a:r>
            <a:r>
              <a:rPr lang="en-US" sz="2000" dirty="0" smtClean="0"/>
              <a:t>so </a:t>
            </a:r>
            <a:r>
              <a:rPr lang="en-US" sz="2000" dirty="0" smtClean="0"/>
              <a:t>that no man may boast before God. </a:t>
            </a:r>
          </a:p>
          <a:p>
            <a:pPr>
              <a:buNone/>
            </a:pPr>
            <a:endParaRPr lang="en-US" sz="2000" dirty="0" smtClean="0"/>
          </a:p>
          <a:p>
            <a:pPr>
              <a:buNone/>
            </a:pPr>
            <a:endParaRPr lang="en-US" sz="2000" dirty="0" smtClean="0"/>
          </a:p>
        </p:txBody>
      </p:sp>
      <p:sp>
        <p:nvSpPr>
          <p:cNvPr id="13" name="Title 12"/>
          <p:cNvSpPr>
            <a:spLocks noGrp="1"/>
          </p:cNvSpPr>
          <p:nvPr>
            <p:ph type="title"/>
          </p:nvPr>
        </p:nvSpPr>
        <p:spPr>
          <a:xfrm>
            <a:off x="228600" y="209550"/>
            <a:ext cx="8763000" cy="685800"/>
          </a:xfrm>
        </p:spPr>
        <p:txBody>
          <a:bodyPr>
            <a:noAutofit/>
          </a:bodyPr>
          <a:lstStyle/>
          <a:p>
            <a:r>
              <a:rPr lang="en-US" sz="3200" dirty="0" smtClean="0">
                <a:solidFill>
                  <a:schemeClr val="accent6"/>
                </a:solidFill>
              </a:rPr>
              <a:t>Worldly Standing Means Nothing in God’s Kingdom</a:t>
            </a:r>
            <a:endParaRPr lang="en-US" sz="3200" dirty="0">
              <a:solidFill>
                <a:schemeClr val="accent6"/>
              </a:solidFill>
            </a:endParaRPr>
          </a:p>
        </p:txBody>
      </p:sp>
    </p:spTree>
    <p:extLst>
      <p:ext uri="{BB962C8B-B14F-4D97-AF65-F5344CB8AC3E}">
        <p14:creationId xmlns:p14="http://schemas.microsoft.com/office/powerpoint/2010/main" xmlns="" val="10164648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Custom 9">
      <a:dk1>
        <a:sysClr val="windowText" lastClr="000000"/>
      </a:dk1>
      <a:lt1>
        <a:srgbClr val="000000"/>
      </a:lt1>
      <a:dk2>
        <a:srgbClr val="FFFBBA"/>
      </a:dk2>
      <a:lt2>
        <a:srgbClr val="DBF5F9"/>
      </a:lt2>
      <a:accent1>
        <a:srgbClr val="FFF654"/>
      </a:accent1>
      <a:accent2>
        <a:srgbClr val="FFFCC6"/>
      </a:accent2>
      <a:accent3>
        <a:srgbClr val="FFC000"/>
      </a:accent3>
      <a:accent4>
        <a:srgbClr val="10CF9B"/>
      </a:accent4>
      <a:accent5>
        <a:srgbClr val="7CCA62"/>
      </a:accent5>
      <a:accent6>
        <a:srgbClr val="A5C249"/>
      </a:accent6>
      <a:hlink>
        <a:srgbClr val="E2D700"/>
      </a:hlink>
      <a:folHlink>
        <a:srgbClr val="FFE599"/>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false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1360476</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2011-12-12T13:37:00+00:00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2035-01-01T08:00:00+00:00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TP102801058</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706496</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REDMOND\v-soujap</DisplayName>
        <AccountId>1954</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14</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3ED4759-CFDD-43F0-817C-11D9197192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ED80E12-3BE9-4746-820E-FFB249F467F2}">
  <ds:schemaRefs>
    <ds:schemaRef ds:uri="4873beb7-5857-4685-be1f-d57550cc96cc"/>
    <ds:schemaRef ds:uri="http://schemas.openxmlformats.org/package/2006/metadata/core-properties"/>
    <ds:schemaRef ds:uri="http://schemas.microsoft.com/office/infopath/2007/PartnerControls"/>
    <ds:schemaRef ds:uri="http://purl.org/dc/terms/"/>
    <ds:schemaRef ds:uri="http://schemas.microsoft.com/office/2006/documentManagement/types"/>
    <ds:schemaRef ds:uri="http://purl.org/dc/elements/1.1/"/>
    <ds:schemaRef ds:uri="http://www.w3.org/XML/1998/namespace"/>
    <ds:schemaRef ds:uri="http://purl.org/dc/dcmitype/"/>
    <ds:schemaRef ds:uri="http://schemas.microsoft.com/office/2006/metadata/properties"/>
  </ds:schemaRefs>
</ds:datastoreItem>
</file>

<file path=customXml/itemProps3.xml><?xml version="1.0" encoding="utf-8"?>
<ds:datastoreItem xmlns:ds="http://schemas.openxmlformats.org/officeDocument/2006/customXml" ds:itemID="{8D003AC8-209A-4321-A17C-1B7A2064339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3387</TotalTime>
  <Words>438</Words>
  <Application>Microsoft Office PowerPoint</Application>
  <PresentationFormat>On-screen Show (16:9)</PresentationFormat>
  <Paragraphs>73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Paper</vt:lpstr>
      <vt:lpstr>Slide 1</vt:lpstr>
      <vt:lpstr>Slide 2</vt:lpstr>
      <vt:lpstr>KNOW THIS: </vt:lpstr>
      <vt:lpstr>Worldly Standing Means Nothing in God’s Kingdom</vt:lpstr>
      <vt:lpstr>Worldly Standing Means Nothing in God’s Kingdom</vt:lpstr>
      <vt:lpstr>Worldly Standing Means Nothing in God’s Kingdom</vt:lpstr>
      <vt:lpstr>Worldly Standing Means Nothing in God’s Kingdom</vt:lpstr>
      <vt:lpstr>Worldly Standing Means Nothing in God’s Kingdom</vt:lpstr>
      <vt:lpstr>Worldly Standing Means Nothing in God’s Kingdom</vt:lpstr>
      <vt:lpstr>Worldly Standing Means Nothing in God’s Kingdom</vt:lpstr>
      <vt:lpstr>Worldly Standing Means Nothing in God’s Kingdom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David Hagstrom</dc:creator>
  <cp:lastModifiedBy>Owner</cp:lastModifiedBy>
  <cp:revision>43</cp:revision>
  <cp:lastPrinted>2018-10-20T21:21:23Z</cp:lastPrinted>
  <dcterms:created xsi:type="dcterms:W3CDTF">2018-08-10T19:03:10Z</dcterms:created>
  <dcterms:modified xsi:type="dcterms:W3CDTF">2018-11-03T18:49:54Z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