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6"/>
  </p:notesMasterIdLst>
  <p:handoutMasterIdLst>
    <p:handoutMasterId r:id="rId17"/>
  </p:handoutMasterIdLst>
  <p:sldIdLst>
    <p:sldId id="267" r:id="rId4"/>
    <p:sldId id="344" r:id="rId5"/>
    <p:sldId id="292" r:id="rId6"/>
    <p:sldId id="355" r:id="rId7"/>
    <p:sldId id="358" r:id="rId8"/>
    <p:sldId id="345" r:id="rId9"/>
    <p:sldId id="357" r:id="rId10"/>
    <p:sldId id="348" r:id="rId11"/>
    <p:sldId id="347" r:id="rId12"/>
    <p:sldId id="352" r:id="rId13"/>
    <p:sldId id="353" r:id="rId14"/>
    <p:sldId id="346" r:id="rId1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7" autoAdjust="0"/>
    <p:restoredTop sz="94599" autoAdjust="0"/>
  </p:normalViewPr>
  <p:slideViewPr>
    <p:cSldViewPr>
      <p:cViewPr varScale="1">
        <p:scale>
          <a:sx n="104" d="100"/>
          <a:sy n="104" d="100"/>
        </p:scale>
        <p:origin x="-78" y="-114"/>
      </p:cViewPr>
      <p:guideLst>
        <p:guide orient="horz" pos="2100"/>
        <p:guide orient="horz" pos="1625"/>
        <p:guide pos="3839"/>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2938"/>
        <p:guide pos="2207"/>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0E6E22E-288A-414B-A8DE-E4DBD03D5FC0}" type="datetimeFigureOut">
              <a:rPr lang="en-US"/>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01114579-D02A-4B51-B5DF-8EC449F77AC7}" type="slidenum">
              <a:rPr/>
            </a:fld>
            <a:endParaRP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9A9AE7E-E0F9-4C51-AD9A-F4C3A6E23BBF}" type="datetimeFigureOut">
              <a:rPr lang="en-US"/>
            </a:fld>
            <a:endParaRPr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6074690-7256-4BB9-AC0F-97AEAE8CDEC2}" type="slidenum">
              <a:rPr/>
            </a:fld>
            <a:endParaRP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endParaRPr kumimoji="0" lang="en-US"/>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8" name="Date Placeholder 7"/>
          <p:cNvSpPr>
            <a:spLocks noGrp="1"/>
          </p:cNvSpPr>
          <p:nvPr>
            <p:ph type="dt" sz="half" idx="14"/>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endParaRPr kumimoji="0" lang="en-US"/>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8" name="Date Placeholder 7"/>
          <p:cNvSpPr>
            <a:spLocks noGrp="1"/>
          </p:cNvSpPr>
          <p:nvPr>
            <p:ph type="dt" sz="half" idx="10"/>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8" name="Date Placeholder 7"/>
          <p:cNvSpPr>
            <a:spLocks noGrp="1"/>
          </p:cNvSpPr>
          <p:nvPr>
            <p:ph type="dt" sz="half" idx="14"/>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8" name="Date Placeholder 7"/>
          <p:cNvSpPr>
            <a:spLocks noGrp="1"/>
          </p:cNvSpPr>
          <p:nvPr>
            <p:ph type="dt" sz="half" idx="10"/>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alphaModFix amt="25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alphaModFix amt="25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Lesson </a:t>
            </a:r>
            <a:r>
              <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14</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Chapter </a:t>
            </a:r>
            <a:r>
              <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2 </a:t>
            </a:r>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vss. </a:t>
            </a:r>
            <a:r>
              <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14-20</a:t>
            </a:r>
            <a:endPar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endParaRPr>
          </a:p>
        </p:txBody>
      </p:sp>
      <p:pic>
        <p:nvPicPr>
          <p:cNvPr id="2" name="Picture 1" descr="pastedImagebase640[718]"/>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6468110" y="-4445"/>
            <a:ext cx="2736850" cy="21774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p>
            <a:r>
              <a:rPr lang="en-US" sz="3600">
                <a:ln>
                  <a:solidFill>
                    <a:sysClr val="windowText" lastClr="000000"/>
                  </a:solidFill>
                </a:ln>
                <a:gradFill>
                  <a:gsLst>
                    <a:gs pos="21000">
                      <a:srgbClr val="53575C"/>
                    </a:gs>
                    <a:gs pos="88000">
                      <a:srgbClr val="C5C7CA"/>
                    </a:gs>
                  </a:gsLst>
                  <a:lin ang="5400000"/>
                </a:gradFill>
                <a:effectLst/>
              </a:rPr>
              <a:t>Faith is Confirmed in Royal Law Obedience</a:t>
            </a:r>
            <a:endParaRPr lang="en-US" sz="3600">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31775" y="791845"/>
            <a:ext cx="8681085" cy="4282440"/>
          </a:xfrm>
        </p:spPr>
        <p:txBody>
          <a:bodyPr>
            <a:noAutofit/>
          </a:bodyPr>
          <a:lstStyle/>
          <a:p>
            <a:pPr>
              <a:buNone/>
            </a:pPr>
            <a:r>
              <a:rPr lang="en-US" sz="2000" dirty="0" smtClean="0">
                <a:solidFill>
                  <a:schemeClr val="bg1"/>
                </a:solidFill>
              </a:rPr>
              <a:t>John 8:42–45 (NASB95)</a:t>
            </a:r>
            <a:endParaRPr lang="en-US" sz="2000" dirty="0" smtClean="0">
              <a:solidFill>
                <a:schemeClr val="bg1"/>
              </a:solidFill>
            </a:endParaRPr>
          </a:p>
          <a:p>
            <a:pPr>
              <a:buNone/>
            </a:pPr>
            <a:r>
              <a:rPr lang="en-US" sz="2000" dirty="0" smtClean="0">
                <a:solidFill>
                  <a:schemeClr val="bg1"/>
                </a:solidFill>
              </a:rPr>
              <a:t>                Jesus said to them, “If God were your Father, you would love Me, for I proceeded forth and have come from God, for I have not even come on My own initiative, but He sent Me.</a:t>
            </a:r>
            <a:endParaRPr lang="en-US" sz="2000" dirty="0" smtClean="0">
              <a:solidFill>
                <a:schemeClr val="bg1"/>
              </a:solidFill>
            </a:endParaRPr>
          </a:p>
          <a:p>
            <a:pPr>
              <a:buNone/>
            </a:pPr>
            <a:r>
              <a:rPr lang="en-US" sz="2000" dirty="0" smtClean="0">
                <a:solidFill>
                  <a:schemeClr val="bg1"/>
                </a:solidFill>
              </a:rPr>
              <a:t>                “Why do you not understand what I am saying? It is because you cannot hear My word. You are of your father the devil, and you want to do the desires of your father. He was a murderer from the beginning, and does not stand in the truth because there is no truth in him. Whenever he speaks a lie, he speaks from his own nature, for he is a liar and the father of lies. But because I speak the truth, you do not believe Me.</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72145" y="429895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a:bodyPr>
          <a:p>
            <a:r>
              <a:rPr lang="en-US" sz="3600">
                <a:ln>
                  <a:solidFill>
                    <a:sysClr val="windowText" lastClr="000000"/>
                  </a:solidFill>
                </a:ln>
                <a:gradFill>
                  <a:gsLst>
                    <a:gs pos="21000">
                      <a:srgbClr val="53575C"/>
                    </a:gs>
                    <a:gs pos="88000">
                      <a:srgbClr val="C5C7CA"/>
                    </a:gs>
                  </a:gsLst>
                  <a:lin ang="5400000"/>
                </a:gradFill>
                <a:effectLst/>
              </a:rPr>
              <a:t>Faith is Alive in Royal Law Obedience</a:t>
            </a:r>
            <a:endParaRPr lang="en-US" sz="3600">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12090" y="791845"/>
            <a:ext cx="8294370" cy="4103370"/>
          </a:xfrm>
        </p:spPr>
        <p:txBody>
          <a:bodyPr>
            <a:noAutofit/>
          </a:bodyPr>
          <a:lstStyle/>
          <a:p>
            <a:pPr>
              <a:buNone/>
            </a:pPr>
            <a:r>
              <a:rPr lang="en-US" sz="2000" dirty="0" smtClean="0">
                <a:solidFill>
                  <a:schemeClr val="bg1"/>
                </a:solidFill>
              </a:rPr>
              <a:t>James 2:14 (NASB95) W</a:t>
            </a:r>
            <a:r>
              <a:rPr lang="en-US" sz="2000" i="1" dirty="0" smtClean="0">
                <a:solidFill>
                  <a:schemeClr val="bg1"/>
                </a:solidFill>
              </a:rPr>
              <a:t>hat use is it, my brethren, if someone says he has faith but he has no works? Can that faith save him?</a:t>
            </a:r>
            <a:endParaRPr lang="en-US" sz="2000" i="1"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Ephesians 2:8,9 (NASB95)</a:t>
            </a:r>
            <a:endParaRPr lang="en-US" sz="2000" dirty="0" smtClean="0">
              <a:solidFill>
                <a:schemeClr val="bg1"/>
              </a:solidFill>
            </a:endParaRPr>
          </a:p>
          <a:p>
            <a:pPr>
              <a:buNone/>
            </a:pPr>
            <a:r>
              <a:rPr lang="en-US" sz="2000" dirty="0" smtClean="0">
                <a:solidFill>
                  <a:schemeClr val="bg1"/>
                </a:solidFill>
              </a:rPr>
              <a:t>              For by grace you have been saved through faith; and that not of yourselves, it is the gift of God;  not as a result of works, so that no one may boast. </a:t>
            </a:r>
            <a:endParaRPr lang="en-US" sz="2000" dirty="0" smtClean="0">
              <a:solidFill>
                <a:schemeClr val="bg1"/>
              </a:solidFill>
            </a:endParaRPr>
          </a:p>
          <a:p>
            <a:pPr>
              <a:buNone/>
            </a:pPr>
            <a:r>
              <a:rPr lang="en-US" sz="2000" b="1" dirty="0" smtClean="0">
                <a:solidFill>
                  <a:schemeClr val="bg1"/>
                </a:solidFill>
              </a:rPr>
              <a:t>aaaaand 10 (NasB95)</a:t>
            </a:r>
            <a:endParaRPr lang="en-US" sz="2000" b="1" dirty="0" smtClean="0">
              <a:solidFill>
                <a:schemeClr val="bg1"/>
              </a:solidFill>
            </a:endParaRPr>
          </a:p>
          <a:p>
            <a:pPr>
              <a:buNone/>
            </a:pPr>
            <a:r>
              <a:rPr lang="en-US" sz="2000" b="1" dirty="0" smtClean="0">
                <a:solidFill>
                  <a:schemeClr val="bg1"/>
                </a:solidFill>
              </a:rPr>
              <a:t>For we are His workmanship, created in Christ Jesus for good works, which God prepared beforehand so that we would walk in them.</a:t>
            </a:r>
            <a:endParaRPr lang="en-US" sz="2000" b="1"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00720" y="435800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4">
                                            <p:txEl>
                                              <p:pRg st="5" end="5"/>
                                            </p:txEl>
                                          </p:spTgt>
                                        </p:tgtEl>
                                        <p:attrNameLst>
                                          <p:attrName>style.visibility</p:attrName>
                                        </p:attrNameLst>
                                      </p:cBhvr>
                                      <p:to>
                                        <p:strVal val="visible"/>
                                      </p:to>
                                    </p:set>
                                    <p:animEffect transition="in" filter="plus(in)">
                                      <p:cBhvr>
                                        <p:cTn id="7" dur="20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a:bodyPr>
          <a:p>
            <a:r>
              <a:rPr sz="3600">
                <a:ln>
                  <a:solidFill>
                    <a:sysClr val="windowText" lastClr="000000"/>
                  </a:solidFill>
                </a:ln>
                <a:gradFill>
                  <a:gsLst>
                    <a:gs pos="21000">
                      <a:srgbClr val="53575C"/>
                    </a:gs>
                    <a:gs pos="88000">
                      <a:srgbClr val="C5C7CA"/>
                    </a:gs>
                  </a:gsLst>
                  <a:lin ang="5400000"/>
                </a:gradFill>
                <a:effectLst/>
                <a:sym typeface="+mn-ea"/>
              </a:rPr>
              <a:t>Faith is Alive in Royal Law Obedience</a:t>
            </a:r>
            <a:endParaRPr lang="en-US" sz="3600">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John 13:34–35 (NASB95)</a:t>
            </a:r>
            <a:endParaRPr lang="en-US" sz="2000" dirty="0" smtClean="0">
              <a:solidFill>
                <a:schemeClr val="bg1"/>
              </a:solidFill>
            </a:endParaRPr>
          </a:p>
          <a:p>
            <a:pPr>
              <a:buNone/>
            </a:pPr>
            <a:r>
              <a:rPr lang="en-US" sz="2000" dirty="0" smtClean="0">
                <a:solidFill>
                  <a:schemeClr val="bg1"/>
                </a:solidFill>
              </a:rPr>
              <a:t>              “A new commandment I give to you, that you love one another, even as I have loved you, that you also love one another. By this all men will know that you are My disciples, if you have love for one another.”</a:t>
            </a:r>
            <a:endParaRPr lang="en-US" sz="2000" dirty="0" smtClean="0">
              <a:solidFill>
                <a:schemeClr val="bg1"/>
              </a:solidFill>
            </a:endParaRPr>
          </a:p>
          <a:p>
            <a:pPr>
              <a:buNone/>
            </a:pPr>
            <a:r>
              <a:rPr lang="en-US" sz="2000" dirty="0" smtClean="0">
                <a:solidFill>
                  <a:schemeClr val="bg1"/>
                </a:solidFill>
              </a:rPr>
              <a:t>  </a:t>
            </a:r>
            <a:endParaRPr lang="en-US" sz="2000" dirty="0" smtClean="0">
              <a:solidFill>
                <a:schemeClr val="bg1"/>
              </a:solidFill>
            </a:endParaRPr>
          </a:p>
          <a:p>
            <a:pPr>
              <a:buNone/>
            </a:pPr>
            <a:endParaRPr lang="en-US" sz="2000" dirty="0" smtClean="0">
              <a:solidFill>
                <a:schemeClr val="bg1"/>
              </a:solidFill>
              <a:latin typeface="Comic Sans MS" panose="030F0702030302020204" charset="0"/>
              <a:cs typeface="Comic Sans MS" panose="030F0702030302020204" charset="0"/>
              <a:sym typeface="+mn-ea"/>
            </a:endParaRPr>
          </a:p>
          <a:p>
            <a:pPr>
              <a:buNone/>
            </a:pPr>
            <a:endParaRPr lang="en-US" sz="2000" dirty="0" smtClean="0">
              <a:solidFill>
                <a:schemeClr val="bg1"/>
              </a:solidFill>
              <a:latin typeface="Comic Sans MS" panose="030F0702030302020204" charset="0"/>
              <a:cs typeface="Comic Sans MS" panose="030F0702030302020204" charset="0"/>
              <a:sym typeface="+mn-ea"/>
            </a:endParaRPr>
          </a:p>
          <a:p>
            <a:pPr>
              <a:buNone/>
            </a:pPr>
            <a:r>
              <a:rPr lang="en-US" sz="1800" dirty="0" smtClean="0">
                <a:solidFill>
                  <a:schemeClr val="accent2">
                    <a:lumMod val="75000"/>
                  </a:schemeClr>
                </a:solidFill>
                <a:latin typeface="Comic Sans MS" panose="030F0702030302020204" charset="0"/>
                <a:cs typeface="Comic Sans MS" panose="030F0702030302020204" charset="0"/>
                <a:sym typeface="+mn-ea"/>
              </a:rPr>
              <a:t>“Those who do not feed the hungry and cloth the poor depart into eternal fire because their hearts clearly have not been transformed by mercy. T</a:t>
            </a:r>
            <a:r>
              <a:rPr lang="en-US" sz="1800" u="sng" dirty="0" smtClean="0">
                <a:solidFill>
                  <a:schemeClr val="accent2">
                    <a:lumMod val="75000"/>
                  </a:schemeClr>
                </a:solidFill>
                <a:latin typeface="Comic Sans MS" panose="030F0702030302020204" charset="0"/>
                <a:cs typeface="Comic Sans MS" panose="030F0702030302020204" charset="0"/>
                <a:sym typeface="+mn-ea"/>
              </a:rPr>
              <a:t>hese people lack faith in Christ</a:t>
            </a:r>
            <a:r>
              <a:rPr lang="en-US" sz="1800" dirty="0" smtClean="0">
                <a:solidFill>
                  <a:schemeClr val="accent2">
                    <a:lumMod val="75000"/>
                  </a:schemeClr>
                </a:solidFill>
                <a:latin typeface="Comic Sans MS" panose="030F0702030302020204" charset="0"/>
                <a:cs typeface="Comic Sans MS" panose="030F0702030302020204" charset="0"/>
                <a:sym typeface="+mn-ea"/>
              </a:rPr>
              <a:t>, which their lack of mercy clearly demonstrates. Again, acts of mercy are not the means of salvation;they are the</a:t>
            </a:r>
            <a:r>
              <a:rPr lang="en-US" sz="1800" u="sng" dirty="0" smtClean="0">
                <a:solidFill>
                  <a:schemeClr val="accent2">
                    <a:lumMod val="75000"/>
                  </a:schemeClr>
                </a:solidFill>
                <a:latin typeface="Comic Sans MS" panose="030F0702030302020204" charset="0"/>
                <a:cs typeface="Comic Sans MS" panose="030F0702030302020204" charset="0"/>
                <a:sym typeface="+mn-ea"/>
              </a:rPr>
              <a:t> necessary</a:t>
            </a:r>
            <a:r>
              <a:rPr lang="en-US" sz="1800" dirty="0" smtClean="0">
                <a:solidFill>
                  <a:schemeClr val="accent2">
                    <a:lumMod val="75000"/>
                  </a:schemeClr>
                </a:solidFill>
                <a:latin typeface="Comic Sans MS" panose="030F0702030302020204" charset="0"/>
                <a:cs typeface="Comic Sans MS" panose="030F0702030302020204" charset="0"/>
                <a:sym typeface="+mn-ea"/>
              </a:rPr>
              <a:t> evidence.”- </a:t>
            </a:r>
            <a:r>
              <a:rPr lang="en-US" sz="1800" b="1" dirty="0" smtClean="0">
                <a:solidFill>
                  <a:schemeClr val="accent2">
                    <a:lumMod val="75000"/>
                  </a:schemeClr>
                </a:solidFill>
                <a:latin typeface="Comic Sans MS" panose="030F0702030302020204" charset="0"/>
                <a:cs typeface="Comic Sans MS" panose="030F0702030302020204" charset="0"/>
                <a:sym typeface="+mn-ea"/>
              </a:rPr>
              <a:t>David Platt; Exhalting Jesus in James	</a:t>
            </a:r>
            <a:r>
              <a:rPr lang="en-US" sz="1800" dirty="0" smtClean="0">
                <a:solidFill>
                  <a:schemeClr val="bg1"/>
                </a:solidFill>
              </a:rPr>
              <a:t>     </a:t>
            </a:r>
            <a:r>
              <a:rPr lang="en-US" sz="2000" dirty="0" smtClean="0">
                <a:solidFill>
                  <a:schemeClr val="bg1"/>
                </a:solidFill>
              </a:rPr>
              <a:t>  </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294370" cy="4103370"/>
          </a:xfrm>
        </p:spPr>
        <p:txBody>
          <a:bodyPr>
            <a:noAutofit/>
          </a:bodyPr>
          <a:lstStyle/>
          <a:p>
            <a:pPr>
              <a:buNone/>
            </a:pPr>
            <a:r>
              <a:rPr lang="en-US" sz="2000" i="1" dirty="0" smtClean="0">
                <a:solidFill>
                  <a:schemeClr val="bg1"/>
                </a:solidFill>
              </a:rPr>
              <a:t>James 2:14–20 (NASB95)</a:t>
            </a:r>
            <a:endParaRPr lang="en-US" sz="2000" i="1" dirty="0" smtClean="0">
              <a:solidFill>
                <a:schemeClr val="bg1"/>
              </a:solidFill>
            </a:endParaRPr>
          </a:p>
          <a:p>
            <a:pPr>
              <a:buNone/>
            </a:pPr>
            <a:r>
              <a:rPr lang="en-US" sz="2000" i="1" dirty="0" smtClean="0">
                <a:solidFill>
                  <a:schemeClr val="bg1"/>
                </a:solidFill>
              </a:rPr>
              <a:t>	What use is it, my brethren, if someone says he has faith but he has no works? Can that faith save him?</a:t>
            </a:r>
            <a:endParaRPr lang="en-US" sz="2000" i="1" dirty="0" smtClean="0">
              <a:solidFill>
                <a:schemeClr val="bg1"/>
              </a:solidFill>
            </a:endParaRPr>
          </a:p>
          <a:p>
            <a:pPr>
              <a:buNone/>
            </a:pPr>
            <a:r>
              <a:rPr lang="en-US" sz="2000" i="1" dirty="0" smtClean="0">
                <a:solidFill>
                  <a:schemeClr val="bg1"/>
                </a:solidFill>
              </a:rPr>
              <a:t> If a brother or sister is without clothing and in need of daily food,  and one of you says to them, “Go in peace, be warmed and be filled,” and yet you do not give them what is necessary for their body, what use is that?</a:t>
            </a:r>
            <a:endParaRPr lang="en-US" sz="2000" i="1" dirty="0" smtClean="0">
              <a:solidFill>
                <a:schemeClr val="bg1"/>
              </a:solidFill>
            </a:endParaRPr>
          </a:p>
          <a:p>
            <a:pPr>
              <a:buNone/>
            </a:pPr>
            <a:r>
              <a:rPr lang="en-US" sz="2000" i="1" dirty="0" smtClean="0">
                <a:solidFill>
                  <a:schemeClr val="bg1"/>
                </a:solidFill>
              </a:rPr>
              <a:t> Even so faith, if it has no works, is dead, being by itself.</a:t>
            </a:r>
            <a:endParaRPr lang="en-US" sz="2000" i="1" dirty="0" smtClean="0">
              <a:solidFill>
                <a:schemeClr val="bg1"/>
              </a:solidFill>
            </a:endParaRPr>
          </a:p>
          <a:p>
            <a:pPr>
              <a:buNone/>
            </a:pPr>
            <a:r>
              <a:rPr lang="en-US" sz="2000" i="1" dirty="0" smtClean="0">
                <a:solidFill>
                  <a:schemeClr val="bg1"/>
                </a:solidFill>
              </a:rPr>
              <a:t>But someone may well say, “You have faith and I have works; show me your faith without the works, and I will show you my faith by my works.”</a:t>
            </a:r>
            <a:endParaRPr lang="en-US" sz="2000" i="1" dirty="0" smtClean="0">
              <a:solidFill>
                <a:schemeClr val="bg1"/>
              </a:solidFill>
            </a:endParaRPr>
          </a:p>
          <a:p>
            <a:pPr>
              <a:buNone/>
            </a:pPr>
            <a:r>
              <a:rPr lang="en-US" sz="2000" i="1" dirty="0" smtClean="0">
                <a:solidFill>
                  <a:schemeClr val="bg1"/>
                </a:solidFill>
              </a:rPr>
              <a:t> You believe that God is one. You do well; the demons also believe, and shudder.   But are you willing to recognize, you foolish fellow, that faith without works is useless?</a:t>
            </a:r>
            <a:endParaRPr lang="en-US" sz="2000" i="1"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p>
            <a:r>
              <a:rPr lang="en-US">
                <a:ln>
                  <a:solidFill>
                    <a:sysClr val="windowText" lastClr="000000"/>
                  </a:solidFill>
                </a:ln>
                <a:gradFill>
                  <a:gsLst>
                    <a:gs pos="21000">
                      <a:srgbClr val="53575C"/>
                    </a:gs>
                    <a:gs pos="88000">
                      <a:srgbClr val="C5C7CA"/>
                    </a:gs>
                  </a:gsLst>
                  <a:lin ang="5400000"/>
                </a:gradFill>
                <a:effectLst/>
              </a:rPr>
              <a:t>Getting our Footing</a:t>
            </a:r>
            <a:endParaRPr lang="en-US">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Law and Faith work together... </a:t>
            </a:r>
            <a:endParaRPr lang="en-US" sz="2000" dirty="0" smtClean="0">
              <a:solidFill>
                <a:schemeClr val="bg1"/>
              </a:solidFill>
            </a:endParaRPr>
          </a:p>
          <a:p>
            <a:pPr>
              <a:buNone/>
            </a:pPr>
            <a:r>
              <a:rPr lang="en-US" sz="2000" dirty="0" smtClean="0">
                <a:solidFill>
                  <a:schemeClr val="bg1"/>
                </a:solidFill>
              </a:rPr>
              <a:t>Galatians 3:11–13 (NASB95)</a:t>
            </a:r>
            <a:endParaRPr lang="en-US" sz="2000" dirty="0" smtClean="0">
              <a:solidFill>
                <a:schemeClr val="bg1"/>
              </a:solidFill>
            </a:endParaRPr>
          </a:p>
          <a:p>
            <a:pPr>
              <a:buNone/>
            </a:pPr>
            <a:r>
              <a:rPr lang="en-US" sz="2000" dirty="0" smtClean="0">
                <a:solidFill>
                  <a:schemeClr val="bg1"/>
                </a:solidFill>
              </a:rPr>
              <a:t>               Now that no one is justified by the Law before God is evident; for, “THE RIGHTEOUS MAN SHALL LIVE BY FAITH.”</a:t>
            </a:r>
            <a:endParaRPr lang="en-US" sz="2000" dirty="0" smtClean="0">
              <a:solidFill>
                <a:schemeClr val="bg1"/>
              </a:solidFill>
            </a:endParaRPr>
          </a:p>
          <a:p>
            <a:pPr>
              <a:buNone/>
            </a:pPr>
            <a:r>
              <a:rPr lang="en-US" sz="2000" dirty="0" smtClean="0">
                <a:solidFill>
                  <a:schemeClr val="bg1"/>
                </a:solidFill>
              </a:rPr>
              <a:t>               However, the Law is not of faith; on the contrary, “HE WHO PRACTICES THEM SHALL LIVE BY THEM.”  Christ redeemed us from the curse of the Law, having become a curse for us—for it is written, “CURSED IS EVERYONE WHO HANGS ON A TREE”—</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63890" y="437007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p>
            <a:r>
              <a:rPr lang="en-US">
                <a:ln>
                  <a:solidFill>
                    <a:sysClr val="windowText" lastClr="000000"/>
                  </a:solidFill>
                </a:ln>
                <a:gradFill>
                  <a:gsLst>
                    <a:gs pos="21000">
                      <a:srgbClr val="53575C"/>
                    </a:gs>
                    <a:gs pos="88000">
                      <a:srgbClr val="C5C7CA"/>
                    </a:gs>
                  </a:gsLst>
                  <a:lin ang="5400000"/>
                </a:gradFill>
                <a:effectLst/>
              </a:rPr>
              <a:t>Getting our Footing</a:t>
            </a:r>
            <a:endParaRPr lang="en-US">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Law and Faith work together... (Law of Liberty- Jas. 1:25)</a:t>
            </a:r>
            <a:endParaRPr lang="en-US" sz="2000" dirty="0" smtClean="0">
              <a:solidFill>
                <a:schemeClr val="bg1"/>
              </a:solidFill>
            </a:endParaRPr>
          </a:p>
          <a:p>
            <a:pPr>
              <a:buNone/>
            </a:pPr>
            <a:r>
              <a:rPr lang="en-US" sz="2000" dirty="0" smtClean="0">
                <a:solidFill>
                  <a:schemeClr val="bg1"/>
                </a:solidFill>
              </a:rPr>
              <a:t>John 13:13–17 (NASB95)</a:t>
            </a:r>
            <a:endParaRPr lang="en-US" sz="2000" dirty="0" smtClean="0">
              <a:solidFill>
                <a:schemeClr val="bg1"/>
              </a:solidFill>
            </a:endParaRPr>
          </a:p>
          <a:p>
            <a:pPr>
              <a:buNone/>
            </a:pPr>
            <a:r>
              <a:rPr lang="en-US" sz="2000" dirty="0" smtClean="0">
                <a:solidFill>
                  <a:schemeClr val="bg1"/>
                </a:solidFill>
              </a:rPr>
              <a:t>                “You call Me Teacher and Lord; and you are right, for so I am.</a:t>
            </a:r>
            <a:endParaRPr lang="en-US" sz="2000" dirty="0" smtClean="0">
              <a:solidFill>
                <a:schemeClr val="bg1"/>
              </a:solidFill>
            </a:endParaRPr>
          </a:p>
          <a:p>
            <a:pPr>
              <a:buNone/>
            </a:pPr>
            <a:r>
              <a:rPr lang="en-US" sz="2000" dirty="0" smtClean="0">
                <a:solidFill>
                  <a:schemeClr val="bg1"/>
                </a:solidFill>
              </a:rPr>
              <a:t>    If I then, the Lord and the Teacher, washed your feet, you also ought to wash one another’s feet. For I gave you an example that you also should do as I did to you.  Truly, truly, I say to you, </a:t>
            </a:r>
            <a:endParaRPr lang="en-US" sz="2000" dirty="0" smtClean="0">
              <a:solidFill>
                <a:schemeClr val="bg1"/>
              </a:solidFill>
            </a:endParaRPr>
          </a:p>
          <a:p>
            <a:pPr algn="r">
              <a:lnSpc>
                <a:spcPct val="80000"/>
              </a:lnSpc>
              <a:spcAft>
                <a:spcPts val="0"/>
              </a:spcAft>
              <a:buNone/>
            </a:pPr>
            <a:r>
              <a:rPr lang="en-US" sz="2000" dirty="0" smtClean="0">
                <a:solidFill>
                  <a:schemeClr val="bg1"/>
                </a:solidFill>
              </a:rPr>
              <a:t>a slave is not greater than his master,</a:t>
            </a:r>
            <a:endParaRPr lang="en-US" sz="2000" dirty="0" smtClean="0">
              <a:solidFill>
                <a:schemeClr val="bg1"/>
              </a:solidFill>
            </a:endParaRPr>
          </a:p>
          <a:p>
            <a:pPr algn="r">
              <a:lnSpc>
                <a:spcPct val="80000"/>
              </a:lnSpc>
              <a:spcAft>
                <a:spcPts val="0"/>
              </a:spcAft>
              <a:buNone/>
            </a:pPr>
            <a:r>
              <a:rPr lang="en-US" sz="2000" dirty="0" smtClean="0">
                <a:solidFill>
                  <a:schemeClr val="bg1"/>
                </a:solidFill>
              </a:rPr>
              <a:t>nor is one who is sent greater than</a:t>
            </a:r>
            <a:endParaRPr lang="en-US" sz="2000" dirty="0" smtClean="0">
              <a:solidFill>
                <a:schemeClr val="bg1"/>
              </a:solidFill>
            </a:endParaRPr>
          </a:p>
          <a:p>
            <a:pPr algn="r">
              <a:lnSpc>
                <a:spcPct val="80000"/>
              </a:lnSpc>
              <a:spcAft>
                <a:spcPts val="0"/>
              </a:spcAft>
              <a:buNone/>
            </a:pPr>
            <a:r>
              <a:rPr lang="en-US" sz="2000" dirty="0" smtClean="0">
                <a:solidFill>
                  <a:schemeClr val="bg1"/>
                </a:solidFill>
              </a:rPr>
              <a:t>the one who sent him. “If you know</a:t>
            </a:r>
            <a:endParaRPr lang="en-US" sz="2000" dirty="0" smtClean="0">
              <a:solidFill>
                <a:schemeClr val="bg1"/>
              </a:solidFill>
            </a:endParaRPr>
          </a:p>
          <a:p>
            <a:pPr algn="r">
              <a:lnSpc>
                <a:spcPct val="80000"/>
              </a:lnSpc>
              <a:spcAft>
                <a:spcPts val="0"/>
              </a:spcAft>
              <a:buNone/>
            </a:pPr>
            <a:r>
              <a:rPr lang="en-US" sz="2000" dirty="0" smtClean="0">
                <a:solidFill>
                  <a:schemeClr val="bg1"/>
                </a:solidFill>
              </a:rPr>
              <a:t>these things, </a:t>
            </a:r>
            <a:r>
              <a:rPr lang="en-US" sz="2000" u="sng" dirty="0" smtClean="0">
                <a:solidFill>
                  <a:schemeClr val="bg1"/>
                </a:solidFill>
              </a:rPr>
              <a:t>you are blessed if you</a:t>
            </a:r>
            <a:endParaRPr lang="en-US" sz="2000" u="sng" dirty="0" smtClean="0">
              <a:solidFill>
                <a:schemeClr val="bg1"/>
              </a:solidFill>
            </a:endParaRPr>
          </a:p>
          <a:p>
            <a:pPr algn="r">
              <a:lnSpc>
                <a:spcPct val="80000"/>
              </a:lnSpc>
              <a:spcAft>
                <a:spcPts val="0"/>
              </a:spcAft>
              <a:buNone/>
            </a:pPr>
            <a:r>
              <a:rPr lang="en-US" sz="2000" u="sng" dirty="0" smtClean="0">
                <a:solidFill>
                  <a:schemeClr val="bg1"/>
                </a:solidFill>
              </a:rPr>
              <a:t> do them.</a:t>
            </a:r>
            <a:endParaRPr lang="en-US" sz="2000" u="sng"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63890" y="4370070"/>
            <a:ext cx="795655" cy="633095"/>
          </a:xfrm>
          <a:prstGeom prst="rect">
            <a:avLst/>
          </a:prstGeom>
        </p:spPr>
      </p:pic>
      <p:pic>
        <p:nvPicPr>
          <p:cNvPr id="4" name="Picture 3"/>
          <p:cNvPicPr>
            <a:picLocks noChangeAspect="1"/>
          </p:cNvPicPr>
          <p:nvPr/>
        </p:nvPicPr>
        <p:blipFill>
          <a:blip r:embed="rId2"/>
          <a:stretch>
            <a:fillRect/>
          </a:stretch>
        </p:blipFill>
        <p:spPr>
          <a:xfrm>
            <a:off x="99695" y="2927985"/>
            <a:ext cx="4579620" cy="223964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p>
            <a:r>
              <a:rPr lang="en-US">
                <a:ln>
                  <a:solidFill>
                    <a:sysClr val="windowText" lastClr="000000"/>
                  </a:solidFill>
                </a:ln>
                <a:gradFill>
                  <a:gsLst>
                    <a:gs pos="21000">
                      <a:srgbClr val="53575C"/>
                    </a:gs>
                    <a:gs pos="88000">
                      <a:srgbClr val="C5C7CA"/>
                    </a:gs>
                  </a:gsLst>
                  <a:lin ang="5400000"/>
                </a:gradFill>
                <a:effectLst/>
              </a:rPr>
              <a:t>Getting our Footing</a:t>
            </a:r>
            <a:endParaRPr lang="en-US">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73685" y="791845"/>
            <a:ext cx="8791575" cy="4293870"/>
          </a:xfrm>
        </p:spPr>
        <p:txBody>
          <a:bodyPr>
            <a:noAutofit/>
          </a:bodyPr>
          <a:lstStyle/>
          <a:p>
            <a:pPr>
              <a:buNone/>
            </a:pPr>
            <a:r>
              <a:rPr lang="en-US" sz="2000" dirty="0" smtClean="0">
                <a:solidFill>
                  <a:schemeClr val="bg1"/>
                </a:solidFill>
                <a:sym typeface="+mn-ea"/>
              </a:rPr>
              <a:t>Law and Faith work together...(Law of Liberty- Jas. 1:25)</a:t>
            </a:r>
            <a:endParaRPr lang="en-US" sz="2000" dirty="0" smtClean="0">
              <a:solidFill>
                <a:schemeClr val="bg1"/>
              </a:solidFill>
              <a:sym typeface="+mn-ea"/>
            </a:endParaRPr>
          </a:p>
          <a:p>
            <a:pPr>
              <a:buNone/>
            </a:pPr>
            <a:r>
              <a:rPr lang="en-US" sz="2000" dirty="0" smtClean="0">
                <a:solidFill>
                  <a:schemeClr val="bg1"/>
                </a:solidFill>
                <a:sym typeface="+mn-ea"/>
              </a:rPr>
              <a:t>Romans 6:17–18 (NASB95)</a:t>
            </a:r>
            <a:endParaRPr lang="en-US" sz="2000" dirty="0" smtClean="0">
              <a:solidFill>
                <a:schemeClr val="bg1"/>
              </a:solidFill>
            </a:endParaRPr>
          </a:p>
          <a:p>
            <a:pPr>
              <a:buNone/>
            </a:pPr>
            <a:r>
              <a:rPr lang="en-US" sz="2000" dirty="0" smtClean="0">
                <a:solidFill>
                  <a:schemeClr val="bg1"/>
                </a:solidFill>
                <a:sym typeface="+mn-ea"/>
              </a:rPr>
              <a:t>             But thanks be to God that though you were slaves of sin, you became obedient from the heart to that form of teaching to which you were committed, and </a:t>
            </a:r>
            <a:r>
              <a:rPr lang="en-US" sz="2000" u="sng" dirty="0" smtClean="0">
                <a:solidFill>
                  <a:schemeClr val="bg1"/>
                </a:solidFill>
                <a:sym typeface="+mn-ea"/>
              </a:rPr>
              <a:t>having been freed from sin</a:t>
            </a:r>
            <a:r>
              <a:rPr lang="en-US" sz="2000" dirty="0" smtClean="0">
                <a:solidFill>
                  <a:schemeClr val="bg1"/>
                </a:solidFill>
                <a:sym typeface="+mn-ea"/>
              </a:rPr>
              <a:t>, you became slaves of righteousness.</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69605" y="438658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p>
            <a:r>
              <a:rPr lang="en-US">
                <a:ln>
                  <a:solidFill>
                    <a:sysClr val="windowText" lastClr="000000"/>
                  </a:solidFill>
                </a:ln>
                <a:gradFill>
                  <a:gsLst>
                    <a:gs pos="21000">
                      <a:srgbClr val="53575C"/>
                    </a:gs>
                    <a:gs pos="88000">
                      <a:srgbClr val="C5C7CA"/>
                    </a:gs>
                  </a:gsLst>
                  <a:lin ang="5400000"/>
                </a:gradFill>
                <a:effectLst/>
              </a:rPr>
              <a:t>Getting our Footing</a:t>
            </a:r>
            <a:endParaRPr lang="en-US">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99085" y="791845"/>
            <a:ext cx="8545195" cy="4103370"/>
          </a:xfrm>
        </p:spPr>
        <p:txBody>
          <a:bodyPr>
            <a:noAutofit/>
          </a:bodyPr>
          <a:lstStyle/>
          <a:p>
            <a:pPr>
              <a:buNone/>
            </a:pPr>
            <a:r>
              <a:rPr lang="en-US" sz="2000" dirty="0" smtClean="0">
                <a:solidFill>
                  <a:schemeClr val="bg1"/>
                </a:solidFill>
                <a:sym typeface="+mn-ea"/>
              </a:rPr>
              <a:t>Law and Faith work together... (Law of Liberty- Jas. 1:25)</a:t>
            </a:r>
            <a:endParaRPr lang="en-US" sz="2000" dirty="0" smtClean="0">
              <a:solidFill>
                <a:schemeClr val="bg1"/>
              </a:solidFill>
              <a:sym typeface="+mn-ea"/>
            </a:endParaRPr>
          </a:p>
          <a:p>
            <a:pPr>
              <a:buNone/>
            </a:pPr>
            <a:r>
              <a:rPr lang="en-US" sz="2000" dirty="0" smtClean="0">
                <a:solidFill>
                  <a:schemeClr val="bg1"/>
                </a:solidFill>
              </a:rPr>
              <a:t>Mark 12:28–34 (NASB95)</a:t>
            </a:r>
            <a:endParaRPr lang="en-US" sz="2000" dirty="0" smtClean="0">
              <a:solidFill>
                <a:schemeClr val="bg1"/>
              </a:solidFill>
            </a:endParaRPr>
          </a:p>
          <a:p>
            <a:pPr>
              <a:buNone/>
            </a:pPr>
            <a:r>
              <a:rPr lang="en-US" sz="2000" dirty="0" smtClean="0">
                <a:solidFill>
                  <a:schemeClr val="bg1"/>
                </a:solidFill>
              </a:rPr>
              <a:t>               The scribe said to Him, “Right, Teacher; You have truly stated that HE IS ONE, AND THERE IS NO ONE ELSE BESIDES HIM;  AND TO LOVE HIM WITH ALL THE HEART AND WITH ALL THE UNDERSTANDING AND WITH ALL THE STRENGTH, AND TO LOVE ONE’S NEIGHBOR AS HIMSELF, is </a:t>
            </a:r>
            <a:r>
              <a:rPr lang="en-US" sz="2000" u="sng" dirty="0" smtClean="0">
                <a:solidFill>
                  <a:schemeClr val="bg1"/>
                </a:solidFill>
              </a:rPr>
              <a:t>much more than all burnt offerings and sacrifices.”</a:t>
            </a:r>
            <a:endParaRPr lang="en-US" sz="2000" u="sng" dirty="0" smtClean="0">
              <a:solidFill>
                <a:schemeClr val="bg1"/>
              </a:solidFill>
            </a:endParaRPr>
          </a:p>
          <a:p>
            <a:pPr>
              <a:buNone/>
            </a:pPr>
            <a:r>
              <a:rPr lang="en-US" sz="2000" dirty="0" smtClean="0">
                <a:solidFill>
                  <a:schemeClr val="bg1"/>
                </a:solidFill>
              </a:rPr>
              <a:t>           When Jesus saw that he had answered intelligently, He said to him, “You are not far from the kingdom of God.” After that, no one would venture to ask Him any more questions.</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73415" y="433260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p>
            <a:r>
              <a:rPr lang="en-US">
                <a:ln>
                  <a:solidFill>
                    <a:sysClr val="windowText" lastClr="000000"/>
                  </a:solidFill>
                </a:ln>
                <a:gradFill>
                  <a:gsLst>
                    <a:gs pos="21000">
                      <a:srgbClr val="53575C"/>
                    </a:gs>
                    <a:gs pos="88000">
                      <a:srgbClr val="C5C7CA"/>
                    </a:gs>
                  </a:gsLst>
                  <a:lin ang="5400000"/>
                </a:gradFill>
                <a:effectLst/>
              </a:rPr>
              <a:t>Getting our Footing</a:t>
            </a:r>
            <a:endParaRPr lang="en-US">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73685" y="791845"/>
            <a:ext cx="8791575" cy="4293870"/>
          </a:xfrm>
        </p:spPr>
        <p:txBody>
          <a:bodyPr>
            <a:noAutofit/>
          </a:bodyPr>
          <a:lstStyle/>
          <a:p>
            <a:pPr>
              <a:buNone/>
            </a:pPr>
            <a:r>
              <a:rPr lang="en-US" sz="2000" dirty="0" smtClean="0">
                <a:solidFill>
                  <a:schemeClr val="bg1"/>
                </a:solidFill>
                <a:sym typeface="+mn-ea"/>
              </a:rPr>
              <a:t>Law and Faith work together...</a:t>
            </a:r>
            <a:r>
              <a:rPr lang="en-US" sz="2000" dirty="0" smtClean="0">
                <a:solidFill>
                  <a:schemeClr val="bg1"/>
                </a:solidFill>
              </a:rPr>
              <a:t>(Royal Law- Jas. 2:8)</a:t>
            </a:r>
            <a:endParaRPr lang="en-US" sz="2000" dirty="0" smtClean="0">
              <a:solidFill>
                <a:schemeClr val="bg1"/>
              </a:solidFill>
            </a:endParaRPr>
          </a:p>
          <a:p>
            <a:pPr>
              <a:buNone/>
            </a:pPr>
            <a:r>
              <a:rPr lang="en-US" sz="2000" dirty="0" smtClean="0">
                <a:solidFill>
                  <a:schemeClr val="bg1"/>
                </a:solidFill>
              </a:rPr>
              <a:t>Matthew 5:21–45 (NASB95) </a:t>
            </a:r>
            <a:endParaRPr lang="en-US" sz="2000" dirty="0" smtClean="0">
              <a:solidFill>
                <a:schemeClr val="bg1"/>
              </a:solidFill>
            </a:endParaRPr>
          </a:p>
          <a:p>
            <a:pPr>
              <a:buNone/>
            </a:pPr>
            <a:r>
              <a:rPr lang="en-US" sz="2000" dirty="0" smtClean="0">
                <a:solidFill>
                  <a:schemeClr val="bg1"/>
                </a:solidFill>
              </a:rPr>
              <a:t>	“You have heard that the ancients were told, ‘You shall not commit murder’ and ‘Whoever commits murder shall be liable to the court.’ “</a:t>
            </a:r>
            <a:r>
              <a:rPr lang="en-US" sz="2000" b="1" u="sng" dirty="0" smtClean="0">
                <a:solidFill>
                  <a:schemeClr val="bg1"/>
                </a:solidFill>
              </a:rPr>
              <a:t>But I say to you</a:t>
            </a:r>
            <a:r>
              <a:rPr lang="en-US" sz="2000" dirty="0" smtClean="0">
                <a:solidFill>
                  <a:schemeClr val="bg1"/>
                </a:solidFill>
              </a:rPr>
              <a:t> that everyone who is angry with his brother shall be guilty before the court…. </a:t>
            </a:r>
            <a:endParaRPr lang="en-US" sz="2000" dirty="0" smtClean="0">
              <a:solidFill>
                <a:schemeClr val="bg1"/>
              </a:solidFill>
            </a:endParaRPr>
          </a:p>
          <a:p>
            <a:pPr>
              <a:buNone/>
            </a:pPr>
            <a:r>
              <a:rPr lang="en-US" sz="2000" dirty="0" smtClean="0">
                <a:solidFill>
                  <a:schemeClr val="bg1"/>
                </a:solidFill>
              </a:rPr>
              <a:t>	…“You have heard that it was said, ‘You shall not commit adultery’; </a:t>
            </a:r>
            <a:r>
              <a:rPr lang="en-US" sz="2000" b="1" u="sng" dirty="0" smtClean="0">
                <a:solidFill>
                  <a:schemeClr val="bg1"/>
                </a:solidFill>
              </a:rPr>
              <a:t>but I say to you</a:t>
            </a:r>
            <a:r>
              <a:rPr lang="en-US" sz="2000" dirty="0" smtClean="0">
                <a:solidFill>
                  <a:schemeClr val="bg1"/>
                </a:solidFill>
              </a:rPr>
              <a:t> that everyone who looks at a woman with lust for her has already committed adultery with her in his heart…. </a:t>
            </a:r>
            <a:endParaRPr lang="en-US" sz="2000" dirty="0" smtClean="0">
              <a:solidFill>
                <a:schemeClr val="bg1"/>
              </a:solidFill>
            </a:endParaRPr>
          </a:p>
          <a:p>
            <a:pPr>
              <a:buNone/>
            </a:pPr>
            <a:r>
              <a:rPr lang="en-US" sz="2000" dirty="0" smtClean="0">
                <a:solidFill>
                  <a:schemeClr val="bg1"/>
                </a:solidFill>
              </a:rPr>
              <a:t>	….“It was said, ‘Whoever sends his wife away, let him give her a certificate of divorce’; </a:t>
            </a:r>
            <a:r>
              <a:rPr lang="en-US" sz="2000" b="1" u="sng" dirty="0" smtClean="0">
                <a:solidFill>
                  <a:schemeClr val="bg1"/>
                </a:solidFill>
              </a:rPr>
              <a:t>but I say to you</a:t>
            </a:r>
            <a:r>
              <a:rPr lang="en-US" sz="2000" dirty="0" smtClean="0">
                <a:solidFill>
                  <a:schemeClr val="bg1"/>
                </a:solidFill>
              </a:rPr>
              <a:t> that everyone who divorces his wife, except for the reason of unchastity, makes her commit adultery; and whoever marries a divorced woman commits adultery….. </a:t>
            </a:r>
            <a:endParaRPr lang="en-US" sz="2000" dirty="0" smtClean="0">
              <a:solidFill>
                <a:schemeClr val="bg1"/>
              </a:solidFill>
            </a:endParaRPr>
          </a:p>
          <a:p>
            <a:pPr>
              <a:buNone/>
            </a:pPr>
            <a:r>
              <a:rPr lang="en-US" sz="2000" dirty="0" smtClean="0">
                <a:solidFill>
                  <a:schemeClr val="bg1"/>
                </a:solidFill>
              </a:rPr>
              <a:t>	</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69605" y="438658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p>
            <a:r>
              <a:rPr lang="en-US">
                <a:ln>
                  <a:solidFill>
                    <a:sysClr val="windowText" lastClr="000000"/>
                  </a:solidFill>
                </a:ln>
                <a:gradFill>
                  <a:gsLst>
                    <a:gs pos="21000">
                      <a:srgbClr val="53575C"/>
                    </a:gs>
                    <a:gs pos="88000">
                      <a:srgbClr val="C5C7CA"/>
                    </a:gs>
                  </a:gsLst>
                  <a:lin ang="5400000"/>
                </a:gradFill>
                <a:effectLst/>
              </a:rPr>
              <a:t>Getting our Footing</a:t>
            </a:r>
            <a:endParaRPr lang="en-US">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35585" y="791845"/>
            <a:ext cx="8791575" cy="4295140"/>
          </a:xfrm>
        </p:spPr>
        <p:txBody>
          <a:bodyPr>
            <a:noAutofit/>
          </a:bodyPr>
          <a:lstStyle/>
          <a:p>
            <a:pPr>
              <a:buNone/>
            </a:pPr>
            <a:r>
              <a:rPr lang="en-US" sz="2000" dirty="0" smtClean="0">
                <a:solidFill>
                  <a:schemeClr val="bg1"/>
                </a:solidFill>
                <a:sym typeface="+mn-ea"/>
              </a:rPr>
              <a:t>Law and Faith work together..</a:t>
            </a:r>
            <a:r>
              <a:rPr lang="en-US" sz="2000" dirty="0" smtClean="0">
                <a:solidFill>
                  <a:schemeClr val="bg1"/>
                </a:solidFill>
              </a:rPr>
              <a:t>.(Royal Law- Jas. 2:8)</a:t>
            </a:r>
            <a:endParaRPr lang="en-US" sz="2000" dirty="0" smtClean="0">
              <a:solidFill>
                <a:schemeClr val="bg1"/>
              </a:solidFill>
            </a:endParaRPr>
          </a:p>
          <a:p>
            <a:pPr>
              <a:buNone/>
            </a:pPr>
            <a:r>
              <a:rPr lang="en-US" sz="2000" dirty="0" smtClean="0">
                <a:solidFill>
                  <a:schemeClr val="bg1"/>
                </a:solidFill>
              </a:rPr>
              <a:t>		…“Again, you have heard that the ancients were told, ‘You shall not make false vows, but shall fulfill your vows to the Lord.’ “</a:t>
            </a:r>
            <a:r>
              <a:rPr lang="en-US" sz="2000" b="1" u="sng" dirty="0" smtClean="0">
                <a:solidFill>
                  <a:schemeClr val="bg1"/>
                </a:solidFill>
              </a:rPr>
              <a:t>But I say to you</a:t>
            </a:r>
            <a:r>
              <a:rPr lang="en-US" sz="2000" dirty="0" smtClean="0">
                <a:solidFill>
                  <a:schemeClr val="bg1"/>
                </a:solidFill>
              </a:rPr>
              <a:t>, make no oath at all, either by heaven, for it is the throne of God,or by the earth, for it is the footstool of His feet, or by Jerusalem, for it is the city of the great King….  </a:t>
            </a:r>
            <a:endParaRPr lang="en-US" sz="2000" dirty="0" smtClean="0">
              <a:solidFill>
                <a:schemeClr val="bg1"/>
              </a:solidFill>
            </a:endParaRPr>
          </a:p>
          <a:p>
            <a:pPr>
              <a:buNone/>
            </a:pPr>
            <a:r>
              <a:rPr lang="en-US" sz="2000" dirty="0" smtClean="0">
                <a:solidFill>
                  <a:schemeClr val="bg1"/>
                </a:solidFill>
              </a:rPr>
              <a:t>…“You have heard that it was said, ‘An eye for an eye, and a tooth for a tooth.’ 	“</a:t>
            </a:r>
            <a:r>
              <a:rPr lang="en-US" sz="2000" b="1" u="sng" dirty="0" smtClean="0">
                <a:solidFill>
                  <a:schemeClr val="bg1"/>
                </a:solidFill>
              </a:rPr>
              <a:t>But I say to you</a:t>
            </a:r>
            <a:r>
              <a:rPr lang="en-US" sz="2000" dirty="0" smtClean="0">
                <a:solidFill>
                  <a:schemeClr val="bg1"/>
                </a:solidFill>
              </a:rPr>
              <a:t>, do not resist an evil person; but whoever slaps you on your right cheek, turn the other to him also…. </a:t>
            </a:r>
            <a:endParaRPr lang="en-US" sz="2000" dirty="0" smtClean="0">
              <a:solidFill>
                <a:schemeClr val="bg1"/>
              </a:solidFill>
            </a:endParaRPr>
          </a:p>
          <a:p>
            <a:pPr fontAlgn="auto">
              <a:lnSpc>
                <a:spcPts val="2000"/>
              </a:lnSpc>
              <a:buNone/>
            </a:pPr>
            <a:r>
              <a:rPr lang="en-US" sz="2000" dirty="0" smtClean="0">
                <a:solidFill>
                  <a:schemeClr val="bg1"/>
                </a:solidFill>
              </a:rPr>
              <a:t>	…“You have heard that it was said, ‘You shall love your neighbor and hate your enemy.’ 	“</a:t>
            </a:r>
            <a:r>
              <a:rPr lang="en-US" sz="2000" b="1" u="sng" dirty="0" smtClean="0">
                <a:solidFill>
                  <a:schemeClr val="bg1"/>
                </a:solidFill>
              </a:rPr>
              <a:t>But I say to you</a:t>
            </a:r>
            <a:r>
              <a:rPr lang="en-US" sz="2000" dirty="0" smtClean="0">
                <a:solidFill>
                  <a:schemeClr val="bg1"/>
                </a:solidFill>
              </a:rPr>
              <a:t>, love your enemies and pray for those</a:t>
            </a:r>
            <a:endParaRPr lang="en-US" sz="2000" dirty="0" smtClean="0">
              <a:solidFill>
                <a:schemeClr val="bg1"/>
              </a:solidFill>
            </a:endParaRPr>
          </a:p>
          <a:p>
            <a:pPr fontAlgn="auto">
              <a:lnSpc>
                <a:spcPts val="2000"/>
              </a:lnSpc>
              <a:buNone/>
            </a:pPr>
            <a:r>
              <a:rPr lang="en-US" sz="2000" dirty="0" smtClean="0">
                <a:solidFill>
                  <a:schemeClr val="bg1"/>
                </a:solidFill>
              </a:rPr>
              <a:t> who persecute you, </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28660" y="435800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p>
            <a:r>
              <a:rPr lang="en-US">
                <a:ln>
                  <a:solidFill>
                    <a:sysClr val="windowText" lastClr="000000"/>
                  </a:solidFill>
                </a:ln>
                <a:gradFill>
                  <a:gsLst>
                    <a:gs pos="21000">
                      <a:srgbClr val="53575C"/>
                    </a:gs>
                    <a:gs pos="88000">
                      <a:srgbClr val="C5C7CA"/>
                    </a:gs>
                  </a:gsLst>
                  <a:lin ang="5400000"/>
                </a:gradFill>
                <a:effectLst/>
              </a:rPr>
              <a:t>Getting our Footing</a:t>
            </a:r>
            <a:endParaRPr lang="en-US">
              <a:ln>
                <a:solidFill>
                  <a:sysClr val="windowText" lastClr="000000"/>
                </a:solidFill>
              </a:ln>
              <a:gradFill>
                <a:gsLst>
                  <a:gs pos="21000">
                    <a:srgbClr val="53575C"/>
                  </a:gs>
                  <a:gs pos="88000">
                    <a:srgbClr val="C5C7CA"/>
                  </a:gs>
                </a:gsLst>
                <a:lin ang="5400000"/>
              </a:gradFill>
              <a:effectLst/>
            </a:endParaRPr>
          </a:p>
        </p:txBody>
      </p:sp>
      <p:sp>
        <p:nvSpPr>
          <p:cNvPr id="14" name="Content Placeholder 13"/>
          <p:cNvSpPr>
            <a:spLocks noGrp="1"/>
          </p:cNvSpPr>
          <p:nvPr>
            <p:ph sz="half" idx="1"/>
          </p:nvPr>
        </p:nvSpPr>
        <p:spPr>
          <a:xfrm>
            <a:off x="273685" y="791845"/>
            <a:ext cx="8791575" cy="4293870"/>
          </a:xfrm>
        </p:spPr>
        <p:txBody>
          <a:bodyPr>
            <a:noAutofit/>
          </a:bodyPr>
          <a:lstStyle/>
          <a:p>
            <a:pPr>
              <a:buNone/>
            </a:pPr>
            <a:r>
              <a:rPr lang="en-US" sz="2000" dirty="0" smtClean="0">
                <a:solidFill>
                  <a:schemeClr val="bg1"/>
                </a:solidFill>
                <a:sym typeface="+mn-ea"/>
              </a:rPr>
              <a:t>Law and Faith work together...</a:t>
            </a:r>
            <a:r>
              <a:rPr lang="en-US" sz="2000" dirty="0" smtClean="0">
                <a:solidFill>
                  <a:schemeClr val="bg1"/>
                </a:solidFill>
              </a:rPr>
              <a:t>(Royal Law- Jas. 2:8)</a:t>
            </a:r>
            <a:endParaRPr lang="en-US" sz="2000" dirty="0" smtClean="0">
              <a:solidFill>
                <a:schemeClr val="bg1"/>
              </a:solidFill>
            </a:endParaRPr>
          </a:p>
          <a:p>
            <a:pPr>
              <a:buNone/>
            </a:pPr>
            <a:r>
              <a:rPr lang="en-US" sz="2000" dirty="0" smtClean="0">
                <a:solidFill>
                  <a:schemeClr val="bg1"/>
                </a:solidFill>
              </a:rPr>
              <a:t>James 2:19 (NASB95)</a:t>
            </a:r>
            <a:endParaRPr lang="en-US" sz="2000" dirty="0" smtClean="0">
              <a:solidFill>
                <a:schemeClr val="bg1"/>
              </a:solidFill>
            </a:endParaRPr>
          </a:p>
          <a:p>
            <a:pPr>
              <a:buNone/>
            </a:pPr>
            <a:r>
              <a:rPr lang="en-US" sz="2000" dirty="0" smtClean="0">
                <a:solidFill>
                  <a:schemeClr val="bg1"/>
                </a:solidFill>
              </a:rPr>
              <a:t>               You believe that God is one. You do well; the demons also believe, and shudder.</a:t>
            </a:r>
            <a:endParaRPr lang="en-US" sz="20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Galatians 5:6 (NASB95)</a:t>
            </a:r>
            <a:endParaRPr lang="en-US" sz="2000" dirty="0" smtClean="0">
              <a:solidFill>
                <a:schemeClr val="bg1"/>
              </a:solidFill>
            </a:endParaRPr>
          </a:p>
          <a:p>
            <a:pPr>
              <a:buNone/>
            </a:pPr>
            <a:r>
              <a:rPr lang="en-US" sz="2000" dirty="0" smtClean="0">
                <a:solidFill>
                  <a:schemeClr val="bg1"/>
                </a:solidFill>
              </a:rPr>
              <a:t>               For in Christ Jesus neither circumcision nor uncircumcision means anything, but faith working through love.</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69605" y="438658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randombar(horizontal)">
                                      <p:cBhvr>
                                        <p:cTn id="7" dur="500"/>
                                        <p:tgtEl>
                                          <p:spTgt spid="14">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14">
                                            <p:txEl>
                                              <p:pRg st="5" end="5"/>
                                            </p:txEl>
                                          </p:spTgt>
                                        </p:tgtEl>
                                        <p:attrNameLst>
                                          <p:attrName>style.visibility</p:attrName>
                                        </p:attrNameLst>
                                      </p:cBhvr>
                                      <p:to>
                                        <p:strVal val="visible"/>
                                      </p:to>
                                    </p:set>
                                    <p:animEffect transition="in" filter="randombar(horizontal)">
                                      <p:cBhvr>
                                        <p:cTn id="10"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image" Target="../media/image2.jpeg"/></Relationships>
</file>

<file path=ppt/theme/_rels/them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image" Target="../media/image2.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6368</Words>
  <Application>WPS Presentation</Application>
  <PresentationFormat>On-screen Show (16:9)</PresentationFormat>
  <Paragraphs>94</Paragraphs>
  <Slides>12</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12</vt:i4>
      </vt:variant>
    </vt:vector>
  </HeadingPairs>
  <TitlesOfParts>
    <vt:vector size="24" baseType="lpstr">
      <vt:lpstr>Arial</vt:lpstr>
      <vt:lpstr>SimSun</vt:lpstr>
      <vt:lpstr>Wingdings</vt:lpstr>
      <vt:lpstr>Wingdings 2</vt:lpstr>
      <vt:lpstr>Wingdings 2</vt:lpstr>
      <vt:lpstr>Comic Sans MS</vt:lpstr>
      <vt:lpstr>Constantia</vt:lpstr>
      <vt:lpstr>Microsoft YaHei</vt:lpstr>
      <vt:lpstr>Arial Unicode MS</vt:lpstr>
      <vt:lpstr>Wingdings</vt:lpstr>
      <vt:lpstr>Paper</vt:lpstr>
      <vt:lpstr>1_Paper</vt:lpstr>
      <vt:lpstr>PowerPoint 演示文稿</vt:lpstr>
      <vt:lpstr>PowerPoint 演示文稿</vt:lpstr>
      <vt:lpstr>Getting our Footing</vt:lpstr>
      <vt:lpstr>Getting our Footing</vt:lpstr>
      <vt:lpstr>Getting our Footing</vt:lpstr>
      <vt:lpstr>Getting our Footing</vt:lpstr>
      <vt:lpstr>Getting our Footing</vt:lpstr>
      <vt:lpstr>Getting our Footing</vt:lpstr>
      <vt:lpstr>Getting our Footing</vt:lpstr>
      <vt:lpstr>Faith is Confirmed in Royal Law Obedience</vt:lpstr>
      <vt:lpstr>Faith is Alive in Royal Law Obedience</vt:lpstr>
      <vt:lpstr>Faith is Alive in Royal Law Obedience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Revive IT</cp:lastModifiedBy>
  <cp:revision>59</cp:revision>
  <cp:lastPrinted>2018-10-20T21:21:00Z</cp:lastPrinted>
  <dcterms:created xsi:type="dcterms:W3CDTF">2018-08-10T19:03:00Z</dcterms:created>
  <dcterms:modified xsi:type="dcterms:W3CDTF">2019-02-09T16:04:39Z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1033-10.2.0.7625</vt:lpwstr>
  </property>
</Properties>
</file>