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7" r:id="rId3"/>
    <p:sldId id="344" r:id="rId4"/>
    <p:sldId id="435" r:id="rId5"/>
    <p:sldId id="452" r:id="rId6"/>
    <p:sldId id="455" r:id="rId7"/>
    <p:sldId id="436" r:id="rId8"/>
    <p:sldId id="450" r:id="rId9"/>
    <p:sldId id="453" r:id="rId10"/>
    <p:sldId id="454" r:id="rId11"/>
    <p:sldId id="456" r:id="rId12"/>
    <p:sldId id="458" r:id="rId13"/>
    <p:sldId id="457" r:id="rId14"/>
    <p:sldId id="459" r:id="rId15"/>
    <p:sldId id="460" r:id="rId1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7" autoAdjust="0"/>
    <p:restoredTop sz="94599" autoAdjust="0"/>
  </p:normalViewPr>
  <p:slideViewPr>
    <p:cSldViewPr>
      <p:cViewPr varScale="1">
        <p:scale>
          <a:sx n="126" d="100"/>
          <a:sy n="126" d="100"/>
        </p:scale>
        <p:origin x="660" y="120"/>
      </p:cViewPr>
      <p:guideLst>
        <p:guide orient="horz" pos="2115"/>
        <p:guide orient="horz" pos="1743"/>
        <p:guide pos="3876"/>
        <p:guide pos="2919"/>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3150"/>
        <p:guide pos="223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7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Lesson 23</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Chapter 4 vss. 3-5</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pic>
        <p:nvPicPr>
          <p:cNvPr id="2" name="Picture 1" descr="pastedImagebase640[718]"/>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We are Not left to Ourselves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     “He jealously desires the Spirit which He has made to dwell in us”?</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1. God yearns for the devotion of mans spirit (human spirit is Object)</a:t>
            </a:r>
            <a:endParaRPr lang="en-US" sz="2000" dirty="0">
              <a:solidFill>
                <a:schemeClr val="bg1"/>
              </a:solidFill>
            </a:endParaRPr>
          </a:p>
          <a:p>
            <a:pPr>
              <a:buNone/>
            </a:pPr>
            <a:r>
              <a:rPr lang="en-US" sz="2000" dirty="0">
                <a:solidFill>
                  <a:schemeClr val="bg1"/>
                </a:solidFill>
              </a:rPr>
              <a:t>2. God yearns for the Holy Spirit (Holy Spirit is Object)</a:t>
            </a:r>
            <a:endParaRPr lang="en-US" sz="2000" dirty="0">
              <a:solidFill>
                <a:schemeClr val="bg1"/>
              </a:solidFill>
            </a:endParaRPr>
          </a:p>
          <a:p>
            <a:pPr>
              <a:buNone/>
            </a:pPr>
            <a:r>
              <a:rPr lang="en-US" sz="2000" dirty="0">
                <a:solidFill>
                  <a:schemeClr val="bg1"/>
                </a:solidFill>
              </a:rPr>
              <a:t>3. Mans spirit yearns for worldly pleasure (Previously mentioned pleasure is Object)</a:t>
            </a:r>
            <a:endParaRPr lang="en-US" sz="2000" dirty="0">
              <a:solidFill>
                <a:schemeClr val="bg1"/>
              </a:solidFill>
            </a:endParaRPr>
          </a:p>
          <a:p>
            <a:pPr>
              <a:buNone/>
            </a:pPr>
            <a:r>
              <a:rPr lang="en-US" sz="2000" dirty="0">
                <a:solidFill>
                  <a:schemeClr val="bg1"/>
                </a:solidFill>
              </a:rPr>
              <a:t>4. The Spirit put into man by God yearns jealously (God is the object of of the indwelling Spirit's  jealous longing)</a:t>
            </a:r>
            <a:endParaRPr lang="en-US" sz="2000" dirty="0">
              <a:solidFill>
                <a:schemeClr val="bg1"/>
              </a:solidFill>
            </a:endParaRPr>
          </a:p>
          <a:p>
            <a:pPr>
              <a:buNone/>
            </a:pPr>
            <a:endParaRPr lang="en-US" sz="2000" dirty="0">
              <a:solidFill>
                <a:schemeClr val="bg1"/>
              </a:solidFill>
            </a:endParaRPr>
          </a:p>
          <a:p>
            <a:pPr>
              <a:buNone/>
            </a:pPr>
            <a:r>
              <a:rPr lang="en-US" sz="1600" dirty="0">
                <a:solidFill>
                  <a:schemeClr val="bg1"/>
                </a:solidFill>
                <a:latin typeface="Arial" panose="020B0604020202020204" pitchFamily="34" charset="0"/>
                <a:cs typeface="Arial" panose="020B0604020202020204" pitchFamily="34" charset="0"/>
              </a:rPr>
              <a:t>“In any case, the point is, plainly, that God desires with all of His heart for us to come home and to live with and in Him, for us to ask for His wisdom. Instead, we follow the wisdom of the world, whether knowingly or unwittingly, and by following that errant path we can never achieve what we truly seek.”      -David Nystrom NIV Application Commentary, NT: James</a:t>
            </a:r>
            <a:endParaRPr lang="en-US" sz="1600" dirty="0">
              <a:solidFill>
                <a:schemeClr val="bg1"/>
              </a:solidFill>
              <a:latin typeface="Arial" panose="020B0604020202020204" pitchFamily="34" charset="0"/>
              <a:cs typeface="Arial" panose="020B0604020202020204" pitchFamily="34" charset="0"/>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
        <p:nvSpPr>
          <p:cNvPr id="8" name="5-Point Star 7"/>
          <p:cNvSpPr/>
          <p:nvPr/>
        </p:nvSpPr>
        <p:spPr>
          <a:xfrm>
            <a:off x="22860" y="2849880"/>
            <a:ext cx="533400" cy="457200"/>
          </a:xfrm>
          <a:prstGeom prst="star5">
            <a:avLst/>
          </a:prstGeom>
          <a:solidFill>
            <a:srgbClr val="FFFF00"/>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4">
                                            <p:txEl>
                                              <p:pRg st="7" end="7"/>
                                            </p:txEl>
                                          </p:spTgt>
                                        </p:tgtEl>
                                        <p:attrNameLst>
                                          <p:attrName>style.visibility</p:attrName>
                                        </p:attrNameLst>
                                      </p:cBhvr>
                                      <p:to>
                                        <p:strVal val="visible"/>
                                      </p:to>
                                    </p:set>
                                    <p:anim calcmode="lin" valueType="num">
                                      <p:cBhvr additive="base">
                                        <p:cTn id="28"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We are Not left to Ourselves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     “He jealously desires the Spirit which He has made to dwell in us”?</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latin typeface="Arial" panose="020B0604020202020204" pitchFamily="34" charset="0"/>
                <a:cs typeface="Arial" panose="020B0604020202020204" pitchFamily="34" charset="0"/>
              </a:rPr>
              <a:t>James has accused his readers of spiritual unfaithfulness. If they are not willing to accept this indictment, he asks in Jas 4:5 what they think about the OT passages dealing with God's jealous longing for His people...</a:t>
            </a:r>
            <a:r>
              <a:rPr lang="en-US" sz="1600" dirty="0">
                <a:solidFill>
                  <a:schemeClr val="bg1"/>
                </a:solidFill>
                <a:latin typeface="Arial" panose="020B0604020202020204" pitchFamily="34" charset="0"/>
                <a:cs typeface="Arial" panose="020B0604020202020204" pitchFamily="34" charset="0"/>
              </a:rPr>
              <a:t>(ie- You shall not worship them or serve them; for </a:t>
            </a:r>
            <a:r>
              <a:rPr lang="en-US" sz="1600" u="sng" dirty="0">
                <a:solidFill>
                  <a:schemeClr val="bg1"/>
                </a:solidFill>
                <a:latin typeface="Arial" panose="020B0604020202020204" pitchFamily="34" charset="0"/>
                <a:cs typeface="Arial" panose="020B0604020202020204" pitchFamily="34" charset="0"/>
              </a:rPr>
              <a:t>I, the Lord your God, am a jealous God</a:t>
            </a:r>
            <a:r>
              <a:rPr lang="en-US" sz="1600" dirty="0">
                <a:solidFill>
                  <a:schemeClr val="bg1"/>
                </a:solidFill>
                <a:latin typeface="Arial" panose="020B0604020202020204" pitchFamily="34" charset="0"/>
                <a:cs typeface="Arial" panose="020B0604020202020204" pitchFamily="34" charset="0"/>
              </a:rPr>
              <a:t>, visiting the iniquity of the fathers on the children, on the third and the fourth generations of those who hate Me,) </a:t>
            </a:r>
            <a:endParaRPr lang="en-US" sz="1600" dirty="0">
              <a:solidFill>
                <a:schemeClr val="bg1"/>
              </a:solidFill>
              <a:latin typeface="Arial" panose="020B0604020202020204" pitchFamily="34" charset="0"/>
              <a:cs typeface="Arial" panose="020B0604020202020204" pitchFamily="34" charset="0"/>
            </a:endParaRPr>
          </a:p>
          <a:p>
            <a:pPr>
              <a:buNone/>
            </a:pPr>
            <a:r>
              <a:rPr lang="en-US" sz="2000" dirty="0">
                <a:solidFill>
                  <a:schemeClr val="bg1"/>
                </a:solidFill>
                <a:latin typeface="Arial" panose="020B0604020202020204" pitchFamily="34" charset="0"/>
                <a:cs typeface="Arial" panose="020B0604020202020204" pitchFamily="34" charset="0"/>
              </a:rPr>
              <a:t>" Do they think Scripture speaks "without reason" or emptily? Of course they don't think this. Consequently, it is necessary to believe that friendship with the world is enmity toward God, and thus it is spiritual unfaithfulness. (Frank Gaebelein, Editor: Expositor's Bible Commentary) </a:t>
            </a:r>
            <a:endParaRPr lang="en-US" sz="2000" dirty="0">
              <a:solidFill>
                <a:schemeClr val="bg1"/>
              </a:solidFill>
              <a:latin typeface="Arial" panose="020B0604020202020204" pitchFamily="34" charset="0"/>
              <a:cs typeface="Arial" panose="020B0604020202020204" pitchFamily="34" charset="0"/>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We are Not left to Ourselves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     “He jealously desires the Spirit which He has made to dwell in us”?</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Galatians 4:4–7 (NASB95)</a:t>
            </a:r>
            <a:endParaRPr lang="en-US" sz="2000" dirty="0">
              <a:solidFill>
                <a:schemeClr val="bg1"/>
              </a:solidFill>
            </a:endParaRPr>
          </a:p>
          <a:p>
            <a:pPr>
              <a:buNone/>
            </a:pPr>
            <a:r>
              <a:rPr lang="en-US" sz="2000" dirty="0">
                <a:solidFill>
                  <a:schemeClr val="bg1"/>
                </a:solidFill>
              </a:rPr>
              <a:t>              But when the fullness of the time came, God sent forth His Son, born of a woman, born under the Law,so that He might redeem those who were under the Law, that we might receive the adoption as sons.</a:t>
            </a:r>
            <a:endParaRPr lang="en-US" sz="2000" dirty="0">
              <a:solidFill>
                <a:schemeClr val="bg1"/>
              </a:solidFill>
            </a:endParaRPr>
          </a:p>
          <a:p>
            <a:pPr>
              <a:buNone/>
            </a:pPr>
            <a:r>
              <a:rPr lang="en-US" sz="2000" dirty="0">
                <a:solidFill>
                  <a:schemeClr val="bg1"/>
                </a:solidFill>
              </a:rPr>
              <a:t>             Because you are sons, God has sent forth the Spirit of His Son into our hearts, crying, “Abba! Father!”</a:t>
            </a:r>
            <a:endParaRPr lang="en-US" sz="2000" dirty="0">
              <a:solidFill>
                <a:schemeClr val="bg1"/>
              </a:solidFill>
            </a:endParaRPr>
          </a:p>
          <a:p>
            <a:pPr>
              <a:buNone/>
            </a:pPr>
            <a:r>
              <a:rPr lang="en-US" sz="2000" dirty="0">
                <a:solidFill>
                  <a:schemeClr val="bg1"/>
                </a:solidFill>
              </a:rPr>
              <a:t>             Therefore you are no longer a slave, but a son; and if a son, then an heir through God.</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We are Not left to Ourselves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     “He jealously desires the Spirit which He has made to dwell in us”?</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Hebrews 9:11–14 (NASB95)</a:t>
            </a:r>
            <a:endParaRPr lang="en-US" sz="2000" dirty="0">
              <a:solidFill>
                <a:schemeClr val="bg1"/>
              </a:solidFill>
            </a:endParaRPr>
          </a:p>
          <a:p>
            <a:pPr>
              <a:buNone/>
            </a:pPr>
            <a:r>
              <a:rPr lang="en-US" sz="2000" dirty="0">
                <a:solidFill>
                  <a:schemeClr val="bg1"/>
                </a:solidFill>
              </a:rPr>
              <a:t>            But when Christ appeared as a high priest of the good things to come, He entered through the greater and more perfect tabernacle, not made with hands, that is to say, not of this creation;   and not through the blood of goats and calves, but through His own blood, He entered the holy place once for all, having obtained eternal redemption.</a:t>
            </a:r>
            <a:endParaRPr lang="en-US" sz="2000" dirty="0">
              <a:solidFill>
                <a:schemeClr val="bg1"/>
              </a:solidFill>
            </a:endParaRPr>
          </a:p>
          <a:p>
            <a:pPr>
              <a:buNone/>
            </a:pPr>
            <a:r>
              <a:rPr lang="en-US" sz="2000" dirty="0">
                <a:solidFill>
                  <a:schemeClr val="bg1"/>
                </a:solidFill>
              </a:rPr>
              <a:t>            For if the blood of goats and bulls and the ashes of a heifer sprinkling those who have been defiled sanctify for the cleansing of the flesh, how much more will the blood of Christ, who through the eternal Spirit offered Himself without blemish to God, cleanse your conscience from dead works to serve the living God?</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We are Not left to Ourselves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     “He jealously desires the Spirit which He has made to dwell in us”?</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Hebrews 10:10–14 (NASB95)</a:t>
            </a:r>
            <a:endParaRPr lang="en-US" sz="2000" dirty="0">
              <a:solidFill>
                <a:schemeClr val="bg1"/>
              </a:solidFill>
            </a:endParaRPr>
          </a:p>
          <a:p>
            <a:pPr>
              <a:buNone/>
            </a:pPr>
            <a:r>
              <a:rPr lang="en-US" sz="2000" dirty="0">
                <a:solidFill>
                  <a:schemeClr val="bg1"/>
                </a:solidFill>
              </a:rPr>
              <a:t>               By this will we have been sanctified through the offering of the body of Jesus Christ once for all.  Every priest stands daily ministering and offering time after time the same sacrifices, which can never take away sins;  but He, having offered one sacrifice for sins for all time, SAT DOWN AT THE RIGHT HAND OF GOD, waiting from that time onward UNTIL HIS ENEMIES BE MADE A FOOTSTOOL FOR HIS FEET.</a:t>
            </a:r>
            <a:endParaRPr lang="en-US" sz="2000" dirty="0">
              <a:solidFill>
                <a:schemeClr val="bg1"/>
              </a:solidFill>
            </a:endParaRPr>
          </a:p>
          <a:p>
            <a:pPr>
              <a:buNone/>
            </a:pPr>
            <a:r>
              <a:rPr lang="en-US" sz="2000" dirty="0">
                <a:solidFill>
                  <a:schemeClr val="bg1"/>
                </a:solidFill>
              </a:rPr>
              <a:t>              For by one offering He has perfected for all time those who are sanctified.</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294370" cy="4103370"/>
          </a:xfrm>
        </p:spPr>
        <p:txBody>
          <a:bodyPr>
            <a:noAutofit/>
          </a:bodyPr>
          <a:lstStyle/>
          <a:p>
            <a:pPr>
              <a:buNone/>
            </a:pPr>
            <a:r>
              <a:rPr lang="en-US" sz="2000" i="1" dirty="0">
                <a:solidFill>
                  <a:schemeClr val="bg1"/>
                </a:solidFill>
              </a:rPr>
              <a:t>James 4:3–5 (NASB95)</a:t>
            </a:r>
            <a:endParaRPr lang="en-US" sz="2000" i="1" dirty="0">
              <a:solidFill>
                <a:schemeClr val="bg1"/>
              </a:solidFill>
            </a:endParaRPr>
          </a:p>
          <a:p>
            <a:pPr>
              <a:buNone/>
            </a:pPr>
            <a:r>
              <a:rPr lang="en-US" sz="2000" i="1" dirty="0">
                <a:solidFill>
                  <a:schemeClr val="bg1"/>
                </a:solidFill>
              </a:rPr>
              <a:t>              You ask and do not receive, because you ask with wrong motives, so that you may spend it on your pleasures. You adulteresses, do you not know that friendship with the world is hostility toward God? Therefore whoever wishes to be a friend of the world makes himself an enemy of God.</a:t>
            </a:r>
            <a:endParaRPr lang="en-US" sz="2000" i="1" dirty="0">
              <a:solidFill>
                <a:schemeClr val="bg1"/>
              </a:solidFill>
            </a:endParaRPr>
          </a:p>
          <a:p>
            <a:pPr>
              <a:buNone/>
            </a:pPr>
            <a:r>
              <a:rPr lang="en-US" sz="2000" i="1" dirty="0">
                <a:solidFill>
                  <a:schemeClr val="bg1"/>
                </a:solidFill>
              </a:rPr>
              <a:t>           Or do you think that the Scripture speaks to no purpose: “He jealously desires the Spirit which He has made to dwell in us”?</a:t>
            </a:r>
            <a:endParaRPr lang="en-US" sz="2000" i="1"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0405" y="3810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In Hostile Territory </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u="sng" dirty="0">
                <a:solidFill>
                  <a:schemeClr val="bg1"/>
                </a:solidFill>
              </a:rPr>
              <a:t>It's all about ME-</a:t>
            </a:r>
            <a:endParaRPr lang="en-US" sz="2000" dirty="0">
              <a:solidFill>
                <a:schemeClr val="bg1"/>
              </a:solidFill>
            </a:endParaRPr>
          </a:p>
          <a:p>
            <a:pPr>
              <a:buNone/>
            </a:pPr>
            <a:r>
              <a:rPr lang="en-US" sz="2000" dirty="0">
                <a:solidFill>
                  <a:schemeClr val="bg1"/>
                </a:solidFill>
              </a:rPr>
              <a:t>		James 4:3 (NASB95)</a:t>
            </a:r>
            <a:endParaRPr lang="en-US" sz="2000" dirty="0">
              <a:solidFill>
                <a:schemeClr val="bg1"/>
              </a:solidFill>
            </a:endParaRPr>
          </a:p>
          <a:p>
            <a:pPr>
              <a:buNone/>
            </a:pPr>
            <a:r>
              <a:rPr lang="en-US" sz="2000" dirty="0">
                <a:solidFill>
                  <a:schemeClr val="bg1"/>
                </a:solidFill>
              </a:rPr>
              <a:t>          3      You ask and do not receive, because you ask with wrong motives, so that you may spend it on your pleasures.</a:t>
            </a:r>
            <a:endParaRPr lang="en-US" sz="2000" dirty="0">
              <a:solidFill>
                <a:schemeClr val="bg1"/>
              </a:solidFill>
            </a:endParaRPr>
          </a:p>
          <a:p>
            <a:pPr>
              <a:buNone/>
            </a:pP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James 4:1 (NASB95)</a:t>
            </a:r>
            <a:endParaRPr lang="en-US" sz="2000" dirty="0">
              <a:solidFill>
                <a:schemeClr val="bg1"/>
              </a:solidFill>
            </a:endParaRPr>
          </a:p>
          <a:p>
            <a:pPr>
              <a:buNone/>
            </a:pPr>
            <a:r>
              <a:rPr lang="en-US" sz="2000" dirty="0">
                <a:solidFill>
                  <a:schemeClr val="bg1"/>
                </a:solidFill>
              </a:rPr>
              <a:t>               What is the source of quarrels and conflicts among you? Is not the source your pleasures that wage war in your members?</a:t>
            </a:r>
            <a:endParaRPr lang="en-US" sz="2000" dirty="0">
              <a:solidFill>
                <a:schemeClr val="bg1"/>
              </a:solidFill>
            </a:endParaRPr>
          </a:p>
          <a:p>
            <a:pPr>
              <a:buNone/>
            </a:pPr>
            <a:r>
              <a:rPr lang="en-US" sz="2000" dirty="0">
                <a:solidFill>
                  <a:schemeClr val="bg1"/>
                </a:solidFill>
              </a:rPr>
              <a:t>                 </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
        <p:nvSpPr>
          <p:cNvPr id="4" name="Rectangle 3"/>
          <p:cNvSpPr/>
          <p:nvPr/>
        </p:nvSpPr>
        <p:spPr>
          <a:xfrm>
            <a:off x="1321435" y="1428750"/>
            <a:ext cx="609600" cy="381000"/>
          </a:xfrm>
          <a:prstGeom prst="rect">
            <a:avLst/>
          </a:prstGeom>
          <a:noFill/>
          <a:ln w="28575"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Rectangle 5"/>
          <p:cNvSpPr/>
          <p:nvPr/>
        </p:nvSpPr>
        <p:spPr>
          <a:xfrm>
            <a:off x="964565" y="1809750"/>
            <a:ext cx="609600" cy="381000"/>
          </a:xfrm>
          <a:prstGeom prst="rect">
            <a:avLst/>
          </a:prstGeom>
          <a:noFill/>
          <a:ln w="28575"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7" name="Rectangle 6"/>
          <p:cNvSpPr/>
          <p:nvPr/>
        </p:nvSpPr>
        <p:spPr>
          <a:xfrm>
            <a:off x="5234305" y="1428750"/>
            <a:ext cx="609600" cy="381000"/>
          </a:xfrm>
          <a:prstGeom prst="rect">
            <a:avLst/>
          </a:prstGeom>
          <a:noFill/>
          <a:ln w="28575"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8" name="Rectangle 7"/>
          <p:cNvSpPr/>
          <p:nvPr/>
        </p:nvSpPr>
        <p:spPr>
          <a:xfrm>
            <a:off x="3259455" y="1809750"/>
            <a:ext cx="609600" cy="381000"/>
          </a:xfrm>
          <a:prstGeom prst="rect">
            <a:avLst/>
          </a:prstGeom>
          <a:noFill/>
          <a:ln w="28575"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0" name="Oval 9"/>
          <p:cNvSpPr/>
          <p:nvPr/>
        </p:nvSpPr>
        <p:spPr>
          <a:xfrm>
            <a:off x="3442335" y="3495675"/>
            <a:ext cx="3124200" cy="574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6" grpId="0" animBg="1"/>
      <p:bldP spid="8" grpId="0" animBg="1"/>
      <p:bldP spid="10"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The Battle Ground is Pretty Clear </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4653915" cy="4249420"/>
          </a:xfrm>
        </p:spPr>
        <p:txBody>
          <a:bodyPr>
            <a:noAutofit/>
          </a:bodyPr>
          <a:lstStyle/>
          <a:p>
            <a:pPr>
              <a:buNone/>
            </a:pPr>
            <a:r>
              <a:rPr lang="en-US" sz="2000" dirty="0">
                <a:solidFill>
                  <a:schemeClr val="bg1"/>
                </a:solidFill>
              </a:rPr>
              <a:t>Matthew 6:24–25 (NASB95)</a:t>
            </a:r>
            <a:endParaRPr lang="en-US" sz="2000" dirty="0">
              <a:solidFill>
                <a:schemeClr val="bg1"/>
              </a:solidFill>
            </a:endParaRPr>
          </a:p>
          <a:p>
            <a:pPr>
              <a:buNone/>
            </a:pPr>
            <a:r>
              <a:rPr lang="en-US" sz="2000" dirty="0">
                <a:solidFill>
                  <a:schemeClr val="bg1"/>
                </a:solidFill>
              </a:rPr>
              <a:t>              “No one can serve two masters; for either he will hate the one and love the other, or he will be devoted to one and despise the other. You cannot serve God and wealth. For this reason I say to you, do not be worried about your life, as to what you will eat or what you will drink; nor for your body, as to what you will put on. Is not life more than food, and the body more than clothing?”</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5" name="Picture 4"/>
          <p:cNvPicPr>
            <a:picLocks noChangeAspect="1"/>
          </p:cNvPicPr>
          <p:nvPr/>
        </p:nvPicPr>
        <p:blipFill>
          <a:blip r:embed="rId2">
            <a:grayscl/>
            <a:lum bright="18000"/>
          </a:blip>
          <a:stretch>
            <a:fillRect/>
          </a:stretch>
        </p:blipFill>
        <p:spPr>
          <a:xfrm>
            <a:off x="4783455" y="1000125"/>
            <a:ext cx="4239895" cy="360807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The Battle Ground is Pretty Clear </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Isaiah 5:13–20 (NASB95)</a:t>
            </a:r>
            <a:endParaRPr lang="en-US" sz="2000" dirty="0">
              <a:solidFill>
                <a:schemeClr val="bg1"/>
              </a:solidFill>
            </a:endParaRPr>
          </a:p>
          <a:p>
            <a:pPr>
              <a:buNone/>
            </a:pPr>
            <a:r>
              <a:rPr lang="en-US" sz="2000" dirty="0">
                <a:solidFill>
                  <a:schemeClr val="bg1"/>
                </a:solidFill>
              </a:rPr>
              <a:t>                    Therefore My people go into exile for their lack of knowledge;</a:t>
            </a:r>
            <a:endParaRPr lang="en-US" sz="2000" dirty="0">
              <a:solidFill>
                <a:schemeClr val="bg1"/>
              </a:solidFill>
            </a:endParaRPr>
          </a:p>
          <a:p>
            <a:pPr>
              <a:buNone/>
            </a:pPr>
            <a:r>
              <a:rPr lang="en-US" sz="2000" dirty="0">
                <a:solidFill>
                  <a:schemeClr val="bg1"/>
                </a:solidFill>
              </a:rPr>
              <a:t>         And their honorable men are famished,   And their multitude is parched with thirst....    So the common man will be humbled and the man of importance abased,the eyes of the proud also will be abased.</a:t>
            </a:r>
            <a:endParaRPr lang="en-US" sz="2000" dirty="0">
              <a:solidFill>
                <a:schemeClr val="bg1"/>
              </a:solidFill>
            </a:endParaRPr>
          </a:p>
          <a:p>
            <a:pPr>
              <a:buNone/>
            </a:pPr>
            <a:r>
              <a:rPr lang="en-US" sz="2000" dirty="0">
                <a:solidFill>
                  <a:schemeClr val="bg1"/>
                </a:solidFill>
              </a:rPr>
              <a:t>                 ...Woe to those who drag iniquity with the cords of falsehood,</a:t>
            </a:r>
            <a:endParaRPr lang="en-US" sz="2000" dirty="0">
              <a:solidFill>
                <a:schemeClr val="bg1"/>
              </a:solidFill>
            </a:endParaRPr>
          </a:p>
          <a:p>
            <a:pPr>
              <a:buNone/>
            </a:pPr>
            <a:r>
              <a:rPr lang="en-US" sz="2000" dirty="0">
                <a:solidFill>
                  <a:schemeClr val="bg1"/>
                </a:solidFill>
              </a:rPr>
              <a:t>         And sin as if with cart ropes;   Who say, “Let Him make speed, let Him hasten His work, that we may see it;......</a:t>
            </a:r>
            <a:endParaRPr lang="en-US" sz="2000" dirty="0">
              <a:solidFill>
                <a:schemeClr val="bg1"/>
              </a:solidFill>
            </a:endParaRPr>
          </a:p>
          <a:p>
            <a:pPr>
              <a:buNone/>
            </a:pPr>
            <a:r>
              <a:rPr lang="en-US" sz="2000" dirty="0">
                <a:solidFill>
                  <a:schemeClr val="bg1"/>
                </a:solidFill>
              </a:rPr>
              <a:t>                ... Woe to those who call evil good, and good evil; Who substitute darkness for light and light for darkness; Who substitute bitter for sweet and sweet for bitter!</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
        <p:nvSpPr>
          <p:cNvPr id="4" name="8-Point Star 3"/>
          <p:cNvSpPr/>
          <p:nvPr/>
        </p:nvSpPr>
        <p:spPr>
          <a:xfrm>
            <a:off x="8368030" y="971550"/>
            <a:ext cx="457200" cy="457200"/>
          </a:xfrm>
          <a:prstGeom prst="star8">
            <a:avLst/>
          </a:prstGeom>
        </p:spPr>
        <p:style>
          <a:lnRef idx="2">
            <a:schemeClr val="dk1">
              <a:shade val="50000"/>
            </a:schemeClr>
          </a:lnRef>
          <a:fillRef idx="1">
            <a:schemeClr val="dk1"/>
          </a:fillRef>
          <a:effectRef idx="0">
            <a:schemeClr val="dk1"/>
          </a:effectRef>
          <a:fontRef idx="minor">
            <a:schemeClr val="lt1"/>
          </a:fontRef>
        </p:style>
        <p:txBody>
          <a:bodyPr rtlCol="0" anchor="ctr"/>
          <a:p>
            <a:pPr algn="ctr"/>
            <a:r>
              <a:rPr lang="en-US"/>
              <a:t>1</a:t>
            </a:r>
            <a:endParaRPr lang="en-US"/>
          </a:p>
        </p:txBody>
      </p:sp>
      <p:sp>
        <p:nvSpPr>
          <p:cNvPr id="5" name="8-Point Star 4"/>
          <p:cNvSpPr/>
          <p:nvPr/>
        </p:nvSpPr>
        <p:spPr>
          <a:xfrm>
            <a:off x="4845050" y="3094990"/>
            <a:ext cx="457200" cy="457200"/>
          </a:xfrm>
          <a:prstGeom prst="star8">
            <a:avLst/>
          </a:prstGeom>
        </p:spPr>
        <p:style>
          <a:lnRef idx="2">
            <a:schemeClr val="dk1">
              <a:shade val="50000"/>
            </a:schemeClr>
          </a:lnRef>
          <a:fillRef idx="1">
            <a:schemeClr val="dk1"/>
          </a:fillRef>
          <a:effectRef idx="0">
            <a:schemeClr val="dk1"/>
          </a:effectRef>
          <a:fontRef idx="minor">
            <a:schemeClr val="lt1"/>
          </a:fontRef>
        </p:style>
        <p:txBody>
          <a:bodyPr rtlCol="0" anchor="ctr"/>
          <a:p>
            <a:pPr algn="ctr"/>
            <a:r>
              <a:rPr lang="en-US"/>
              <a:t>2</a:t>
            </a:r>
            <a:endParaRPr lang="en-US"/>
          </a:p>
        </p:txBody>
      </p:sp>
      <p:sp>
        <p:nvSpPr>
          <p:cNvPr id="6" name="8-Point Star 5"/>
          <p:cNvSpPr/>
          <p:nvPr/>
        </p:nvSpPr>
        <p:spPr>
          <a:xfrm>
            <a:off x="8462010" y="3400425"/>
            <a:ext cx="457200" cy="457200"/>
          </a:xfrm>
          <a:prstGeom prst="star8">
            <a:avLst/>
          </a:prstGeom>
        </p:spPr>
        <p:style>
          <a:lnRef idx="2">
            <a:schemeClr val="dk1">
              <a:shade val="50000"/>
            </a:schemeClr>
          </a:lnRef>
          <a:fillRef idx="1">
            <a:schemeClr val="dk1"/>
          </a:fillRef>
          <a:effectRef idx="0">
            <a:schemeClr val="dk1"/>
          </a:effectRef>
          <a:fontRef idx="minor">
            <a:schemeClr val="lt1"/>
          </a:fontRef>
        </p:style>
        <p:txBody>
          <a:bodyPr rtlCol="0" anchor="ctr"/>
          <a:p>
            <a:pPr algn="ctr"/>
            <a:r>
              <a:rPr lang="en-US"/>
              <a:t>3</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ldLvl="0" animBg="1"/>
      <p:bldP spid="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The Battle Ground is Pretty Clear </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Romans 1:18–25 (NASB95)</a:t>
            </a:r>
            <a:endParaRPr lang="en-US" sz="2000" dirty="0">
              <a:solidFill>
                <a:schemeClr val="bg1"/>
              </a:solidFill>
            </a:endParaRPr>
          </a:p>
          <a:p>
            <a:pPr>
              <a:buNone/>
            </a:pPr>
            <a:r>
              <a:rPr lang="en-US" sz="2000" dirty="0">
                <a:solidFill>
                  <a:schemeClr val="bg1"/>
                </a:solidFill>
              </a:rPr>
              <a:t>       For the wrath of God is revealed from heaven against all ungodliness and unrighteousness of men who suppress the truth in unrighteousness, because that which is known about God is evident within them; for God made it evident to them.</a:t>
            </a:r>
            <a:endParaRPr lang="en-US" sz="2000" dirty="0">
              <a:solidFill>
                <a:schemeClr val="bg1"/>
              </a:solidFill>
            </a:endParaRPr>
          </a:p>
          <a:p>
            <a:pPr>
              <a:buNone/>
            </a:pPr>
            <a:r>
              <a:rPr lang="en-US" sz="2000" dirty="0">
                <a:solidFill>
                  <a:schemeClr val="bg1"/>
                </a:solidFill>
              </a:rPr>
              <a:t>             For since the creation of the world 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a:t>
            </a:r>
            <a:endParaRPr lang="en-US" sz="2000" dirty="0">
              <a:solidFill>
                <a:schemeClr val="bg1"/>
              </a:solidFill>
            </a:endParaRPr>
          </a:p>
          <a:p>
            <a:pPr>
              <a:buNone/>
            </a:pP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The Battle Ground is Pretty Clear </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Romans 1:18–25 (NASB95)</a:t>
            </a:r>
            <a:endParaRPr lang="en-US" sz="2000" dirty="0">
              <a:solidFill>
                <a:schemeClr val="bg1"/>
              </a:solidFill>
            </a:endParaRPr>
          </a:p>
          <a:p>
            <a:pPr>
              <a:buNone/>
            </a:pPr>
            <a:r>
              <a:rPr lang="en-US" sz="2000" dirty="0">
                <a:solidFill>
                  <a:schemeClr val="bg1"/>
                </a:solidFill>
              </a:rPr>
              <a:t>         Professing to be wise, they became fools,  and exchanged the glory of the incorruptible God for an image in the form of corruptible man and of birds and four-footed animals and crawling creatures.    Therefore God gave them over in the lusts of their hearts to impurity, so that their bodies would be dishonored among them.  For they exchanged the truth of God for a lie, and worshiped and served the creature rather than the Creator, who is blessed forever. Amen.</a:t>
            </a:r>
            <a:endParaRPr lang="en-US" sz="2000" dirty="0">
              <a:solidFill>
                <a:schemeClr val="bg1"/>
              </a:solidFill>
            </a:endParaRPr>
          </a:p>
          <a:p>
            <a:pPr>
              <a:buNone/>
            </a:pPr>
            <a:endParaRPr lang="en-US" sz="2000" dirty="0">
              <a:solidFill>
                <a:schemeClr val="bg1"/>
              </a:solidFill>
            </a:endParaRPr>
          </a:p>
          <a:p>
            <a:pPr>
              <a:buNone/>
            </a:pP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We are Not left to Ourselves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Or do you think that the Scripture speaks to no purpose: </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John 17:14–17 (NASB95)</a:t>
            </a:r>
            <a:endParaRPr lang="en-US" sz="2000" dirty="0">
              <a:solidFill>
                <a:schemeClr val="bg1"/>
              </a:solidFill>
            </a:endParaRPr>
          </a:p>
          <a:p>
            <a:pPr>
              <a:buNone/>
            </a:pPr>
            <a:r>
              <a:rPr lang="en-US" sz="2000" dirty="0">
                <a:solidFill>
                  <a:schemeClr val="bg1"/>
                </a:solidFill>
              </a:rPr>
              <a:t>                “I have given them Your word; and the world has hated them, because they are not of the world, even as I am not of the world. I do not ask You to take them out of the world, but to keep them from the evil one. They are not of the world, even as I am not of the world. </a:t>
            </a:r>
            <a:r>
              <a:rPr lang="en-US" sz="2000" u="sng" dirty="0">
                <a:solidFill>
                  <a:schemeClr val="bg1"/>
                </a:solidFill>
              </a:rPr>
              <a:t>Sanctify them in the truth; Your word is truth.”</a:t>
            </a:r>
            <a:endParaRPr lang="en-US" sz="2000" u="sng" dirty="0">
              <a:solidFill>
                <a:schemeClr val="bg1"/>
              </a:solidFill>
            </a:endParaRPr>
          </a:p>
          <a:p>
            <a:pPr>
              <a:buNone/>
            </a:pPr>
            <a:endParaRPr lang="en-US" sz="2000" dirty="0">
              <a:solidFill>
                <a:schemeClr val="bg1"/>
              </a:solidFill>
            </a:endParaRPr>
          </a:p>
          <a:p>
            <a:pPr>
              <a:buNone/>
            </a:pP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lstStyle/>
          <a:p>
            <a:r>
              <a:rPr lang="en-US" sz="3600" dirty="0">
                <a:solidFill>
                  <a:schemeClr val="bg1"/>
                </a:solidFill>
              </a:rPr>
              <a:t>We are Not left to Ourselves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a:solidFill>
                  <a:schemeClr val="bg1"/>
                </a:solidFill>
              </a:rPr>
              <a:t>Or do you think that the Scripture speaks to no purpose: </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2 Peter 1:2–4 (NASB95)</a:t>
            </a:r>
            <a:endParaRPr lang="en-US" sz="2000" dirty="0">
              <a:solidFill>
                <a:schemeClr val="bg1"/>
              </a:solidFill>
            </a:endParaRPr>
          </a:p>
          <a:p>
            <a:pPr>
              <a:buNone/>
            </a:pPr>
            <a:r>
              <a:rPr lang="en-US" sz="2000" dirty="0">
                <a:solidFill>
                  <a:schemeClr val="bg1"/>
                </a:solidFill>
              </a:rPr>
              <a:t>           Grace and peace be multiplied to you in the knowledge of God and of Jesus our Lord;  seeing that His divine power has granted to us everything pertaining to life and godliness, through the true knowledge of Him who called us by His own glory and excellence.  For by these He has granted to us His precious and magnificent promises, so that by them you may become partakers of the divine nature, having escaped the corruption that is in the world by lust.</a:t>
            </a:r>
            <a:endParaRPr lang="en-US" sz="2000" dirty="0">
              <a:solidFill>
                <a:schemeClr val="bg1"/>
              </a:solidFill>
            </a:endParaRPr>
          </a:p>
          <a:p>
            <a:pPr>
              <a:buNone/>
            </a:pP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
        <p:nvSpPr>
          <p:cNvPr id="4" name="Rectangle 3"/>
          <p:cNvSpPr/>
          <p:nvPr/>
        </p:nvSpPr>
        <p:spPr>
          <a:xfrm>
            <a:off x="3581400" y="2114550"/>
            <a:ext cx="1828800" cy="304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5" name="Rectangle 4"/>
          <p:cNvSpPr/>
          <p:nvPr/>
        </p:nvSpPr>
        <p:spPr>
          <a:xfrm>
            <a:off x="5410200" y="2419350"/>
            <a:ext cx="2620010" cy="304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Rectangle 5"/>
          <p:cNvSpPr/>
          <p:nvPr/>
        </p:nvSpPr>
        <p:spPr>
          <a:xfrm>
            <a:off x="961390" y="3053080"/>
            <a:ext cx="391795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7" name="Rectangle 6"/>
          <p:cNvSpPr/>
          <p:nvPr/>
        </p:nvSpPr>
        <p:spPr>
          <a:xfrm>
            <a:off x="450850" y="3357880"/>
            <a:ext cx="8242935" cy="563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7842</Words>
  <Application>WPS Presentation</Application>
  <PresentationFormat>On-screen Show (16:9)</PresentationFormat>
  <Paragraphs>114</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Arial</vt:lpstr>
      <vt:lpstr>SimSun</vt:lpstr>
      <vt:lpstr>Wingdings</vt:lpstr>
      <vt:lpstr>Wingdings 2</vt:lpstr>
      <vt:lpstr>Wingdings 2</vt:lpstr>
      <vt:lpstr>Constantia</vt:lpstr>
      <vt:lpstr>Microsoft YaHei</vt:lpstr>
      <vt:lpstr>Arial Unicode MS</vt:lpstr>
      <vt:lpstr>Wingdings</vt:lpstr>
      <vt:lpstr>Paper</vt:lpstr>
      <vt:lpstr>PowerPoint 演示文稿</vt:lpstr>
      <vt:lpstr>PowerPoint 演示文稿</vt:lpstr>
      <vt:lpstr>In Hostile Territory </vt:lpstr>
      <vt:lpstr>The Battle Ground is Pretty Clear </vt:lpstr>
      <vt:lpstr>The Battle Ground is Pretty Clear </vt:lpstr>
      <vt:lpstr>The Battle Ground is Pretty Clear </vt:lpstr>
      <vt:lpstr>The Battle Ground is Pretty Clear </vt:lpstr>
      <vt:lpstr>We are Not left to Ourselves</vt:lpstr>
      <vt:lpstr>We are Not left to Ourselves</vt:lpstr>
      <vt:lpstr>We are Not left to Ourselves</vt:lpstr>
      <vt:lpstr>We are Not left to Ourselves</vt:lpstr>
      <vt:lpstr>We are Not left to Ourselves</vt:lpstr>
      <vt:lpstr>We are Not left to Ourselves</vt:lpstr>
      <vt:lpstr>We are Not left to Ourselves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Revive IT</cp:lastModifiedBy>
  <cp:revision>106</cp:revision>
  <cp:lastPrinted>2019-03-23T17:45:00Z</cp:lastPrinted>
  <dcterms:created xsi:type="dcterms:W3CDTF">2018-08-10T19:03:00Z</dcterms:created>
  <dcterms:modified xsi:type="dcterms:W3CDTF">2019-04-06T23:09:11Z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1033-10.2.0.7636</vt:lpwstr>
  </property>
</Properties>
</file>