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handoutMasterIdLst>
    <p:handoutMasterId r:id="rId15"/>
  </p:handoutMasterIdLst>
  <p:sldIdLst>
    <p:sldId id="267" r:id="rId3"/>
    <p:sldId id="344" r:id="rId4"/>
    <p:sldId id="457" r:id="rId5"/>
    <p:sldId id="458" r:id="rId6"/>
    <p:sldId id="460" r:id="rId7"/>
    <p:sldId id="461" r:id="rId8"/>
    <p:sldId id="462" r:id="rId9"/>
    <p:sldId id="463" r:id="rId10"/>
    <p:sldId id="456" r:id="rId11"/>
    <p:sldId id="464" r:id="rId12"/>
    <p:sldId id="465" r:id="rId13"/>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57" autoAdjust="0"/>
    <p:restoredTop sz="94599" autoAdjust="0"/>
  </p:normalViewPr>
  <p:slideViewPr>
    <p:cSldViewPr>
      <p:cViewPr varScale="1">
        <p:scale>
          <a:sx n="126" d="100"/>
          <a:sy n="126" d="100"/>
        </p:scale>
        <p:origin x="660" y="120"/>
      </p:cViewPr>
      <p:guideLst>
        <p:guide orient="horz" pos="2150"/>
        <p:guide orient="horz" pos="1743"/>
        <p:guide pos="3879"/>
        <p:guide pos="2928"/>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63" d="100"/>
          <a:sy n="63" d="100"/>
        </p:scale>
        <p:origin x="2838" y="108"/>
      </p:cViewPr>
      <p:guideLst>
        <p:guide orient="horz" pos="3150"/>
        <p:guide pos="224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bleStyles" Target="tableStyles.xml"/><Relationship Id="rId17" Type="http://schemas.openxmlformats.org/officeDocument/2006/relationships/viewProps" Target="viewProps.xml"/><Relationship Id="rId16" Type="http://schemas.openxmlformats.org/officeDocument/2006/relationships/presProps" Target="presProps.xml"/><Relationship Id="rId15" Type="http://schemas.openxmlformats.org/officeDocument/2006/relationships/handoutMaster" Target="handoutMasters/handoutMaster1.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440" tIns="45720" rIns="91440" bIns="45720" rtlCol="0"/>
          <a:lstStyle>
            <a:lvl1pPr algn="r">
              <a:defRPr sz="1200"/>
            </a:lvl1pPr>
          </a:lstStyle>
          <a:p>
            <a:fld id="{30E6E22E-288A-414B-A8DE-E4DBD03D5FC0}" type="datetimeFigureOut">
              <a:rPr lang="en-US"/>
            </a:fld>
            <a:endParaRPr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01114579-D02A-4B51-B5DF-8EC449F77AC7}" type="slidenum">
              <a:rPr/>
            </a:fld>
            <a:endParaRPr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39A9AE7E-E0F9-4C51-AD9A-F4C3A6E23BBF}" type="datetimeFigureOut">
              <a:rPr lang="en-US"/>
            </a:fld>
            <a:endParaRPr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C6074690-7256-4BB9-AC0F-97AEAE8CDEC2}" type="slidenum">
              <a:rPr/>
            </a:fld>
            <a:endParaRP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E36636D-D922-432D-A958-524484B5923D}" type="datetimeFigureOut">
              <a:rPr lang="en-US" smtClean="0"/>
            </a:fld>
            <a:endParaRPr lang="en-US" dirty="0"/>
          </a:p>
        </p:txBody>
      </p:sp>
      <p:sp>
        <p:nvSpPr>
          <p:cNvPr id="16" name="Slide Number Placeholder 15"/>
          <p:cNvSpPr>
            <a:spLocks noGrp="1"/>
          </p:cNvSpPr>
          <p:nvPr>
            <p:ph type="sldNum" sz="quarter" idx="11"/>
          </p:nvPr>
        </p:nvSpPr>
        <p:spPr/>
        <p:txBody>
          <a:bodyPr/>
          <a:lstStyle/>
          <a:p>
            <a:fld id="{DF28FB93-0A08-4E7D-8E63-9EFA29F1E093}" type="slidenum">
              <a:rPr lang="en-US" smtClean="0"/>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E36636D-D922-432D-A958-524484B5923D}" type="datetimeFigureOut">
              <a:rPr lang="en-US" smtClean="0"/>
            </a:fld>
            <a:endParaRPr lang="en-US" dirty="0"/>
          </a:p>
        </p:txBody>
      </p:sp>
      <p:sp>
        <p:nvSpPr>
          <p:cNvPr id="15" name="Slide Number Placeholder 14"/>
          <p:cNvSpPr>
            <a:spLocks noGrp="1"/>
          </p:cNvSpPr>
          <p:nvPr>
            <p:ph type="sldNum" sz="quarter" idx="15"/>
          </p:nvPr>
        </p:nvSpPr>
        <p:spPr/>
        <p:txBody>
          <a:bodyPr/>
          <a:lstStyle>
            <a:lvl1pPr algn="ctr">
              <a:defRPr/>
            </a:lvl1pPr>
          </a:lstStyle>
          <a:p>
            <a:fld id="{DF28FB93-0A08-4E7D-8E63-9EFA29F1E093}" type="slidenum">
              <a:rPr lang="en-US" smtClean="0"/>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endParaRPr kumimoji="0"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E36636D-D922-432D-A958-524484B5923D}"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endParaRPr kumimoji="0" lang="en-US"/>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E36636D-D922-432D-A958-524484B5923D}"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F28FB93-0A08-4E7D-8E63-9EFA29F1E093}" type="slidenum">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8E36636D-D922-432D-A958-524484B5923D}" type="datetimeFigureOut">
              <a:rPr lang="en-US" smtClean="0"/>
            </a:fld>
            <a:endParaRPr lang="en-US" dirty="0"/>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endParaRPr kumimoji="0" lang="en-US"/>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E36636D-D922-432D-A958-524484B5923D}"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smtClean="0"/>
            </a:fld>
            <a:endParaRPr lang="en-US" dirty="0"/>
          </a:p>
        </p:txBody>
      </p:sp>
      <p:sp>
        <p:nvSpPr>
          <p:cNvPr id="2" name="Title 1"/>
          <p:cNvSpPr>
            <a:spLocks noGrp="1"/>
          </p:cNvSpPr>
          <p:nvPr>
            <p:ph type="title"/>
          </p:nvPr>
        </p:nvSpPr>
        <p:spPr/>
        <p:txBody>
          <a:bodyPr/>
          <a:lstStyle/>
          <a:p>
            <a:r>
              <a:rPr kumimoji="0" lang="en-US"/>
              <a:t>Click to edit Master title style</a:t>
            </a:r>
            <a:endParaRPr kumimoji="0"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smtClean="0"/>
            </a:fld>
            <a:endParaRPr lang="en-US"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a:t>Click to edit Master text styles</a:t>
            </a:r>
            <a:endParaRPr lang="en-US"/>
          </a:p>
          <a:p>
            <a:pPr lvl="1" eaLnBrk="1" latinLnBrk="0" hangingPunct="1"/>
            <a:r>
              <a:rPr lang="en-US"/>
              <a:t>Second level</a:t>
            </a:r>
            <a:endParaRPr lang="en-US"/>
          </a:p>
          <a:p>
            <a:pPr lvl="2" eaLnBrk="1" latinLnBrk="0" hangingPunct="1"/>
            <a:r>
              <a:rPr lang="en-US"/>
              <a:t>Third level</a:t>
            </a:r>
            <a:endParaRPr lang="en-US"/>
          </a:p>
          <a:p>
            <a:pPr lvl="3" eaLnBrk="1" latinLnBrk="0" hangingPunct="1"/>
            <a:r>
              <a:rPr lang="en-US"/>
              <a:t>Fourth level</a:t>
            </a:r>
            <a:endParaRPr lang="en-US"/>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endParaRPr kumimoji="0" lang="en-US"/>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8" name="Date Placeholder 7"/>
          <p:cNvSpPr>
            <a:spLocks noGrp="1"/>
          </p:cNvSpPr>
          <p:nvPr>
            <p:ph type="dt" sz="half" idx="14"/>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5"/>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endParaRPr kumimoji="0" lang="en-US"/>
          </a:p>
        </p:txBody>
      </p:sp>
      <p:sp>
        <p:nvSpPr>
          <p:cNvPr id="8" name="Date Placeholder 7"/>
          <p:cNvSpPr>
            <a:spLocks noGrp="1"/>
          </p:cNvSpPr>
          <p:nvPr>
            <p:ph type="dt" sz="half" idx="10"/>
          </p:nvPr>
        </p:nvSpPr>
        <p:spPr/>
        <p:txBody>
          <a:bodyPr/>
          <a:lstStyle/>
          <a:p>
            <a:fld id="{8E36636D-D922-432D-A958-524484B5923D}" type="datetimeFigureOut">
              <a:rPr lang="en-US" smtClean="0"/>
            </a:fld>
            <a:endParaRPr lang="en-US" dirty="0"/>
          </a:p>
        </p:txBody>
      </p:sp>
      <p:sp>
        <p:nvSpPr>
          <p:cNvPr id="9" name="Slide Number Placeholder 8"/>
          <p:cNvSpPr>
            <a:spLocks noGrp="1"/>
          </p:cNvSpPr>
          <p:nvPr>
            <p:ph type="sldNum" sz="quarter" idx="11"/>
          </p:nvPr>
        </p:nvSpPr>
        <p:spPr/>
        <p:txBody>
          <a:bodyPr/>
          <a:lstStyle/>
          <a:p>
            <a:fld id="{DF28FB93-0A08-4E7D-8E63-9EFA29F1E093}" type="slidenum">
              <a:rPr lang="en-US" smtClean="0"/>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alphaModFix amt="7000"/>
            <a:duotone>
              <a:schemeClr val="phClr">
                <a:shade val="12000"/>
                <a:satMod val="240000"/>
              </a:schemeClr>
              <a:schemeClr val="phClr">
                <a:tint val="65000"/>
              </a:schemeClr>
            </a:duotone>
          </a:blip>
          <a:stretch>
            <a:fillRect/>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a:t>Click to edit Master text styles</a:t>
            </a:r>
            <a:endParaRPr kumimoji="0" lang="en-US"/>
          </a:p>
          <a:p>
            <a:pPr lvl="1" eaLnBrk="1" latinLnBrk="0" hangingPunct="1"/>
            <a:r>
              <a:rPr kumimoji="0" lang="en-US"/>
              <a:t>Second level</a:t>
            </a:r>
            <a:endParaRPr kumimoji="0" lang="en-US"/>
          </a:p>
          <a:p>
            <a:pPr lvl="2" eaLnBrk="1" latinLnBrk="0" hangingPunct="1"/>
            <a:r>
              <a:rPr kumimoji="0" lang="en-US"/>
              <a:t>Third level</a:t>
            </a:r>
            <a:endParaRPr kumimoji="0" lang="en-US"/>
          </a:p>
          <a:p>
            <a:pPr lvl="3" eaLnBrk="1" latinLnBrk="0" hangingPunct="1"/>
            <a:r>
              <a:rPr kumimoji="0" lang="en-US"/>
              <a:t>Fourth level</a:t>
            </a:r>
            <a:endParaRPr kumimoji="0" lang="en-US"/>
          </a:p>
          <a:p>
            <a:pPr lvl="4" eaLnBrk="1" latinLnBrk="0" hangingPunct="1"/>
            <a:r>
              <a:rPr kumimoji="0" lang="en-US"/>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8E36636D-D922-432D-A958-524484B5923D}" type="datetimeFigureOut">
              <a:rPr lang="en-US" smtClean="0"/>
            </a:fld>
            <a:endParaRPr lang="en-US" dirty="0"/>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F28FB93-0A08-4E7D-8E63-9EFA29F1E093}" type="slidenum">
              <a:rPr lang="en-US" smtClean="0"/>
            </a:fld>
            <a:endParaRPr lang="en-US" dirty="0"/>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4.png"/><Relationship Id="rId1"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5.png"/><Relationship Id="rId1"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Lesson 26</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a:p>
            <a:r>
              <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rPr>
              <a:t>Chapter 4 vss. 13-17</a:t>
            </a:r>
            <a:endParaRPr lang="en-US" spc="0" dirty="0">
              <a:ln w="18415" cmpd="sng">
                <a:solidFill>
                  <a:sysClr val="windowText" lastClr="000000"/>
                </a:solidFill>
                <a:prstDash val="solid"/>
              </a:ln>
              <a:solidFill>
                <a:schemeClr val="bg1"/>
              </a:solidFill>
              <a:effectLst>
                <a:outerShdw blurRad="63500" dir="3600000" algn="tl" rotWithShape="0">
                  <a:srgbClr val="000000">
                    <a:alpha val="70000"/>
                  </a:srgbClr>
                </a:outerShdw>
                <a:reflection blurRad="6350" stA="60000" endA="900" endPos="58000" dir="5400000" sy="-100000" algn="bl" rotWithShape="0"/>
              </a:effectLst>
            </a:endParaRPr>
          </a:p>
        </p:txBody>
      </p:sp>
      <p:sp>
        <p:nvSpPr>
          <p:cNvPr id="4" name="Rectangle 3"/>
          <p:cNvSpPr/>
          <p:nvPr/>
        </p:nvSpPr>
        <p:spPr>
          <a:xfrm>
            <a:off x="1447800" y="1657350"/>
            <a:ext cx="6325706"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rPr>
              <a:t>The Book of James</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reflection blurRad="6350" stA="50000" endA="300" endPos="50000" dist="29997" dir="5400000" sy="-100000" algn="bl" rotWithShape="0"/>
              </a:effectLst>
            </a:endParaRPr>
          </a:p>
        </p:txBody>
      </p:sp>
      <p:pic>
        <p:nvPicPr>
          <p:cNvPr id="2" name="Picture 1" descr="pastedImagebase640[718]"/>
          <p:cNvPicPr>
            <a:picLocks noChangeAspect="1"/>
          </p:cNvPicPr>
          <p:nvPr/>
        </p:nvPicPr>
        <p:blipFill>
          <a:blip r:embed="rId1">
            <a:clrChange>
              <a:clrFrom>
                <a:srgbClr val="FFFFFF">
                  <a:alpha val="100000"/>
                </a:srgbClr>
              </a:clrFrom>
              <a:clrTo>
                <a:srgbClr val="FFFFFF">
                  <a:alpha val="100000"/>
                  <a:alpha val="0"/>
                </a:srgbClr>
              </a:clrTo>
            </a:clrChange>
          </a:blip>
          <a:stretch>
            <a:fillRect/>
          </a:stretch>
        </p:blipFill>
        <p:spPr>
          <a:xfrm>
            <a:off x="6468110" y="-4445"/>
            <a:ext cx="2736850" cy="217741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Sin is not always 'commited'</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20980" y="642620"/>
            <a:ext cx="8942705" cy="4502150"/>
          </a:xfrm>
        </p:spPr>
        <p:txBody>
          <a:bodyPr>
            <a:noAutofit/>
          </a:bodyPr>
          <a:lstStyle/>
          <a:p>
            <a:pPr>
              <a:buNone/>
            </a:pPr>
            <a:r>
              <a:rPr lang="en-US" sz="2400" dirty="0">
                <a:solidFill>
                  <a:schemeClr val="bg1"/>
                </a:solidFill>
              </a:rPr>
              <a:t>James 4:17 (NASB95)</a:t>
            </a:r>
            <a:endParaRPr lang="en-US" sz="2400" dirty="0">
              <a:solidFill>
                <a:schemeClr val="bg1"/>
              </a:solidFill>
            </a:endParaRPr>
          </a:p>
          <a:p>
            <a:pPr>
              <a:buNone/>
            </a:pPr>
            <a:r>
              <a:rPr lang="en-US" sz="2400" dirty="0">
                <a:solidFill>
                  <a:schemeClr val="bg1"/>
                </a:solidFill>
              </a:rPr>
              <a:t>         Therefore, to one who knows the right thing to do and does not do it, to him it is sin.</a:t>
            </a:r>
            <a:endParaRPr lang="en-US" sz="2400" dirty="0">
              <a:solidFill>
                <a:schemeClr val="bg1"/>
              </a:solidFill>
            </a:endParaRPr>
          </a:p>
          <a:p>
            <a:pPr>
              <a:buNone/>
            </a:pPr>
            <a:endParaRPr lang="en-US" sz="2400" dirty="0">
              <a:solidFill>
                <a:schemeClr val="bg1"/>
              </a:solidFill>
            </a:endParaRPr>
          </a:p>
          <a:p>
            <a:pPr>
              <a:buNone/>
            </a:pPr>
            <a:r>
              <a:rPr lang="en-US" sz="2400" dirty="0">
                <a:solidFill>
                  <a:schemeClr val="bg1"/>
                </a:solidFill>
              </a:rPr>
              <a:t>Matthew 25:41–43 (NASB95)</a:t>
            </a:r>
            <a:endParaRPr lang="en-US" sz="2400" dirty="0">
              <a:solidFill>
                <a:schemeClr val="bg1"/>
              </a:solidFill>
            </a:endParaRPr>
          </a:p>
          <a:p>
            <a:pPr>
              <a:buNone/>
            </a:pPr>
            <a:r>
              <a:rPr lang="en-US" sz="2400" dirty="0">
                <a:solidFill>
                  <a:schemeClr val="bg1"/>
                </a:solidFill>
              </a:rPr>
              <a:t>         “Then He will also say to those on His left, ‘Depart from Me, accursed ones, into the eternal fire which has been prepared for the devil and his angels; for I was hungry, and you gave Me nothing to eat; I was thirsty, and you gave Me nothing to drink;</a:t>
            </a:r>
            <a:endParaRPr lang="en-US" sz="2400" dirty="0">
              <a:solidFill>
                <a:schemeClr val="bg1"/>
              </a:solidFill>
            </a:endParaRPr>
          </a:p>
          <a:p>
            <a:pPr>
              <a:buNone/>
            </a:pPr>
            <a:r>
              <a:rPr lang="en-US" sz="2400" dirty="0">
                <a:solidFill>
                  <a:schemeClr val="bg1"/>
                </a:solidFill>
              </a:rPr>
              <a:t>          I was a stranger, and you did not invite Me in; naked, and you did not clothe Me; sick, and in prison, and you did not visit Me.’</a:t>
            </a:r>
            <a:r>
              <a:rPr lang="en-US" sz="2000" dirty="0">
                <a:solidFill>
                  <a:schemeClr val="bg1"/>
                </a:solidFill>
              </a:rPr>
              <a:t> </a:t>
            </a:r>
            <a:endParaRPr lang="en-US" sz="20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Learn to Live in 'Real Time' </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20980" y="642620"/>
            <a:ext cx="8942705" cy="4502150"/>
          </a:xfrm>
        </p:spPr>
        <p:txBody>
          <a:bodyPr>
            <a:noAutofit/>
          </a:bodyPr>
          <a:lstStyle/>
          <a:p>
            <a:pPr>
              <a:buNone/>
            </a:pPr>
            <a:r>
              <a:rPr lang="en-US" sz="2400" dirty="0">
                <a:solidFill>
                  <a:schemeClr val="bg1"/>
                </a:solidFill>
              </a:rPr>
              <a:t>Ephesians 5:15–16 (NASB95)</a:t>
            </a:r>
            <a:endParaRPr lang="en-US" sz="2400" dirty="0">
              <a:solidFill>
                <a:schemeClr val="bg1"/>
              </a:solidFill>
            </a:endParaRPr>
          </a:p>
          <a:p>
            <a:pPr>
              <a:buNone/>
            </a:pPr>
            <a:r>
              <a:rPr lang="en-US" sz="2400" dirty="0">
                <a:solidFill>
                  <a:schemeClr val="bg1"/>
                </a:solidFill>
              </a:rPr>
              <a:t>          Therefore be careful how you walk, not as unwise men but as wise, making the most of your time, because the days are evil.</a:t>
            </a:r>
            <a:endParaRPr lang="en-US" sz="2400" dirty="0">
              <a:solidFill>
                <a:schemeClr val="bg1"/>
              </a:solidFill>
            </a:endParaRPr>
          </a:p>
          <a:p>
            <a:pPr>
              <a:buNone/>
            </a:pPr>
            <a:endParaRPr lang="en-US" sz="2000" dirty="0">
              <a:solidFill>
                <a:schemeClr val="bg1"/>
              </a:solidFill>
            </a:endParaRPr>
          </a:p>
          <a:p>
            <a:pPr>
              <a:buNone/>
            </a:pPr>
            <a:r>
              <a:rPr lang="en-US" sz="2000" dirty="0">
                <a:solidFill>
                  <a:schemeClr val="bg1"/>
                </a:solidFill>
                <a:latin typeface="Comic Sans MS" panose="030F0702030302020204" charset="0"/>
                <a:cs typeface="Comic Sans MS" panose="030F0702030302020204" charset="0"/>
              </a:rPr>
              <a:t>And so here 'redeeming the time' does not merely mean making the most of moments, but means laying hold of, and understanding the special significance of, life as a whole, and of each succeeding instant of it as the season for some specific duty. It is not merely 'time,' it is 'the time';- Alexander Maclaren</a:t>
            </a:r>
            <a:endParaRPr lang="en-US" sz="2000" dirty="0">
              <a:solidFill>
                <a:schemeClr val="bg1"/>
              </a:solidFill>
              <a:latin typeface="Comic Sans MS" panose="030F0702030302020204" charset="0"/>
              <a:cs typeface="Comic Sans MS" panose="030F0702030302020204" charset="0"/>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sz="half" idx="1"/>
          </p:nvPr>
        </p:nvSpPr>
        <p:spPr>
          <a:xfrm>
            <a:off x="424815" y="446405"/>
            <a:ext cx="8294370" cy="4103370"/>
          </a:xfrm>
        </p:spPr>
        <p:txBody>
          <a:bodyPr>
            <a:noAutofit/>
          </a:bodyPr>
          <a:lstStyle/>
          <a:p>
            <a:pPr>
              <a:buNone/>
            </a:pPr>
            <a:r>
              <a:rPr lang="en-US" sz="2000" i="1" dirty="0">
                <a:solidFill>
                  <a:schemeClr val="bg1"/>
                </a:solidFill>
              </a:rPr>
              <a:t> J</a:t>
            </a:r>
            <a:r>
              <a:rPr lang="en-US" sz="2000" b="1" i="1" dirty="0">
                <a:solidFill>
                  <a:schemeClr val="bg1"/>
                </a:solidFill>
              </a:rPr>
              <a:t>ames 4:13–17 (NASB95)</a:t>
            </a:r>
            <a:endParaRPr lang="en-US" sz="2000" b="1" i="1" dirty="0">
              <a:solidFill>
                <a:schemeClr val="bg1"/>
              </a:solidFill>
            </a:endParaRPr>
          </a:p>
          <a:p>
            <a:pPr>
              <a:buNone/>
            </a:pPr>
            <a:r>
              <a:rPr lang="en-US" sz="2000" b="1" i="1" dirty="0">
                <a:solidFill>
                  <a:schemeClr val="bg1"/>
                </a:solidFill>
              </a:rPr>
              <a:t>                Come now, you who say, “Today or tomorrow we will go to such and such a city, and spend a year there and engage in business and make a profit.”</a:t>
            </a:r>
            <a:endParaRPr lang="en-US" sz="2000" b="1" i="1" dirty="0">
              <a:solidFill>
                <a:schemeClr val="bg1"/>
              </a:solidFill>
            </a:endParaRPr>
          </a:p>
          <a:p>
            <a:pPr>
              <a:buNone/>
            </a:pPr>
            <a:r>
              <a:rPr lang="en-US" sz="2000" b="1" i="1" dirty="0">
                <a:solidFill>
                  <a:schemeClr val="bg1"/>
                </a:solidFill>
              </a:rPr>
              <a:t>              Yet you do not know what your life will be like tomorrow. You are just a vapor that appears for a little while and then vanishes away. Instead, you ought to say, “If the Lord wills, we will live and also do this or that.”</a:t>
            </a:r>
            <a:endParaRPr lang="en-US" sz="2000" b="1" i="1" dirty="0">
              <a:solidFill>
                <a:schemeClr val="bg1"/>
              </a:solidFill>
            </a:endParaRPr>
          </a:p>
          <a:p>
            <a:pPr>
              <a:buNone/>
            </a:pPr>
            <a:r>
              <a:rPr lang="en-US" sz="2000" b="1" i="1" dirty="0">
                <a:solidFill>
                  <a:schemeClr val="bg1"/>
                </a:solidFill>
              </a:rPr>
              <a:t>             But as it is, you boast in your arrogance; all such boasting is evil.</a:t>
            </a:r>
            <a:endParaRPr lang="en-US" sz="2000" b="1" i="1" dirty="0">
              <a:solidFill>
                <a:schemeClr val="bg1"/>
              </a:solidFill>
            </a:endParaRPr>
          </a:p>
          <a:p>
            <a:pPr>
              <a:buNone/>
            </a:pPr>
            <a:r>
              <a:rPr lang="en-US" sz="2000" b="1" i="1" dirty="0">
                <a:solidFill>
                  <a:schemeClr val="bg1"/>
                </a:solidFill>
              </a:rPr>
              <a:t>            Therefore, to one who knows the right thing to do and does not do it, to him it is sin.</a:t>
            </a:r>
            <a:endParaRPr lang="en-US" sz="2000" b="1" i="1"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20405" y="38100"/>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Sovereignty; not Fatalism</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08915" y="869950"/>
            <a:ext cx="8512175" cy="4502150"/>
          </a:xfrm>
        </p:spPr>
        <p:txBody>
          <a:bodyPr>
            <a:noAutofit/>
          </a:bodyPr>
          <a:lstStyle/>
          <a:p>
            <a:pPr>
              <a:buNone/>
            </a:pPr>
            <a:r>
              <a:rPr lang="en-US" sz="2400" dirty="0">
                <a:solidFill>
                  <a:schemeClr val="bg1"/>
                </a:solidFill>
              </a:rPr>
              <a:t>Fatalism;  “It is what it is” and we are powerless to change anything; even if we want to.</a:t>
            </a:r>
            <a:endParaRPr lang="en-US" sz="2400" dirty="0">
              <a:solidFill>
                <a:schemeClr val="bg1"/>
              </a:solidFill>
            </a:endParaRPr>
          </a:p>
          <a:p>
            <a:pPr>
              <a:buNone/>
            </a:pPr>
            <a:endParaRPr lang="en-US" sz="2400" dirty="0">
              <a:solidFill>
                <a:schemeClr val="bg1"/>
              </a:solidFill>
            </a:endParaRPr>
          </a:p>
          <a:p>
            <a:pPr>
              <a:buNone/>
            </a:pPr>
            <a:r>
              <a:rPr lang="en-US" sz="2400" dirty="0">
                <a:solidFill>
                  <a:schemeClr val="bg1"/>
                </a:solidFill>
              </a:rPr>
              <a:t>Biblical Sovereignty; Nothing can successfully stop any act or any event or design or purpose that God intends to certainly bring about.</a:t>
            </a:r>
            <a:endParaRPr lang="en-US" sz="2400" dirty="0">
              <a:solidFill>
                <a:schemeClr val="bg1"/>
              </a:solidFill>
            </a:endParaRPr>
          </a:p>
          <a:p>
            <a:pPr>
              <a:buNone/>
            </a:pPr>
            <a:endParaRPr lang="en-US" sz="2400" dirty="0">
              <a:solidFill>
                <a:schemeClr val="bg1"/>
              </a:solidFill>
            </a:endParaRPr>
          </a:p>
          <a:p>
            <a:pPr>
              <a:buNone/>
            </a:pPr>
            <a:endParaRPr lang="en-US" sz="2400" dirty="0">
              <a:solidFill>
                <a:schemeClr val="bg1"/>
              </a:solidFill>
              <a:latin typeface="Comic Sans MS" panose="030F0702030302020204" charset="0"/>
              <a:cs typeface="Comic Sans MS" panose="030F0702030302020204" charset="0"/>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Sovereignty; is not Fatalism</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85115" y="831850"/>
            <a:ext cx="8726170" cy="4502150"/>
          </a:xfrm>
        </p:spPr>
        <p:txBody>
          <a:bodyPr>
            <a:noAutofit/>
          </a:bodyPr>
          <a:lstStyle/>
          <a:p>
            <a:pPr>
              <a:buNone/>
            </a:pPr>
            <a:r>
              <a:rPr lang="en-US" sz="2400" dirty="0">
                <a:solidFill>
                  <a:schemeClr val="bg1"/>
                </a:solidFill>
              </a:rPr>
              <a:t>Isaiah 46:9–10 (NASB95)</a:t>
            </a:r>
            <a:endParaRPr lang="en-US" sz="2400" dirty="0">
              <a:solidFill>
                <a:schemeClr val="bg1"/>
              </a:solidFill>
            </a:endParaRPr>
          </a:p>
          <a:p>
            <a:pPr>
              <a:buNone/>
            </a:pPr>
            <a:r>
              <a:rPr lang="en-US" sz="2400" dirty="0">
                <a:solidFill>
                  <a:schemeClr val="bg1"/>
                </a:solidFill>
              </a:rPr>
              <a:t>                   “Remember the former things long past,</a:t>
            </a:r>
            <a:endParaRPr lang="en-US" sz="2400" dirty="0">
              <a:solidFill>
                <a:schemeClr val="bg1"/>
              </a:solidFill>
            </a:endParaRPr>
          </a:p>
          <a:p>
            <a:pPr>
              <a:buNone/>
            </a:pPr>
            <a:r>
              <a:rPr lang="en-US" sz="2400" dirty="0">
                <a:solidFill>
                  <a:schemeClr val="bg1"/>
                </a:solidFill>
              </a:rPr>
              <a:t>         For I am God, and there is no other;</a:t>
            </a:r>
            <a:endParaRPr lang="en-US" sz="2400" dirty="0">
              <a:solidFill>
                <a:schemeClr val="bg1"/>
              </a:solidFill>
            </a:endParaRPr>
          </a:p>
          <a:p>
            <a:pPr>
              <a:buNone/>
            </a:pPr>
            <a:r>
              <a:rPr lang="en-US" sz="2400" dirty="0">
                <a:solidFill>
                  <a:schemeClr val="bg1"/>
                </a:solidFill>
              </a:rPr>
              <a:t>         I am God, and there is no one like Me,</a:t>
            </a:r>
            <a:endParaRPr lang="en-US" sz="2400" dirty="0">
              <a:solidFill>
                <a:schemeClr val="bg1"/>
              </a:solidFill>
            </a:endParaRPr>
          </a:p>
          <a:p>
            <a:pPr>
              <a:buNone/>
            </a:pPr>
            <a:r>
              <a:rPr lang="en-US" sz="2400" dirty="0">
                <a:solidFill>
                  <a:schemeClr val="bg1"/>
                </a:solidFill>
              </a:rPr>
              <a:t>         Declaring the end from the beginning,</a:t>
            </a:r>
            <a:endParaRPr lang="en-US" sz="2400" dirty="0">
              <a:solidFill>
                <a:schemeClr val="bg1"/>
              </a:solidFill>
            </a:endParaRPr>
          </a:p>
          <a:p>
            <a:pPr>
              <a:buNone/>
            </a:pPr>
            <a:r>
              <a:rPr lang="en-US" sz="2400" dirty="0">
                <a:solidFill>
                  <a:schemeClr val="bg1"/>
                </a:solidFill>
              </a:rPr>
              <a:t>         And from ancient times things which have not been done,</a:t>
            </a:r>
            <a:endParaRPr lang="en-US" sz="2400" dirty="0">
              <a:solidFill>
                <a:schemeClr val="bg1"/>
              </a:solidFill>
            </a:endParaRPr>
          </a:p>
          <a:p>
            <a:pPr>
              <a:buNone/>
            </a:pPr>
            <a:r>
              <a:rPr lang="en-US" sz="2400" dirty="0">
                <a:solidFill>
                  <a:schemeClr val="bg1"/>
                </a:solidFill>
              </a:rPr>
              <a:t>         Saying, ‘My purpose will be established,</a:t>
            </a:r>
            <a:endParaRPr lang="en-US" sz="2400" dirty="0">
              <a:solidFill>
                <a:schemeClr val="bg1"/>
              </a:solidFill>
            </a:endParaRPr>
          </a:p>
          <a:p>
            <a:pPr>
              <a:buNone/>
            </a:pPr>
            <a:r>
              <a:rPr lang="en-US" sz="2400" dirty="0">
                <a:solidFill>
                  <a:schemeClr val="bg1"/>
                </a:solidFill>
              </a:rPr>
              <a:t>         And I will accomplish all My good pleasure’;</a:t>
            </a:r>
            <a:endParaRPr lang="en-US" sz="2400" dirty="0">
              <a:solidFill>
                <a:schemeClr val="bg1"/>
              </a:solidFill>
            </a:endParaRPr>
          </a:p>
          <a:p>
            <a:pPr>
              <a:buNone/>
            </a:pPr>
            <a:endParaRPr lang="en-US" sz="24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Sovereignty; is not Fatalism</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08915" y="1059815"/>
            <a:ext cx="4894580" cy="3655060"/>
          </a:xfrm>
        </p:spPr>
        <p:txBody>
          <a:bodyPr>
            <a:noAutofit/>
          </a:bodyPr>
          <a:lstStyle/>
          <a:p>
            <a:pPr>
              <a:buNone/>
            </a:pPr>
            <a:r>
              <a:rPr lang="en-US" sz="2400" dirty="0">
                <a:solidFill>
                  <a:schemeClr val="bg1"/>
                </a:solidFill>
                <a:latin typeface="Comic Sans MS" panose="030F0702030302020204" charset="0"/>
                <a:cs typeface="Comic Sans MS" panose="030F0702030302020204" charset="0"/>
                <a:sym typeface="+mn-ea"/>
              </a:rPr>
              <a:t>God declared that the sun does not daily rise and set by a blind instinct of nature, but is governed by him in its course, that he may renew the remembrance of his paternal favor toward us.... John Calvin</a:t>
            </a:r>
            <a:endParaRPr lang="en-US" sz="2400" dirty="0">
              <a:solidFill>
                <a:schemeClr val="bg1"/>
              </a:solidFill>
              <a:latin typeface="Comic Sans MS" panose="030F0702030302020204" charset="0"/>
              <a:cs typeface="Comic Sans MS" panose="030F0702030302020204" charset="0"/>
            </a:endParaRPr>
          </a:p>
          <a:p>
            <a:pPr>
              <a:buNone/>
            </a:pPr>
            <a:endParaRPr lang="en-US" sz="2400" dirty="0">
              <a:solidFill>
                <a:schemeClr val="bg1"/>
              </a:solidFill>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5" name="Picture 4"/>
          <p:cNvPicPr>
            <a:picLocks noChangeAspect="1"/>
          </p:cNvPicPr>
          <p:nvPr/>
        </p:nvPicPr>
        <p:blipFill>
          <a:blip r:embed="rId2"/>
          <a:stretch>
            <a:fillRect/>
          </a:stretch>
        </p:blipFill>
        <p:spPr>
          <a:xfrm>
            <a:off x="5534025" y="180975"/>
            <a:ext cx="3133725" cy="4781550"/>
          </a:xfrm>
          <a:prstGeom prst="rect">
            <a:avLst/>
          </a:prstGeom>
          <a:effectLst>
            <a:softEdge rad="127000"/>
          </a:effectLst>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Sovereignty; is not Fatalism</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21615" y="869950"/>
            <a:ext cx="8371840" cy="3655060"/>
          </a:xfrm>
        </p:spPr>
        <p:txBody>
          <a:bodyPr>
            <a:noAutofit/>
          </a:bodyPr>
          <a:lstStyle/>
          <a:p>
            <a:pPr>
              <a:buNone/>
            </a:pPr>
            <a:r>
              <a:rPr lang="en-US" sz="2400" dirty="0">
                <a:solidFill>
                  <a:schemeClr val="bg1"/>
                </a:solidFill>
                <a:cs typeface="+mn-lt"/>
                <a:sym typeface="+mn-ea"/>
              </a:rPr>
              <a:t>Matthew 11:28–29 (NASB95)</a:t>
            </a:r>
            <a:endParaRPr lang="en-US" sz="2400" dirty="0">
              <a:solidFill>
                <a:schemeClr val="bg1"/>
              </a:solidFill>
              <a:cs typeface="+mn-lt"/>
              <a:sym typeface="+mn-ea"/>
            </a:endParaRPr>
          </a:p>
          <a:p>
            <a:pPr>
              <a:buNone/>
            </a:pPr>
            <a:r>
              <a:rPr lang="en-US" sz="2400" dirty="0">
                <a:solidFill>
                  <a:schemeClr val="bg1"/>
                </a:solidFill>
                <a:cs typeface="+mn-lt"/>
                <a:sym typeface="+mn-ea"/>
              </a:rPr>
              <a:t>               “Come to Me, all who are weary and heavy-laden, and I will give you rest.Take My yoke upon you and learn from Me, for I am gentle and humble in heart, and YOU WILL FIND REST FOR YOUR SOULS.”</a:t>
            </a:r>
            <a:endParaRPr lang="en-US" sz="2400" dirty="0">
              <a:solidFill>
                <a:schemeClr val="bg1"/>
              </a:solidFill>
              <a:cs typeface="+mn-lt"/>
              <a:sym typeface="+mn-ea"/>
            </a:endParaRPr>
          </a:p>
          <a:p>
            <a:pPr>
              <a:buNone/>
            </a:pPr>
            <a:endParaRPr lang="en-US" sz="2400" dirty="0">
              <a:solidFill>
                <a:schemeClr val="bg1"/>
              </a:solidFill>
              <a:cs typeface="+mn-lt"/>
              <a:sym typeface="+mn-ea"/>
            </a:endParaRPr>
          </a:p>
          <a:p>
            <a:pPr>
              <a:buNone/>
            </a:pPr>
            <a:r>
              <a:rPr lang="en-US" sz="2400" dirty="0">
                <a:solidFill>
                  <a:schemeClr val="bg1"/>
                </a:solidFill>
                <a:cs typeface="+mn-lt"/>
                <a:sym typeface="+mn-ea"/>
              </a:rPr>
              <a:t>Luke 15:7 (NASB95)</a:t>
            </a:r>
            <a:endParaRPr lang="en-US" sz="2400" dirty="0">
              <a:solidFill>
                <a:schemeClr val="bg1"/>
              </a:solidFill>
              <a:cs typeface="+mn-lt"/>
              <a:sym typeface="+mn-ea"/>
            </a:endParaRPr>
          </a:p>
          <a:p>
            <a:pPr>
              <a:buNone/>
            </a:pPr>
            <a:r>
              <a:rPr lang="en-US" sz="2400" dirty="0">
                <a:solidFill>
                  <a:schemeClr val="bg1"/>
                </a:solidFill>
                <a:cs typeface="+mn-lt"/>
                <a:sym typeface="+mn-ea"/>
              </a:rPr>
              <a:t>             “I tell you that in the same way, there will be more joy in heaven over one sinner who repents than over ninety-nine righteous persons who need no repentance.</a:t>
            </a:r>
            <a:endParaRPr lang="en-US" sz="2400" dirty="0">
              <a:solidFill>
                <a:schemeClr val="bg1"/>
              </a:solidFill>
              <a:cs typeface="+mn-lt"/>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There is More Than the Visible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34315" y="857250"/>
            <a:ext cx="8371840" cy="3655060"/>
          </a:xfrm>
        </p:spPr>
        <p:txBody>
          <a:bodyPr>
            <a:noAutofit/>
          </a:bodyPr>
          <a:lstStyle/>
          <a:p>
            <a:pPr>
              <a:buNone/>
            </a:pPr>
            <a:r>
              <a:rPr lang="en-US" sz="2400" dirty="0">
                <a:solidFill>
                  <a:schemeClr val="bg1"/>
                </a:solidFill>
                <a:cs typeface="+mn-lt"/>
                <a:sym typeface="+mn-ea"/>
              </a:rPr>
              <a:t>2 Kings 6:15–17 (NASB95)</a:t>
            </a:r>
            <a:endParaRPr lang="en-US" sz="2400" dirty="0">
              <a:solidFill>
                <a:schemeClr val="bg1"/>
              </a:solidFill>
              <a:cs typeface="+mn-lt"/>
              <a:sym typeface="+mn-ea"/>
            </a:endParaRPr>
          </a:p>
          <a:p>
            <a:pPr>
              <a:buNone/>
            </a:pPr>
            <a:r>
              <a:rPr lang="en-US" sz="2400" dirty="0">
                <a:solidFill>
                  <a:schemeClr val="bg1"/>
                </a:solidFill>
                <a:cs typeface="+mn-lt"/>
                <a:sym typeface="+mn-ea"/>
              </a:rPr>
              <a:t>            Now when the attendant of the man of God had risen early and gone out, behold, an army with horses and chariots was circling the city. And his servant said to him, “Alas, my master! What shall we do?”</a:t>
            </a:r>
            <a:endParaRPr lang="en-US" sz="2400" dirty="0">
              <a:solidFill>
                <a:schemeClr val="bg1"/>
              </a:solidFill>
              <a:cs typeface="+mn-lt"/>
              <a:sym typeface="+mn-ea"/>
            </a:endParaRPr>
          </a:p>
          <a:p>
            <a:pPr>
              <a:buNone/>
            </a:pPr>
            <a:r>
              <a:rPr lang="en-US" sz="2400" dirty="0">
                <a:solidFill>
                  <a:schemeClr val="bg1"/>
                </a:solidFill>
                <a:cs typeface="+mn-lt"/>
                <a:sym typeface="+mn-ea"/>
              </a:rPr>
              <a:t>         So he answered, “Do not fear, for those who are with us are more than those who are with them.”</a:t>
            </a:r>
            <a:endParaRPr lang="en-US" sz="2400" dirty="0">
              <a:solidFill>
                <a:schemeClr val="bg1"/>
              </a:solidFill>
              <a:cs typeface="+mn-lt"/>
              <a:sym typeface="+mn-ea"/>
            </a:endParaRPr>
          </a:p>
          <a:p>
            <a:pPr>
              <a:buNone/>
            </a:pPr>
            <a:r>
              <a:rPr lang="en-US" sz="2400" dirty="0">
                <a:solidFill>
                  <a:schemeClr val="bg1"/>
                </a:solidFill>
                <a:cs typeface="+mn-lt"/>
                <a:sym typeface="+mn-ea"/>
              </a:rPr>
              <a:t>        Then Elisha prayed and said, “O LORD, I pray, open his eyes that he may see.” And the LORD opened the servant’s eyes and he saw; and behold, the mountain was full of horses and chariots of fire all around Elisha.</a:t>
            </a:r>
            <a:endParaRPr lang="en-US" sz="2400" dirty="0">
              <a:solidFill>
                <a:schemeClr val="bg1"/>
              </a:solidFill>
              <a:cs typeface="+mn-lt"/>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fontScale="90000"/>
          </a:bodyPr>
          <a:lstStyle/>
          <a:p>
            <a:r>
              <a:rPr lang="en-US" sz="3600" dirty="0">
                <a:solidFill>
                  <a:schemeClr val="bg1"/>
                </a:solidFill>
              </a:rPr>
              <a:t>The Most Important is NOT the Visible</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234315" y="857250"/>
            <a:ext cx="8371840" cy="3655060"/>
          </a:xfrm>
        </p:spPr>
        <p:txBody>
          <a:bodyPr>
            <a:noAutofit/>
          </a:bodyPr>
          <a:lstStyle/>
          <a:p>
            <a:pPr>
              <a:buNone/>
            </a:pPr>
            <a:r>
              <a:rPr lang="en-US" sz="2400" dirty="0">
                <a:solidFill>
                  <a:schemeClr val="bg1"/>
                </a:solidFill>
                <a:cs typeface="+mn-lt"/>
                <a:sym typeface="+mn-ea"/>
              </a:rPr>
              <a:t>Matthew 10:28 (NASB95)</a:t>
            </a:r>
            <a:endParaRPr lang="en-US" sz="2400" dirty="0">
              <a:solidFill>
                <a:schemeClr val="bg1"/>
              </a:solidFill>
              <a:cs typeface="+mn-lt"/>
              <a:sym typeface="+mn-ea"/>
            </a:endParaRPr>
          </a:p>
          <a:p>
            <a:pPr>
              <a:buNone/>
            </a:pPr>
            <a:r>
              <a:rPr lang="en-US" sz="2400" dirty="0">
                <a:solidFill>
                  <a:schemeClr val="bg1"/>
                </a:solidFill>
                <a:cs typeface="+mn-lt"/>
                <a:sym typeface="+mn-ea"/>
              </a:rPr>
              <a:t>            “Do not fear those who kill the body but are unable to kill the soul; but rather fear Him who is able to destroy both soul and body in hell.</a:t>
            </a:r>
            <a:endParaRPr lang="en-US" sz="2400" dirty="0">
              <a:solidFill>
                <a:schemeClr val="bg1"/>
              </a:solidFill>
              <a:cs typeface="+mn-lt"/>
              <a:sym typeface="+mn-ea"/>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 y="9525"/>
            <a:ext cx="7295515" cy="677545"/>
          </a:xfrm>
        </p:spPr>
        <p:txBody>
          <a:bodyPr>
            <a:normAutofit/>
          </a:bodyPr>
          <a:lstStyle/>
          <a:p>
            <a:r>
              <a:rPr lang="en-US" sz="3600" dirty="0">
                <a:solidFill>
                  <a:schemeClr val="bg1"/>
                </a:solidFill>
              </a:rPr>
              <a:t>Hubris</a:t>
            </a:r>
            <a:endParaRPr lang="en-US" sz="2400" dirty="0">
              <a:ln>
                <a:solidFill>
                  <a:sysClr val="windowText" lastClr="000000"/>
                </a:solidFill>
              </a:ln>
              <a:solidFill>
                <a:schemeClr val="bg1"/>
              </a:solidFill>
              <a:effectLst/>
            </a:endParaRPr>
          </a:p>
        </p:txBody>
      </p:sp>
      <p:sp>
        <p:nvSpPr>
          <p:cNvPr id="14" name="Content Placeholder 13"/>
          <p:cNvSpPr>
            <a:spLocks noGrp="1"/>
          </p:cNvSpPr>
          <p:nvPr>
            <p:ph sz="half" idx="1"/>
          </p:nvPr>
        </p:nvSpPr>
        <p:spPr>
          <a:xfrm>
            <a:off x="102870" y="642620"/>
            <a:ext cx="4194175" cy="4502150"/>
          </a:xfrm>
        </p:spPr>
        <p:txBody>
          <a:bodyPr>
            <a:noAutofit/>
          </a:bodyPr>
          <a:lstStyle/>
          <a:p>
            <a:pPr>
              <a:buNone/>
            </a:pPr>
            <a:r>
              <a:rPr lang="en-US" sz="2400" dirty="0">
                <a:solidFill>
                  <a:schemeClr val="bg1"/>
                </a:solidFill>
                <a:latin typeface="Arial" panose="020B0604020202020204" pitchFamily="34" charset="0"/>
                <a:cs typeface="Arial" panose="020B0604020202020204" pitchFamily="34" charset="0"/>
              </a:rPr>
              <a:t>The Greek word for sin, hamartia (ἁμαρτία), originally meant "error" in the ancient dialect, and so poets  used the word "hubris" to describe transgressions against the gods.  </a:t>
            </a:r>
            <a:endParaRPr lang="en-US" sz="2400" dirty="0">
              <a:solidFill>
                <a:schemeClr val="bg1"/>
              </a:solidFill>
              <a:latin typeface="Arial" panose="020B0604020202020204" pitchFamily="34" charset="0"/>
              <a:cs typeface="Arial" panose="020B0604020202020204" pitchFamily="34" charset="0"/>
            </a:endParaRPr>
          </a:p>
        </p:txBody>
      </p:sp>
      <p:pic>
        <p:nvPicPr>
          <p:cNvPr id="2" name="Content Placeholder 1" descr="pastedImagebase640[718]"/>
          <p:cNvPicPr>
            <a:picLocks noGrp="1" noChangeAspect="1"/>
          </p:cNvPicPr>
          <p:nvPr>
            <p:ph sz="half" idx="2"/>
          </p:nvPr>
        </p:nvPicPr>
        <p:blipFill>
          <a:blip r:embed="rId1">
            <a:clrChange>
              <a:clrFrom>
                <a:srgbClr val="FFFFFF">
                  <a:alpha val="100000"/>
                </a:srgbClr>
              </a:clrFrom>
              <a:clrTo>
                <a:srgbClr val="FFFFFF">
                  <a:alpha val="100000"/>
                  <a:alpha val="0"/>
                </a:srgbClr>
              </a:clrTo>
            </a:clrChange>
          </a:blip>
          <a:stretch>
            <a:fillRect/>
          </a:stretch>
        </p:blipFill>
        <p:spPr>
          <a:xfrm>
            <a:off x="8368030" y="9525"/>
            <a:ext cx="795655" cy="633095"/>
          </a:xfrm>
          <a:prstGeom prst="rect">
            <a:avLst/>
          </a:prstGeom>
        </p:spPr>
      </p:pic>
      <p:pic>
        <p:nvPicPr>
          <p:cNvPr id="4" name="Picture 3"/>
          <p:cNvPicPr>
            <a:picLocks noChangeAspect="1"/>
          </p:cNvPicPr>
          <p:nvPr/>
        </p:nvPicPr>
        <p:blipFill>
          <a:blip r:embed="rId2"/>
          <a:stretch>
            <a:fillRect/>
          </a:stretch>
        </p:blipFill>
        <p:spPr>
          <a:xfrm>
            <a:off x="3766820" y="304165"/>
            <a:ext cx="5577840" cy="2875915"/>
          </a:xfrm>
          <a:prstGeom prst="rect">
            <a:avLst/>
          </a:prstGeom>
          <a:effectLst>
            <a:softEdge rad="127000"/>
          </a:effectLst>
        </p:spPr>
      </p:pic>
      <p:sp>
        <p:nvSpPr>
          <p:cNvPr id="5" name="Text Box 4"/>
          <p:cNvSpPr txBox="1"/>
          <p:nvPr/>
        </p:nvSpPr>
        <p:spPr>
          <a:xfrm>
            <a:off x="102870" y="3565525"/>
            <a:ext cx="8362950" cy="1198880"/>
          </a:xfrm>
          <a:prstGeom prst="rect">
            <a:avLst/>
          </a:prstGeom>
          <a:noFill/>
        </p:spPr>
        <p:txBody>
          <a:bodyPr wrap="square" rtlCol="0">
            <a:spAutoFit/>
          </a:bodyPr>
          <a:p>
            <a:pPr>
              <a:buNone/>
            </a:pPr>
            <a:r>
              <a:rPr lang="en-US" sz="2400" dirty="0">
                <a:solidFill>
                  <a:schemeClr val="bg1"/>
                </a:solidFill>
                <a:latin typeface="Arial" panose="020B0604020202020204" pitchFamily="34" charset="0"/>
                <a:cs typeface="Arial" panose="020B0604020202020204" pitchFamily="34" charset="0"/>
                <a:sym typeface="+mn-ea"/>
              </a:rPr>
              <a:t>A common way that hubris was committed was when a mortal claimed to be better than a god in a particular skill or attribute.(courtesy Wikipedia)</a:t>
            </a:r>
            <a:endParaRPr lang="en-US" sz="24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image" Target="../media/image2.jpeg"/></Relationships>
</file>

<file path=ppt/theme/theme1.xml><?xml version="1.0" encoding="utf-8"?>
<a:theme xmlns:a="http://schemas.openxmlformats.org/drawingml/2006/main" name="Paper">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ooksClassic_16x9">
      <a:dk1>
        <a:srgbClr val="6A3A20"/>
      </a:dk1>
      <a:lt1>
        <a:sysClr val="window" lastClr="FFFFFF"/>
      </a:lt1>
      <a:dk2>
        <a:srgbClr val="000000"/>
      </a:dk2>
      <a:lt2>
        <a:srgbClr val="FFEDB9"/>
      </a:lt2>
      <a:accent1>
        <a:srgbClr val="6A3A20"/>
      </a:accent1>
      <a:accent2>
        <a:srgbClr val="B4914C"/>
      </a:accent2>
      <a:accent3>
        <a:srgbClr val="610606"/>
      </a:accent3>
      <a:accent4>
        <a:srgbClr val="2B3742"/>
      </a:accent4>
      <a:accent5>
        <a:srgbClr val="787A41"/>
      </a:accent5>
      <a:accent6>
        <a:srgbClr val="B95E14"/>
      </a:accent6>
      <a:hlink>
        <a:srgbClr val="2B3742"/>
      </a:hlink>
      <a:folHlink>
        <a:srgbClr val="C1A56D"/>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4177</Words>
  <Application>WPS Presentation</Application>
  <PresentationFormat>On-screen Show (16:9)</PresentationFormat>
  <Paragraphs>78</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Wingdings 2</vt:lpstr>
      <vt:lpstr>Wingdings 2</vt:lpstr>
      <vt:lpstr>Comic Sans MS</vt:lpstr>
      <vt:lpstr>Constantia</vt:lpstr>
      <vt:lpstr>Microsoft YaHei</vt:lpstr>
      <vt:lpstr>Arial Unicode MS</vt:lpstr>
      <vt:lpstr>Wingdings</vt:lpstr>
      <vt:lpstr>Paper</vt:lpstr>
      <vt:lpstr>PowerPoint 演示文稿</vt:lpstr>
      <vt:lpstr>PowerPoint 演示文稿</vt:lpstr>
      <vt:lpstr>Sovereignty; not Fatalism</vt:lpstr>
      <vt:lpstr>Sovereignty; is not Fatalism</vt:lpstr>
      <vt:lpstr>Sovereignty; is not Fatalism</vt:lpstr>
      <vt:lpstr>Sovereignty; is not Fatalism</vt:lpstr>
      <vt:lpstr>There is More Than the Visible</vt:lpstr>
      <vt:lpstr>The Most Important is NOT the Visible</vt:lpstr>
      <vt:lpstr>Hubris</vt:lpstr>
      <vt:lpstr>Sin is not always 'commited'</vt:lpstr>
      <vt:lpstr>Learn to Live in 'Real Time'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David Hagstrom</dc:creator>
  <cp:lastModifiedBy>Revive IT</cp:lastModifiedBy>
  <cp:revision>125</cp:revision>
  <cp:lastPrinted>2019-03-23T17:45:00Z</cp:lastPrinted>
  <dcterms:created xsi:type="dcterms:W3CDTF">2018-08-10T19:03:00Z</dcterms:created>
  <dcterms:modified xsi:type="dcterms:W3CDTF">2019-05-11T20:16:16Z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y fmtid="{D5CDD505-2E9C-101B-9397-08002B2CF9AE}" pid="8" name="KSOProductBuildVer">
    <vt:lpwstr>1033-10.2.0.7636</vt:lpwstr>
  </property>
</Properties>
</file>