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4"/>
  </p:notesMasterIdLst>
  <p:handoutMasterIdLst>
    <p:handoutMasterId r:id="rId15"/>
  </p:handoutMasterIdLst>
  <p:sldIdLst>
    <p:sldId id="267" r:id="rId5"/>
    <p:sldId id="284" r:id="rId6"/>
    <p:sldId id="339" r:id="rId7"/>
    <p:sldId id="340" r:id="rId8"/>
    <p:sldId id="342" r:id="rId9"/>
    <p:sldId id="344" r:id="rId10"/>
    <p:sldId id="343" r:id="rId11"/>
    <p:sldId id="345" r:id="rId12"/>
    <p:sldId id="346" r:id="rId13"/>
  </p:sldIdLst>
  <p:sldSz cx="9144000" cy="6858000" type="overhead"/>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599" autoAdjust="0"/>
  </p:normalViewPr>
  <p:slideViewPr>
    <p:cSldViewPr>
      <p:cViewPr varScale="1">
        <p:scale>
          <a:sx n="75" d="100"/>
          <a:sy n="75" d="100"/>
        </p:scale>
        <p:origin x="-6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pPr/>
              <a:t>9/22/2018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pPr/>
              <a:t>‹#›</a:t>
            </a:fld>
            <a:endParaRPr dirty="0"/>
          </a:p>
        </p:txBody>
      </p:sp>
    </p:spTree>
    <p:extLst>
      <p:ext uri="{BB962C8B-B14F-4D97-AF65-F5344CB8AC3E}">
        <p14:creationId xmlns=""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pPr/>
              <a:t>9/22/2018</a:t>
            </a:fld>
            <a:endParaRP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pPr/>
              <a:t>‹#›</a:t>
            </a:fld>
            <a:endParaRPr dirty="0"/>
          </a:p>
        </p:txBody>
      </p:sp>
    </p:spTree>
    <p:extLst>
      <p:ext uri="{BB962C8B-B14F-4D97-AF65-F5344CB8AC3E}">
        <p14:creationId xmlns=""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032863" y="1905004"/>
            <a:ext cx="7078274"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036847" y="3657124"/>
            <a:ext cx="707429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dirty="0"/>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9/22/2018</a:t>
            </a:fld>
            <a:endParaRPr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dirty="0"/>
          </a:p>
        </p:txBody>
      </p:sp>
      <p:grpSp>
        <p:nvGrpSpPr>
          <p:cNvPr id="7" name="Group 6"/>
          <p:cNvGrpSpPr/>
          <p:nvPr/>
        </p:nvGrpSpPr>
        <p:grpSpPr>
          <a:xfrm>
            <a:off x="914400" y="1600200"/>
            <a:ext cx="7306712"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914400" y="4851400"/>
            <a:ext cx="7306712"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8E36636D-D922-432D-A958-524484B5923D}" type="datetimeFigureOut">
              <a:rPr lang="en-US"/>
              <a:pPr/>
              <a:t>9/22/2018</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 xmlns:p14="http://schemas.microsoft.com/office/powerpoint/2010/main" val="32232236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7844" y="434976"/>
            <a:ext cx="876528"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3448" y="434976"/>
            <a:ext cx="6311956"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8E36636D-D922-432D-A958-524484B5923D}" type="datetimeFigureOut">
              <a:rPr lang="en-US"/>
              <a:pPr/>
              <a:t>9/22/2018</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 xmlns:p14="http://schemas.microsoft.com/office/powerpoint/2010/main" val="20857005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8E36636D-D922-432D-A958-524484B5923D}" type="datetimeFigureOut">
              <a:rPr lang="en-US"/>
              <a:pPr/>
              <a:t>9/22/2018</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 xmlns:p14="http://schemas.microsoft.com/office/powerpoint/2010/main" val="34990621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1" y="990600"/>
            <a:ext cx="7010399"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6801" y="3733800"/>
            <a:ext cx="7010399"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8E36636D-D922-432D-A958-524484B5923D}" type="datetimeFigureOut">
              <a:rPr lang="en-US"/>
              <a:pPr/>
              <a:t>9/22/2018</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grpSp>
        <p:nvGrpSpPr>
          <p:cNvPr id="13" name="Group 12"/>
          <p:cNvGrpSpPr/>
          <p:nvPr/>
        </p:nvGrpSpPr>
        <p:grpSpPr>
          <a:xfrm>
            <a:off x="2455976" y="3475736"/>
            <a:ext cx="4232051"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 xmlns:p14="http://schemas.microsoft.com/office/powerpoint/2010/main" val="5526282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803400"/>
            <a:ext cx="3581400"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48200" y="1803400"/>
            <a:ext cx="3581400"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8E36636D-D922-432D-A958-524484B5923D}" type="datetimeFigureOut">
              <a:rPr lang="en-US"/>
              <a:pPr/>
              <a:t>9/22/2018</a:t>
            </a:fld>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 xmlns:p14="http://schemas.microsoft.com/office/powerpoint/2010/main" val="38607757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7448" y="1803400"/>
            <a:ext cx="357828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4400" y="2514600"/>
            <a:ext cx="3581400"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51248" y="1803400"/>
            <a:ext cx="357828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8200" y="2514600"/>
            <a:ext cx="3581400"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8E36636D-D922-432D-A958-524484B5923D}" type="datetimeFigureOut">
              <a:rPr lang="en-US"/>
              <a:pPr/>
              <a:t>9/22/2018</a:t>
            </a:fld>
            <a:endParaRPr dirty="0"/>
          </a:p>
        </p:txBody>
      </p:sp>
      <p:sp>
        <p:nvSpPr>
          <p:cNvPr id="9" name="Slide Number Placeholder 8"/>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 xmlns:p14="http://schemas.microsoft.com/office/powerpoint/2010/main" val="37425832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8E36636D-D922-432D-A958-524484B5923D}" type="datetimeFigureOut">
              <a:rPr lang="en-US"/>
              <a:pPr/>
              <a:t>9/22/2018</a:t>
            </a:fld>
            <a:endParaRPr dirty="0"/>
          </a:p>
        </p:txBody>
      </p:sp>
      <p:sp>
        <p:nvSpPr>
          <p:cNvPr id="5" name="Slide Number Placeholder 4"/>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 xmlns:p14="http://schemas.microsoft.com/office/powerpoint/2010/main" val="15659345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8E36636D-D922-432D-A958-524484B5923D}" type="datetimeFigureOut">
              <a:rPr lang="en-US"/>
              <a:pPr/>
              <a:t>9/22/2018</a:t>
            </a:fld>
            <a:endParaRPr dirty="0"/>
          </a:p>
        </p:txBody>
      </p:sp>
      <p:sp>
        <p:nvSpPr>
          <p:cNvPr id="4" name="Slide Number Placeholder 3"/>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 xmlns:p14="http://schemas.microsoft.com/office/powerpoint/2010/main" val="1212877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914401" y="1803401"/>
            <a:ext cx="495300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096000" y="1803401"/>
            <a:ext cx="2133601"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8E36636D-D922-432D-A958-524484B5923D}" type="datetimeFigureOut">
              <a:rPr lang="en-US"/>
              <a:pPr/>
              <a:t>9/22/2018</a:t>
            </a:fld>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 xmlns:p14="http://schemas.microsoft.com/office/powerpoint/2010/main" val="18586462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914400" y="1803400"/>
            <a:ext cx="495300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1004316" y="1925320"/>
            <a:ext cx="4773168"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096000" y="1803401"/>
            <a:ext cx="2133601"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8E36636D-D922-432D-A958-524484B5923D}" type="datetimeFigureOut">
              <a:rPr lang="en-US"/>
              <a:pPr/>
              <a:t>9/22/2018</a:t>
            </a:fld>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 xmlns:p14="http://schemas.microsoft.com/office/powerpoint/2010/main" val="24050573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cstate="prin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dirty="0"/>
          </a:p>
        </p:txBody>
      </p:sp>
      <p:sp>
        <p:nvSpPr>
          <p:cNvPr id="8" name="Rounded Rectangle 7"/>
          <p:cNvSpPr/>
          <p:nvPr/>
        </p:nvSpPr>
        <p:spPr>
          <a:xfrm>
            <a:off x="228600" y="301752"/>
            <a:ext cx="8686800"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Placeholder 1"/>
          <p:cNvSpPr>
            <a:spLocks noGrp="1"/>
          </p:cNvSpPr>
          <p:nvPr>
            <p:ph type="title"/>
          </p:nvPr>
        </p:nvSpPr>
        <p:spPr>
          <a:xfrm>
            <a:off x="914400" y="431800"/>
            <a:ext cx="731520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914400" y="1803400"/>
            <a:ext cx="73152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400" y="6172200"/>
            <a:ext cx="5562601" cy="304800"/>
          </a:xfrm>
          <a:prstGeom prst="rect">
            <a:avLst/>
          </a:prstGeom>
        </p:spPr>
        <p:txBody>
          <a:bodyPr vert="horz" lIns="91440" tIns="45720" rIns="91440" bIns="45720" rtlCol="0" anchor="ctr"/>
          <a:lstStyle>
            <a:lvl1pPr algn="l">
              <a:defRPr sz="1100">
                <a:solidFill>
                  <a:schemeClr val="tx1"/>
                </a:solidFill>
              </a:defRPr>
            </a:lvl1pPr>
          </a:lstStyle>
          <a:p>
            <a:endParaRPr dirty="0"/>
          </a:p>
        </p:txBody>
      </p:sp>
      <p:sp>
        <p:nvSpPr>
          <p:cNvPr id="4" name="Date Placeholder 3"/>
          <p:cNvSpPr>
            <a:spLocks noGrp="1"/>
          </p:cNvSpPr>
          <p:nvPr>
            <p:ph type="dt" sz="half" idx="2"/>
          </p:nvPr>
        </p:nvSpPr>
        <p:spPr>
          <a:xfrm>
            <a:off x="6629400" y="6172200"/>
            <a:ext cx="914400"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9/22/2018</a:t>
            </a:fld>
            <a:endParaRPr dirty="0"/>
          </a:p>
        </p:txBody>
      </p:sp>
      <p:sp>
        <p:nvSpPr>
          <p:cNvPr id="6" name="Slide Number Placeholder 5"/>
          <p:cNvSpPr>
            <a:spLocks noGrp="1"/>
          </p:cNvSpPr>
          <p:nvPr>
            <p:ph type="sldNum" sz="quarter" idx="4"/>
          </p:nvPr>
        </p:nvSpPr>
        <p:spPr>
          <a:xfrm>
            <a:off x="7696201" y="6172200"/>
            <a:ext cx="533400"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dirty="0"/>
          </a:p>
        </p:txBody>
      </p:sp>
    </p:spTree>
    <p:extLst>
      <p:ext uri="{BB962C8B-B14F-4D97-AF65-F5344CB8AC3E}">
        <p14:creationId xmlns=""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biblia.com/bible/esv/John%208.4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BOOK OF JAMES</a:t>
            </a:r>
            <a:endParaRPr lang="en-US" dirty="0"/>
          </a:p>
        </p:txBody>
      </p:sp>
      <p:sp>
        <p:nvSpPr>
          <p:cNvPr id="3" name="Subtitle 2"/>
          <p:cNvSpPr>
            <a:spLocks noGrp="1"/>
          </p:cNvSpPr>
          <p:nvPr>
            <p:ph type="subTitle" idx="1"/>
          </p:nvPr>
        </p:nvSpPr>
        <p:spPr/>
        <p:txBody>
          <a:bodyPr/>
          <a:lstStyle/>
          <a:p>
            <a:r>
              <a:rPr lang="en-US" dirty="0" smtClean="0"/>
              <a:t>Lesson 6</a:t>
            </a:r>
          </a:p>
          <a:p>
            <a:r>
              <a:rPr lang="en-US" dirty="0" smtClean="0"/>
              <a:t>Chapter 1 vss. 12-15</a:t>
            </a:r>
            <a:endParaRPr lang="en-US" dirty="0"/>
          </a:p>
        </p:txBody>
      </p:sp>
    </p:spTree>
    <p:extLst>
      <p:ext uri="{BB962C8B-B14F-4D97-AF65-F5344CB8AC3E}">
        <p14:creationId xmlns="" xmlns:p14="http://schemas.microsoft.com/office/powerpoint/2010/main" val="27075430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8600" y="0"/>
            <a:ext cx="7772400" cy="914400"/>
          </a:xfrm>
        </p:spPr>
        <p:txBody>
          <a:bodyPr>
            <a:normAutofit/>
          </a:bodyPr>
          <a:lstStyle/>
          <a:p>
            <a:r>
              <a:rPr lang="en-US" u="sng" dirty="0" smtClean="0"/>
              <a:t>We</a:t>
            </a:r>
            <a:r>
              <a:rPr lang="en-US" dirty="0" smtClean="0"/>
              <a:t> are our own worst enemy </a:t>
            </a:r>
            <a:endParaRPr lang="en-US" dirty="0"/>
          </a:p>
        </p:txBody>
      </p:sp>
      <p:sp>
        <p:nvSpPr>
          <p:cNvPr id="14" name="Content Placeholder 13"/>
          <p:cNvSpPr>
            <a:spLocks noGrp="1"/>
          </p:cNvSpPr>
          <p:nvPr>
            <p:ph idx="1"/>
          </p:nvPr>
        </p:nvSpPr>
        <p:spPr>
          <a:xfrm>
            <a:off x="284632" y="1219200"/>
            <a:ext cx="8325967" cy="5181600"/>
          </a:xfrm>
        </p:spPr>
        <p:txBody>
          <a:bodyPr>
            <a:noAutofit/>
          </a:bodyPr>
          <a:lstStyle/>
          <a:p>
            <a:pPr>
              <a:buNone/>
            </a:pPr>
            <a:r>
              <a:rPr lang="en-US" sz="2800" dirty="0" smtClean="0"/>
              <a:t>James 1:12–15 (NASB95) </a:t>
            </a:r>
          </a:p>
          <a:p>
            <a:pPr>
              <a:buNone/>
            </a:pPr>
            <a:r>
              <a:rPr lang="en-US" sz="2800" dirty="0" smtClean="0"/>
              <a:t>		Blessed is a man who perseveres under trial; for once he has been approved, he will receive the crown of life which </a:t>
            </a:r>
            <a:r>
              <a:rPr lang="en-US" sz="2800" i="1" dirty="0" smtClean="0"/>
              <a:t>the Lord</a:t>
            </a:r>
            <a:r>
              <a:rPr lang="en-US" sz="2800" dirty="0" smtClean="0"/>
              <a:t> has promised to those who love Him. Let no one say when he is tempted, “I am being tempted by God”; for God cannot be tempted by evil, and He Himself does not tempt anyone. But each one is tempted when he is carried away and enticed by his own lust. 	Then when lust has conceived, it gives birth to sin; and when sin is accomplished, it brings forth death. </a:t>
            </a:r>
            <a:endParaRPr lang="en-US" sz="2800" dirty="0"/>
          </a:p>
        </p:txBody>
      </p:sp>
    </p:spTree>
    <p:extLst>
      <p:ext uri="{BB962C8B-B14F-4D97-AF65-F5344CB8AC3E}">
        <p14:creationId xmlns="" xmlns:p14="http://schemas.microsoft.com/office/powerpoint/2010/main" val="1016464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8600" y="0"/>
            <a:ext cx="7772400" cy="914400"/>
          </a:xfrm>
        </p:spPr>
        <p:txBody>
          <a:bodyPr>
            <a:normAutofit/>
          </a:bodyPr>
          <a:lstStyle/>
          <a:p>
            <a:r>
              <a:rPr lang="en-US" u="sng" dirty="0" smtClean="0"/>
              <a:t>We</a:t>
            </a:r>
            <a:r>
              <a:rPr lang="en-US" dirty="0" smtClean="0"/>
              <a:t> are our own worst enemy </a:t>
            </a:r>
            <a:endParaRPr lang="en-US" dirty="0"/>
          </a:p>
        </p:txBody>
      </p:sp>
      <p:sp>
        <p:nvSpPr>
          <p:cNvPr id="14" name="Content Placeholder 13"/>
          <p:cNvSpPr>
            <a:spLocks noGrp="1"/>
          </p:cNvSpPr>
          <p:nvPr>
            <p:ph idx="1"/>
          </p:nvPr>
        </p:nvSpPr>
        <p:spPr>
          <a:xfrm>
            <a:off x="284632" y="1219200"/>
            <a:ext cx="8478368" cy="5181600"/>
          </a:xfrm>
        </p:spPr>
        <p:txBody>
          <a:bodyPr>
            <a:noAutofit/>
          </a:bodyPr>
          <a:lstStyle/>
          <a:p>
            <a:pPr>
              <a:buNone/>
            </a:pPr>
            <a:r>
              <a:rPr lang="en-US" sz="2800" dirty="0" smtClean="0"/>
              <a:t>Once he has been approved (?)</a:t>
            </a:r>
            <a:endParaRPr lang="en-US" sz="2800" dirty="0" smtClean="0"/>
          </a:p>
          <a:p>
            <a:pPr>
              <a:buNone/>
            </a:pPr>
            <a:r>
              <a:rPr lang="en-US" sz="2800" dirty="0" smtClean="0"/>
              <a:t>		</a:t>
            </a:r>
            <a:r>
              <a:rPr lang="en-US" dirty="0" smtClean="0"/>
              <a:t>Luke 6:22–23 (NASB95) </a:t>
            </a:r>
          </a:p>
          <a:p>
            <a:pPr>
              <a:buNone/>
            </a:pPr>
            <a:r>
              <a:rPr lang="en-US" dirty="0" smtClean="0"/>
              <a:t>		“Blessed are you when men hate you, and ostracize you, and insult you, and scorn your name as evil, for the sake of the Son of Man. </a:t>
            </a:r>
            <a:r>
              <a:rPr lang="en-US" dirty="0" smtClean="0"/>
              <a:t>Be </a:t>
            </a:r>
            <a:r>
              <a:rPr lang="en-US" dirty="0" smtClean="0"/>
              <a:t>glad in that day and leap </a:t>
            </a:r>
            <a:r>
              <a:rPr lang="en-US" i="1" dirty="0" smtClean="0"/>
              <a:t>for joy,</a:t>
            </a:r>
            <a:r>
              <a:rPr lang="en-US" dirty="0" smtClean="0"/>
              <a:t> for behold, your reward is great in heaven. For in the same way their fathers used to treat the prophets. </a:t>
            </a:r>
          </a:p>
          <a:p>
            <a:pPr>
              <a:buNone/>
            </a:pPr>
            <a:r>
              <a:rPr lang="en-US" dirty="0" smtClean="0"/>
              <a:t>Revelation </a:t>
            </a:r>
            <a:r>
              <a:rPr lang="en-US" dirty="0" smtClean="0"/>
              <a:t>2:10 (NASB95) </a:t>
            </a:r>
          </a:p>
          <a:p>
            <a:pPr>
              <a:buNone/>
            </a:pPr>
            <a:r>
              <a:rPr lang="en-US" dirty="0" smtClean="0"/>
              <a:t>		‘Do not fear what you are about to suffer. Behold, the devil is about to cast some of you into prison, so that you will be tested, and you will have tribulation for ten days. </a:t>
            </a:r>
            <a:r>
              <a:rPr lang="en-US" u="sng" dirty="0" smtClean="0"/>
              <a:t>Be faithful until death</a:t>
            </a:r>
            <a:r>
              <a:rPr lang="en-US" dirty="0" smtClean="0"/>
              <a:t>, and I will give you the crown of life</a:t>
            </a:r>
            <a:r>
              <a:rPr lang="en-US" dirty="0" smtClean="0"/>
              <a:t>.</a:t>
            </a:r>
            <a:r>
              <a:rPr lang="en-US" dirty="0" smtClean="0"/>
              <a:t> </a:t>
            </a:r>
            <a:endParaRPr lang="en-US" dirty="0"/>
          </a:p>
        </p:txBody>
      </p:sp>
    </p:spTree>
    <p:extLst>
      <p:ext uri="{BB962C8B-B14F-4D97-AF65-F5344CB8AC3E}">
        <p14:creationId xmlns="" xmlns:p14="http://schemas.microsoft.com/office/powerpoint/2010/main" val="1016464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Effect transition="in" filter="wipe(down)">
                                      <p:cBhvr>
                                        <p:cTn id="7" dur="500"/>
                                        <p:tgtEl>
                                          <p:spTgt spid="14">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4">
                                            <p:txEl>
                                              <p:pRg st="4" end="4"/>
                                            </p:txEl>
                                          </p:spTgt>
                                        </p:tgtEl>
                                        <p:attrNameLst>
                                          <p:attrName>style.visibility</p:attrName>
                                        </p:attrNameLst>
                                      </p:cBhvr>
                                      <p:to>
                                        <p:strVal val="visible"/>
                                      </p:to>
                                    </p:set>
                                    <p:animEffect transition="in" filter="wipe(down)">
                                      <p:cBhvr>
                                        <p:cTn id="10"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8600" y="0"/>
            <a:ext cx="7772400" cy="914400"/>
          </a:xfrm>
        </p:spPr>
        <p:txBody>
          <a:bodyPr>
            <a:normAutofit/>
          </a:bodyPr>
          <a:lstStyle/>
          <a:p>
            <a:r>
              <a:rPr lang="en-US" u="sng" dirty="0" smtClean="0"/>
              <a:t>We</a:t>
            </a:r>
            <a:r>
              <a:rPr lang="en-US" dirty="0" smtClean="0"/>
              <a:t> are our own worst enemy </a:t>
            </a:r>
            <a:endParaRPr lang="en-US" dirty="0"/>
          </a:p>
        </p:txBody>
      </p:sp>
      <p:sp>
        <p:nvSpPr>
          <p:cNvPr id="14" name="Content Placeholder 13"/>
          <p:cNvSpPr>
            <a:spLocks noGrp="1"/>
          </p:cNvSpPr>
          <p:nvPr>
            <p:ph idx="1"/>
          </p:nvPr>
        </p:nvSpPr>
        <p:spPr>
          <a:xfrm>
            <a:off x="284632" y="1219200"/>
            <a:ext cx="8325967" cy="457200"/>
          </a:xfrm>
        </p:spPr>
        <p:txBody>
          <a:bodyPr>
            <a:noAutofit/>
          </a:bodyPr>
          <a:lstStyle/>
          <a:p>
            <a:pPr>
              <a:buNone/>
            </a:pPr>
            <a:r>
              <a:rPr lang="en-US" sz="2800" dirty="0" smtClean="0"/>
              <a:t>Crown of life</a:t>
            </a:r>
          </a:p>
          <a:p>
            <a:pPr>
              <a:buNone/>
            </a:pPr>
            <a:r>
              <a:rPr lang="en-US" sz="2800" dirty="0" smtClean="0"/>
              <a:t>		 </a:t>
            </a:r>
            <a:endParaRPr lang="en-US" sz="2800" dirty="0"/>
          </a:p>
        </p:txBody>
      </p:sp>
      <p:pic>
        <p:nvPicPr>
          <p:cNvPr id="1030" name="Picture 6"/>
          <p:cNvPicPr>
            <a:picLocks noChangeAspect="1" noChangeArrowheads="1"/>
          </p:cNvPicPr>
          <p:nvPr/>
        </p:nvPicPr>
        <p:blipFill>
          <a:blip r:embed="rId2" cstate="print"/>
          <a:srcRect/>
          <a:stretch>
            <a:fillRect/>
          </a:stretch>
        </p:blipFill>
        <p:spPr bwMode="auto">
          <a:xfrm>
            <a:off x="5486400" y="1981200"/>
            <a:ext cx="2819400" cy="1778071"/>
          </a:xfrm>
          <a:prstGeom prst="rect">
            <a:avLst/>
          </a:prstGeom>
          <a:noFill/>
          <a:ln w="9525">
            <a:noFill/>
            <a:miter lim="800000"/>
            <a:headEnd/>
            <a:tailEnd/>
          </a:ln>
        </p:spPr>
      </p:pic>
      <p:sp>
        <p:nvSpPr>
          <p:cNvPr id="9" name="TextBox 8"/>
          <p:cNvSpPr txBox="1"/>
          <p:nvPr/>
        </p:nvSpPr>
        <p:spPr>
          <a:xfrm>
            <a:off x="4114800" y="2590800"/>
            <a:ext cx="990600" cy="646331"/>
          </a:xfrm>
          <a:prstGeom prst="rect">
            <a:avLst/>
          </a:prstGeom>
          <a:noFill/>
        </p:spPr>
        <p:txBody>
          <a:bodyPr wrap="square" rtlCol="0">
            <a:spAutoFit/>
          </a:bodyPr>
          <a:lstStyle/>
          <a:p>
            <a:r>
              <a:rPr lang="en-US" sz="3600" b="1" u="sng" dirty="0" smtClean="0"/>
              <a:t>OR</a:t>
            </a:r>
            <a:endParaRPr lang="en-US" sz="3600" b="1" u="sng" dirty="0"/>
          </a:p>
        </p:txBody>
      </p:sp>
      <p:pic>
        <p:nvPicPr>
          <p:cNvPr id="1031" name="Picture 7"/>
          <p:cNvPicPr>
            <a:picLocks noChangeAspect="1" noChangeArrowheads="1"/>
          </p:cNvPicPr>
          <p:nvPr/>
        </p:nvPicPr>
        <p:blipFill>
          <a:blip r:embed="rId3" cstate="print"/>
          <a:srcRect/>
          <a:stretch>
            <a:fillRect/>
          </a:stretch>
        </p:blipFill>
        <p:spPr bwMode="auto">
          <a:xfrm>
            <a:off x="685800" y="1905000"/>
            <a:ext cx="3124200" cy="1899374"/>
          </a:xfrm>
          <a:prstGeom prst="rect">
            <a:avLst/>
          </a:prstGeom>
          <a:noFill/>
          <a:ln w="9525">
            <a:noFill/>
            <a:miter lim="800000"/>
            <a:headEnd/>
            <a:tailEnd/>
          </a:ln>
        </p:spPr>
      </p:pic>
      <p:sp>
        <p:nvSpPr>
          <p:cNvPr id="11" name="&quot;No&quot; Symbol 10"/>
          <p:cNvSpPr/>
          <p:nvPr/>
        </p:nvSpPr>
        <p:spPr>
          <a:xfrm>
            <a:off x="1371600" y="2209800"/>
            <a:ext cx="1981200" cy="1524000"/>
          </a:xfrm>
          <a:prstGeom prst="noSmoking">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685800" y="3962400"/>
            <a:ext cx="7924800" cy="2308324"/>
          </a:xfrm>
          <a:prstGeom prst="rect">
            <a:avLst/>
          </a:prstGeom>
          <a:noFill/>
        </p:spPr>
        <p:txBody>
          <a:bodyPr wrap="square" rtlCol="0">
            <a:spAutoFit/>
          </a:bodyPr>
          <a:lstStyle/>
          <a:p>
            <a:r>
              <a:rPr lang="en-US" sz="2400" dirty="0" smtClean="0"/>
              <a:t>Seems counter-intuitive considering Paul’s writings</a:t>
            </a:r>
          </a:p>
          <a:p>
            <a:endParaRPr lang="en-US" sz="2400" dirty="0" smtClean="0"/>
          </a:p>
          <a:p>
            <a:r>
              <a:rPr lang="en-US" sz="2400" dirty="0" smtClean="0"/>
              <a:t>BUT, Paul writes to Gentiles, who know the athletic ‘victors cross while;</a:t>
            </a:r>
          </a:p>
          <a:p>
            <a:r>
              <a:rPr lang="en-US" sz="2400" dirty="0" smtClean="0"/>
              <a:t>James writes to Jews who know the </a:t>
            </a:r>
            <a:r>
              <a:rPr lang="en-US" sz="2400" dirty="0" smtClean="0"/>
              <a:t>crown </a:t>
            </a:r>
            <a:r>
              <a:rPr lang="en-US" sz="2400" dirty="0" smtClean="0"/>
              <a:t>used  as </a:t>
            </a:r>
            <a:r>
              <a:rPr lang="en-US" sz="2400" dirty="0" smtClean="0"/>
              <a:t>an identifier </a:t>
            </a:r>
            <a:r>
              <a:rPr lang="en-US" sz="2400" dirty="0" smtClean="0"/>
              <a:t>of royalty</a:t>
            </a:r>
            <a:endParaRPr lang="en-US" sz="2400" dirty="0"/>
          </a:p>
        </p:txBody>
      </p:sp>
    </p:spTree>
    <p:extLst>
      <p:ext uri="{BB962C8B-B14F-4D97-AF65-F5344CB8AC3E}">
        <p14:creationId xmlns="" xmlns:p14="http://schemas.microsoft.com/office/powerpoint/2010/main" val="1016464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8600" y="0"/>
            <a:ext cx="7772400" cy="914400"/>
          </a:xfrm>
        </p:spPr>
        <p:txBody>
          <a:bodyPr>
            <a:normAutofit/>
          </a:bodyPr>
          <a:lstStyle/>
          <a:p>
            <a:r>
              <a:rPr lang="en-US" u="sng" dirty="0" smtClean="0"/>
              <a:t>We</a:t>
            </a:r>
            <a:r>
              <a:rPr lang="en-US" dirty="0" smtClean="0"/>
              <a:t> are our own worst enemy </a:t>
            </a:r>
            <a:endParaRPr lang="en-US" dirty="0"/>
          </a:p>
        </p:txBody>
      </p:sp>
      <p:sp>
        <p:nvSpPr>
          <p:cNvPr id="14" name="Content Placeholder 13"/>
          <p:cNvSpPr>
            <a:spLocks noGrp="1"/>
          </p:cNvSpPr>
          <p:nvPr>
            <p:ph idx="1"/>
          </p:nvPr>
        </p:nvSpPr>
        <p:spPr>
          <a:xfrm>
            <a:off x="284632" y="1219200"/>
            <a:ext cx="8325967" cy="5181600"/>
          </a:xfrm>
        </p:spPr>
        <p:txBody>
          <a:bodyPr>
            <a:noAutofit/>
          </a:bodyPr>
          <a:lstStyle/>
          <a:p>
            <a:pPr>
              <a:buNone/>
            </a:pPr>
            <a:r>
              <a:rPr lang="en-US" sz="2800" dirty="0" smtClean="0"/>
              <a:t>If it can’t be God….</a:t>
            </a:r>
          </a:p>
          <a:p>
            <a:pPr>
              <a:buNone/>
            </a:pPr>
            <a:r>
              <a:rPr lang="en-US" dirty="0" smtClean="0"/>
              <a:t>James </a:t>
            </a:r>
            <a:r>
              <a:rPr lang="en-US" dirty="0" smtClean="0"/>
              <a:t>1:13–15 </a:t>
            </a:r>
            <a:r>
              <a:rPr lang="en-US" dirty="0" smtClean="0"/>
              <a:t>(NASB95) </a:t>
            </a:r>
          </a:p>
          <a:p>
            <a:pPr>
              <a:buNone/>
            </a:pPr>
            <a:r>
              <a:rPr lang="en-US" dirty="0" smtClean="0"/>
              <a:t>		</a:t>
            </a:r>
            <a:r>
              <a:rPr lang="en-US" dirty="0" smtClean="0"/>
              <a:t>Let </a:t>
            </a:r>
            <a:r>
              <a:rPr lang="en-US" dirty="0" smtClean="0"/>
              <a:t>no one say when he is tempted, “I am being tempted by God”; for God cannot be tempted by evil, and He Himself does not tempt anyone. But each one is tempted when he is carried away and enticed by his own lust. </a:t>
            </a:r>
            <a:r>
              <a:rPr lang="en-US" dirty="0" smtClean="0"/>
              <a:t>Then </a:t>
            </a:r>
            <a:r>
              <a:rPr lang="en-US" dirty="0" smtClean="0"/>
              <a:t>when lust has conceived, it gives birth to sin; and when sin is accomplished, it brings forth death. </a:t>
            </a:r>
          </a:p>
          <a:p>
            <a:pPr>
              <a:buNone/>
            </a:pPr>
            <a:endParaRPr lang="en-US" i="1" dirty="0" smtClean="0"/>
          </a:p>
          <a:p>
            <a:pPr>
              <a:buNone/>
            </a:pPr>
            <a:r>
              <a:rPr lang="en-US" i="1" dirty="0" smtClean="0"/>
              <a:t>“His  (James) concern, rather, is to help his readers resist the temptation that comes along with the trial. For every trial brings temptation.” –Douglas Moo</a:t>
            </a:r>
          </a:p>
          <a:p>
            <a:pPr>
              <a:buNone/>
            </a:pPr>
            <a:endParaRPr lang="en-US" sz="2800" dirty="0" smtClean="0"/>
          </a:p>
          <a:p>
            <a:pPr>
              <a:buNone/>
            </a:pPr>
            <a:endParaRPr lang="en-US" sz="2800" dirty="0" smtClean="0"/>
          </a:p>
          <a:p>
            <a:pPr>
              <a:buNone/>
            </a:pPr>
            <a:r>
              <a:rPr lang="en-US" sz="2800" dirty="0" smtClean="0"/>
              <a:t>		</a:t>
            </a:r>
            <a:endParaRPr lang="en-US" sz="2800" dirty="0"/>
          </a:p>
        </p:txBody>
      </p:sp>
    </p:spTree>
    <p:extLst>
      <p:ext uri="{BB962C8B-B14F-4D97-AF65-F5344CB8AC3E}">
        <p14:creationId xmlns="" xmlns:p14="http://schemas.microsoft.com/office/powerpoint/2010/main" val="1016464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8600" y="0"/>
            <a:ext cx="7772400" cy="914400"/>
          </a:xfrm>
        </p:spPr>
        <p:txBody>
          <a:bodyPr>
            <a:normAutofit/>
          </a:bodyPr>
          <a:lstStyle/>
          <a:p>
            <a:r>
              <a:rPr lang="en-US" u="sng" dirty="0" smtClean="0"/>
              <a:t>We</a:t>
            </a:r>
            <a:r>
              <a:rPr lang="en-US" dirty="0" smtClean="0"/>
              <a:t> are our own worst enemy </a:t>
            </a:r>
            <a:endParaRPr lang="en-US" dirty="0"/>
          </a:p>
        </p:txBody>
      </p:sp>
      <p:sp>
        <p:nvSpPr>
          <p:cNvPr id="14" name="Content Placeholder 13"/>
          <p:cNvSpPr>
            <a:spLocks noGrp="1"/>
          </p:cNvSpPr>
          <p:nvPr>
            <p:ph idx="1"/>
          </p:nvPr>
        </p:nvSpPr>
        <p:spPr>
          <a:xfrm>
            <a:off x="284632" y="1219200"/>
            <a:ext cx="8325967" cy="5181600"/>
          </a:xfrm>
        </p:spPr>
        <p:txBody>
          <a:bodyPr>
            <a:noAutofit/>
          </a:bodyPr>
          <a:lstStyle/>
          <a:p>
            <a:pPr>
              <a:buNone/>
            </a:pPr>
            <a:endParaRPr lang="en-US" sz="2800" dirty="0" smtClean="0"/>
          </a:p>
          <a:p>
            <a:pPr>
              <a:buNone/>
            </a:pPr>
            <a:endParaRPr lang="en-US" sz="2800" dirty="0" smtClean="0"/>
          </a:p>
          <a:p>
            <a:pPr>
              <a:buNone/>
            </a:pPr>
            <a:r>
              <a:rPr lang="en-US" sz="2800" dirty="0" smtClean="0"/>
              <a:t>		</a:t>
            </a:r>
            <a:endParaRPr lang="en-US" sz="2800" dirty="0"/>
          </a:p>
        </p:txBody>
      </p:sp>
      <p:sp>
        <p:nvSpPr>
          <p:cNvPr id="4" name="Rectangle 3"/>
          <p:cNvSpPr/>
          <p:nvPr/>
        </p:nvSpPr>
        <p:spPr>
          <a:xfrm>
            <a:off x="6705600" y="5257800"/>
            <a:ext cx="1981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Yes/ sin/death</a:t>
            </a:r>
            <a:endParaRPr lang="en-US" dirty="0"/>
          </a:p>
        </p:txBody>
      </p:sp>
      <p:sp>
        <p:nvSpPr>
          <p:cNvPr id="7" name="Rectangle 6"/>
          <p:cNvSpPr/>
          <p:nvPr/>
        </p:nvSpPr>
        <p:spPr>
          <a:xfrm>
            <a:off x="3962400" y="4038600"/>
            <a:ext cx="2057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persevere/life</a:t>
            </a:r>
            <a:endParaRPr lang="en-US" dirty="0"/>
          </a:p>
        </p:txBody>
      </p:sp>
      <p:sp>
        <p:nvSpPr>
          <p:cNvPr id="8" name="Rectangle 7"/>
          <p:cNvSpPr/>
          <p:nvPr/>
        </p:nvSpPr>
        <p:spPr>
          <a:xfrm>
            <a:off x="6553200" y="1447800"/>
            <a:ext cx="182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Temptation is introduced</a:t>
            </a:r>
            <a:endParaRPr lang="en-US" dirty="0"/>
          </a:p>
        </p:txBody>
      </p:sp>
      <p:sp>
        <p:nvSpPr>
          <p:cNvPr id="10" name="Rectangle 9"/>
          <p:cNvSpPr/>
          <p:nvPr/>
        </p:nvSpPr>
        <p:spPr>
          <a:xfrm>
            <a:off x="3276600" y="2743200"/>
            <a:ext cx="2438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Trial received by me</a:t>
            </a:r>
            <a:endParaRPr lang="en-US" dirty="0"/>
          </a:p>
        </p:txBody>
      </p:sp>
      <p:sp>
        <p:nvSpPr>
          <p:cNvPr id="12" name="Rectangle 11"/>
          <p:cNvSpPr/>
          <p:nvPr/>
        </p:nvSpPr>
        <p:spPr>
          <a:xfrm>
            <a:off x="304800" y="2743200"/>
            <a:ext cx="2438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Trial  provided by God</a:t>
            </a:r>
            <a:endParaRPr lang="en-US" dirty="0"/>
          </a:p>
        </p:txBody>
      </p:sp>
      <p:sp>
        <p:nvSpPr>
          <p:cNvPr id="16" name="Isosceles Triangle 15"/>
          <p:cNvSpPr/>
          <p:nvPr/>
        </p:nvSpPr>
        <p:spPr>
          <a:xfrm>
            <a:off x="6858000" y="3200400"/>
            <a:ext cx="1752600" cy="1295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Give in?</a:t>
            </a:r>
            <a:endParaRPr lang="en-US" dirty="0"/>
          </a:p>
        </p:txBody>
      </p:sp>
      <p:cxnSp>
        <p:nvCxnSpPr>
          <p:cNvPr id="18" name="Straight Arrow Connector 17"/>
          <p:cNvCxnSpPr>
            <a:stCxn id="12" idx="3"/>
            <a:endCxn id="10" idx="1"/>
          </p:cNvCxnSpPr>
          <p:nvPr/>
        </p:nvCxnSpPr>
        <p:spPr>
          <a:xfrm>
            <a:off x="2743200" y="32004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hape 19"/>
          <p:cNvCxnSpPr>
            <a:endCxn id="16" idx="0"/>
          </p:cNvCxnSpPr>
          <p:nvPr/>
        </p:nvCxnSpPr>
        <p:spPr>
          <a:xfrm>
            <a:off x="5715000" y="3048000"/>
            <a:ext cx="2019300" cy="1524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467600" y="23622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6" idx="2"/>
            <a:endCxn id="7" idx="3"/>
          </p:cNvCxnSpPr>
          <p:nvPr/>
        </p:nvCxnSpPr>
        <p:spPr>
          <a:xfrm flipH="1">
            <a:off x="6019800" y="44958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6" idx="3"/>
            <a:endCxn id="4" idx="0"/>
          </p:cNvCxnSpPr>
          <p:nvPr/>
        </p:nvCxnSpPr>
        <p:spPr>
          <a:xfrm flipH="1">
            <a:off x="7696200" y="4495800"/>
            <a:ext cx="381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09600" y="1066800"/>
            <a:ext cx="5638800" cy="1200329"/>
          </a:xfrm>
          <a:prstGeom prst="rect">
            <a:avLst/>
          </a:prstGeom>
          <a:solidFill>
            <a:schemeClr val="accent2">
              <a:lumMod val="40000"/>
              <a:lumOff val="60000"/>
            </a:schemeClr>
          </a:solidFill>
          <a:ln>
            <a:solidFill>
              <a:schemeClr val="accent1"/>
            </a:solidFill>
          </a:ln>
        </p:spPr>
        <p:txBody>
          <a:bodyPr wrap="square" rtlCol="0">
            <a:spAutoFit/>
          </a:bodyPr>
          <a:lstStyle/>
          <a:p>
            <a:r>
              <a:rPr lang="en-US" dirty="0" smtClean="0"/>
              <a:t>2 Corinthians 7:5 (NASB95) </a:t>
            </a:r>
          </a:p>
          <a:p>
            <a:r>
              <a:rPr lang="en-US" dirty="0" smtClean="0"/>
              <a:t>	</a:t>
            </a:r>
            <a:r>
              <a:rPr lang="en-US" dirty="0" smtClean="0"/>
              <a:t>For </a:t>
            </a:r>
            <a:r>
              <a:rPr lang="en-US" dirty="0" smtClean="0"/>
              <a:t>even when we came into Macedonia our flesh had no rest, but we were afflicted on every side: conflicts without, fears within. </a:t>
            </a:r>
            <a:endParaRPr lang="en-US" dirty="0"/>
          </a:p>
        </p:txBody>
      </p:sp>
    </p:spTree>
    <p:extLst>
      <p:ext uri="{BB962C8B-B14F-4D97-AF65-F5344CB8AC3E}">
        <p14:creationId xmlns="" xmlns:p14="http://schemas.microsoft.com/office/powerpoint/2010/main" val="1016464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8600" y="0"/>
            <a:ext cx="7772400" cy="914400"/>
          </a:xfrm>
        </p:spPr>
        <p:txBody>
          <a:bodyPr>
            <a:normAutofit/>
          </a:bodyPr>
          <a:lstStyle/>
          <a:p>
            <a:r>
              <a:rPr lang="en-US" u="sng" dirty="0" smtClean="0"/>
              <a:t>We</a:t>
            </a:r>
            <a:r>
              <a:rPr lang="en-US" dirty="0" smtClean="0"/>
              <a:t> are our own worst enemy </a:t>
            </a:r>
            <a:endParaRPr lang="en-US" dirty="0"/>
          </a:p>
        </p:txBody>
      </p:sp>
      <p:sp>
        <p:nvSpPr>
          <p:cNvPr id="14" name="Content Placeholder 13"/>
          <p:cNvSpPr>
            <a:spLocks noGrp="1"/>
          </p:cNvSpPr>
          <p:nvPr>
            <p:ph idx="1"/>
          </p:nvPr>
        </p:nvSpPr>
        <p:spPr>
          <a:xfrm>
            <a:off x="304800" y="1143000"/>
            <a:ext cx="8325967" cy="5181600"/>
          </a:xfrm>
        </p:spPr>
        <p:txBody>
          <a:bodyPr>
            <a:noAutofit/>
          </a:bodyPr>
          <a:lstStyle/>
          <a:p>
            <a:pPr>
              <a:buNone/>
            </a:pPr>
            <a:r>
              <a:rPr lang="en-US" sz="2800" dirty="0" smtClean="0"/>
              <a:t>If it can’t be God tempting us….</a:t>
            </a:r>
          </a:p>
          <a:p>
            <a:pPr>
              <a:buNone/>
            </a:pPr>
            <a:r>
              <a:rPr lang="en-US" dirty="0" smtClean="0"/>
              <a:t>Luke 22:3 (NASB95) </a:t>
            </a:r>
          </a:p>
          <a:p>
            <a:pPr>
              <a:buNone/>
            </a:pPr>
            <a:r>
              <a:rPr lang="en-US" dirty="0" smtClean="0"/>
              <a:t>		And Satan entered into Judas who was called Iscariot, belonging to the number of the twelve. </a:t>
            </a:r>
            <a:endParaRPr lang="en-US" dirty="0" smtClean="0"/>
          </a:p>
          <a:p>
            <a:pPr>
              <a:buNone/>
            </a:pPr>
            <a:endParaRPr lang="en-US" dirty="0" smtClean="0"/>
          </a:p>
          <a:p>
            <a:pPr>
              <a:buNone/>
            </a:pPr>
            <a:r>
              <a:rPr lang="en-US" i="1" dirty="0" smtClean="0"/>
              <a:t>“The </a:t>
            </a:r>
            <a:r>
              <a:rPr lang="en-US" i="1" dirty="0" smtClean="0"/>
              <a:t>Bible says Satan is “the father of lies” (</a:t>
            </a:r>
            <a:r>
              <a:rPr lang="en-US" i="1" dirty="0" smtClean="0">
                <a:hlinkClick r:id="rId2"/>
              </a:rPr>
              <a:t>John 8:44</a:t>
            </a:r>
            <a:r>
              <a:rPr lang="en-US" i="1" dirty="0" smtClean="0"/>
              <a:t>). And if he can get you to believe a lie, he can get you to sin. Anytime you sin, you are thinking that you know better than God. God has said this, but what about that? </a:t>
            </a:r>
            <a:r>
              <a:rPr lang="en-US" i="1" u="sng" dirty="0" smtClean="0"/>
              <a:t>And so you have to question what you think</a:t>
            </a:r>
            <a:r>
              <a:rPr lang="en-US" i="1" dirty="0" smtClean="0"/>
              <a:t>.- John Piper</a:t>
            </a:r>
            <a:endParaRPr lang="en-US" sz="2800" i="1" dirty="0" smtClean="0"/>
          </a:p>
          <a:p>
            <a:pPr>
              <a:buNone/>
            </a:pPr>
            <a:endParaRPr lang="en-US" sz="2800" dirty="0" smtClean="0"/>
          </a:p>
          <a:p>
            <a:pPr>
              <a:buNone/>
            </a:pPr>
            <a:r>
              <a:rPr lang="en-US" sz="2800" dirty="0" smtClean="0"/>
              <a:t>		</a:t>
            </a:r>
            <a:endParaRPr lang="en-US" sz="2800" dirty="0"/>
          </a:p>
        </p:txBody>
      </p:sp>
    </p:spTree>
    <p:extLst>
      <p:ext uri="{BB962C8B-B14F-4D97-AF65-F5344CB8AC3E}">
        <p14:creationId xmlns="" xmlns:p14="http://schemas.microsoft.com/office/powerpoint/2010/main" val="1016464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8600" y="0"/>
            <a:ext cx="7772400" cy="914400"/>
          </a:xfrm>
        </p:spPr>
        <p:txBody>
          <a:bodyPr>
            <a:normAutofit/>
          </a:bodyPr>
          <a:lstStyle/>
          <a:p>
            <a:r>
              <a:rPr lang="en-US" u="sng" dirty="0" smtClean="0"/>
              <a:t>We</a:t>
            </a:r>
            <a:r>
              <a:rPr lang="en-US" dirty="0" smtClean="0"/>
              <a:t> are our own worst enemy </a:t>
            </a:r>
            <a:endParaRPr lang="en-US" dirty="0"/>
          </a:p>
        </p:txBody>
      </p:sp>
      <p:sp>
        <p:nvSpPr>
          <p:cNvPr id="14" name="Content Placeholder 13"/>
          <p:cNvSpPr>
            <a:spLocks noGrp="1"/>
          </p:cNvSpPr>
          <p:nvPr>
            <p:ph idx="1"/>
          </p:nvPr>
        </p:nvSpPr>
        <p:spPr>
          <a:xfrm>
            <a:off x="304800" y="1143000"/>
            <a:ext cx="8325967" cy="5181600"/>
          </a:xfrm>
        </p:spPr>
        <p:txBody>
          <a:bodyPr>
            <a:noAutofit/>
          </a:bodyPr>
          <a:lstStyle/>
          <a:p>
            <a:pPr>
              <a:buNone/>
            </a:pPr>
            <a:r>
              <a:rPr lang="en-US" sz="2800" dirty="0" smtClean="0"/>
              <a:t>If it can’t be God tempting us….</a:t>
            </a:r>
          </a:p>
          <a:p>
            <a:pPr>
              <a:spcBef>
                <a:spcPts val="0"/>
              </a:spcBef>
              <a:buNone/>
            </a:pPr>
            <a:endParaRPr lang="en-US" sz="2000" dirty="0" smtClean="0"/>
          </a:p>
          <a:p>
            <a:pPr>
              <a:spcBef>
                <a:spcPts val="0"/>
              </a:spcBef>
              <a:buNone/>
            </a:pPr>
            <a:r>
              <a:rPr lang="en-US" dirty="0" smtClean="0"/>
              <a:t>Jeremiah </a:t>
            </a:r>
            <a:r>
              <a:rPr lang="en-US" dirty="0" smtClean="0"/>
              <a:t>17:9 (NASB95) </a:t>
            </a:r>
          </a:p>
          <a:p>
            <a:pPr>
              <a:spcBef>
                <a:spcPts val="0"/>
              </a:spcBef>
              <a:buNone/>
            </a:pPr>
            <a:r>
              <a:rPr lang="en-US" dirty="0" smtClean="0"/>
              <a:t>		“The heart is more deceitful than all else </a:t>
            </a:r>
          </a:p>
          <a:p>
            <a:pPr>
              <a:spcBef>
                <a:spcPts val="0"/>
              </a:spcBef>
              <a:buNone/>
            </a:pPr>
            <a:r>
              <a:rPr lang="en-US" dirty="0" smtClean="0"/>
              <a:t>And is desperately sick; </a:t>
            </a:r>
            <a:r>
              <a:rPr lang="en-US" dirty="0" smtClean="0"/>
              <a:t>Who </a:t>
            </a:r>
            <a:r>
              <a:rPr lang="en-US" dirty="0" smtClean="0"/>
              <a:t>can understand it? </a:t>
            </a:r>
          </a:p>
          <a:p>
            <a:pPr>
              <a:buNone/>
            </a:pPr>
            <a:endParaRPr lang="en-US" sz="2800" dirty="0" smtClean="0"/>
          </a:p>
          <a:p>
            <a:pPr>
              <a:buNone/>
            </a:pPr>
            <a:r>
              <a:rPr lang="en-US" dirty="0" smtClean="0"/>
              <a:t>2 Corinthians 10:4–5 (NASB95) </a:t>
            </a:r>
          </a:p>
          <a:p>
            <a:pPr>
              <a:spcBef>
                <a:spcPts val="0"/>
              </a:spcBef>
              <a:buNone/>
            </a:pPr>
            <a:r>
              <a:rPr lang="en-US" dirty="0" smtClean="0"/>
              <a:t>		for the weapons of our warfare are not of the flesh, but divinely powerful for the destruction of fortresses. </a:t>
            </a:r>
            <a:r>
              <a:rPr lang="en-US" dirty="0" smtClean="0"/>
              <a:t>We </a:t>
            </a:r>
            <a:r>
              <a:rPr lang="en-US" dirty="0" smtClean="0"/>
              <a:t>are destroying speculations and every lofty thing raised up against the knowledge of God, and we are taking every thought captive to the obedience of Christ, </a:t>
            </a:r>
          </a:p>
          <a:p>
            <a:pPr>
              <a:buNone/>
            </a:pPr>
            <a:endParaRPr lang="en-US" sz="2800" dirty="0" smtClean="0"/>
          </a:p>
          <a:p>
            <a:pPr>
              <a:buNone/>
            </a:pPr>
            <a:endParaRPr lang="en-US" sz="2800" dirty="0" smtClean="0"/>
          </a:p>
          <a:p>
            <a:pPr>
              <a:buNone/>
            </a:pPr>
            <a:r>
              <a:rPr lang="en-US" sz="2800" dirty="0" smtClean="0"/>
              <a:t>		</a:t>
            </a:r>
            <a:endParaRPr lang="en-US" sz="2800" dirty="0"/>
          </a:p>
        </p:txBody>
      </p:sp>
    </p:spTree>
    <p:extLst>
      <p:ext uri="{BB962C8B-B14F-4D97-AF65-F5344CB8AC3E}">
        <p14:creationId xmlns="" xmlns:p14="http://schemas.microsoft.com/office/powerpoint/2010/main" val="1016464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6" end="6"/>
                                            </p:txEl>
                                          </p:spTgt>
                                        </p:tgtEl>
                                        <p:attrNameLst>
                                          <p:attrName>style.visibility</p:attrName>
                                        </p:attrNameLst>
                                      </p:cBhvr>
                                      <p:to>
                                        <p:strVal val="visible"/>
                                      </p:to>
                                    </p:set>
                                    <p:animEffect transition="in" filter="wipe(down)">
                                      <p:cBhvr>
                                        <p:cTn id="7" dur="500"/>
                                        <p:tgtEl>
                                          <p:spTgt spid="14">
                                            <p:txEl>
                                              <p:pRg st="6" end="6"/>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4">
                                            <p:txEl>
                                              <p:pRg st="7" end="7"/>
                                            </p:txEl>
                                          </p:spTgt>
                                        </p:tgtEl>
                                        <p:attrNameLst>
                                          <p:attrName>style.visibility</p:attrName>
                                        </p:attrNameLst>
                                      </p:cBhvr>
                                      <p:to>
                                        <p:strVal val="visible"/>
                                      </p:to>
                                    </p:set>
                                    <p:animEffect transition="in" filter="wipe(down)">
                                      <p:cBhvr>
                                        <p:cTn id="10"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8600" y="0"/>
            <a:ext cx="7772400" cy="914400"/>
          </a:xfrm>
        </p:spPr>
        <p:txBody>
          <a:bodyPr>
            <a:normAutofit/>
          </a:bodyPr>
          <a:lstStyle/>
          <a:p>
            <a:r>
              <a:rPr lang="en-US" u="sng" dirty="0" smtClean="0"/>
              <a:t>We</a:t>
            </a:r>
            <a:r>
              <a:rPr lang="en-US" dirty="0" smtClean="0"/>
              <a:t> are our own worst enemy </a:t>
            </a:r>
            <a:endParaRPr lang="en-US" dirty="0"/>
          </a:p>
        </p:txBody>
      </p:sp>
      <p:sp>
        <p:nvSpPr>
          <p:cNvPr id="14" name="Content Placeholder 13"/>
          <p:cNvSpPr>
            <a:spLocks noGrp="1"/>
          </p:cNvSpPr>
          <p:nvPr>
            <p:ph idx="1"/>
          </p:nvPr>
        </p:nvSpPr>
        <p:spPr>
          <a:xfrm>
            <a:off x="304800" y="1143000"/>
            <a:ext cx="8630768" cy="5257800"/>
          </a:xfrm>
        </p:spPr>
        <p:txBody>
          <a:bodyPr>
            <a:noAutofit/>
          </a:bodyPr>
          <a:lstStyle/>
          <a:p>
            <a:pPr>
              <a:buNone/>
            </a:pPr>
            <a:r>
              <a:rPr lang="en-US" sz="2800" dirty="0" smtClean="0"/>
              <a:t>It is certainly God saving us.</a:t>
            </a:r>
          </a:p>
          <a:p>
            <a:pPr>
              <a:buNone/>
            </a:pPr>
            <a:endParaRPr lang="en-US" sz="2000" dirty="0" smtClean="0"/>
          </a:p>
          <a:p>
            <a:pPr>
              <a:spcBef>
                <a:spcPts val="0"/>
              </a:spcBef>
              <a:buNone/>
            </a:pPr>
            <a:r>
              <a:rPr lang="en-US" dirty="0" smtClean="0"/>
              <a:t>Ephesians </a:t>
            </a:r>
            <a:r>
              <a:rPr lang="en-US" dirty="0" smtClean="0"/>
              <a:t>6:13–18 (NASB95) </a:t>
            </a:r>
          </a:p>
          <a:p>
            <a:pPr>
              <a:spcBef>
                <a:spcPts val="0"/>
              </a:spcBef>
              <a:buNone/>
            </a:pPr>
            <a:r>
              <a:rPr lang="en-US" dirty="0" smtClean="0"/>
              <a:t>		Therefore, take up the full armor of God, so that you will be able to </a:t>
            </a:r>
            <a:r>
              <a:rPr lang="en-US" u="sng" dirty="0" smtClean="0"/>
              <a:t>resist in the evil day</a:t>
            </a:r>
            <a:r>
              <a:rPr lang="en-US" dirty="0" smtClean="0"/>
              <a:t>, and having done everything, to stand firm. 	Stand firm therefore, </a:t>
            </a:r>
            <a:r>
              <a:rPr lang="en-US" dirty="0" smtClean="0"/>
              <a:t>having;</a:t>
            </a:r>
          </a:p>
          <a:p>
            <a:pPr>
              <a:spcBef>
                <a:spcPts val="0"/>
              </a:spcBef>
              <a:buNone/>
            </a:pPr>
            <a:endParaRPr lang="en-US" cap="small" dirty="0" smtClean="0"/>
          </a:p>
          <a:p>
            <a:pPr>
              <a:spcBef>
                <a:spcPts val="0"/>
              </a:spcBef>
              <a:buNone/>
            </a:pPr>
            <a:r>
              <a:rPr lang="en-US" cap="small" dirty="0" smtClean="0"/>
              <a:t> </a:t>
            </a:r>
            <a:r>
              <a:rPr lang="en-US" cap="small" dirty="0" smtClean="0"/>
              <a:t>  1.girded </a:t>
            </a:r>
            <a:r>
              <a:rPr lang="en-US" cap="small" dirty="0" smtClean="0"/>
              <a:t>your loins with truth</a:t>
            </a:r>
            <a:r>
              <a:rPr lang="en-US" dirty="0" smtClean="0"/>
              <a:t>, </a:t>
            </a:r>
            <a:endParaRPr lang="en-US" dirty="0" smtClean="0"/>
          </a:p>
          <a:p>
            <a:pPr>
              <a:spcBef>
                <a:spcPts val="0"/>
              </a:spcBef>
              <a:buNone/>
            </a:pPr>
            <a:r>
              <a:rPr lang="en-US" cap="small" dirty="0" smtClean="0"/>
              <a:t> </a:t>
            </a:r>
            <a:r>
              <a:rPr lang="en-US" cap="small" dirty="0" smtClean="0"/>
              <a:t>  2. put </a:t>
            </a:r>
            <a:r>
              <a:rPr lang="en-US" cap="small" dirty="0" smtClean="0"/>
              <a:t>on the breastplate of </a:t>
            </a:r>
            <a:r>
              <a:rPr lang="en-US" cap="small" dirty="0" smtClean="0"/>
              <a:t>righteousness</a:t>
            </a:r>
          </a:p>
          <a:p>
            <a:pPr>
              <a:spcBef>
                <a:spcPts val="0"/>
              </a:spcBef>
              <a:buNone/>
            </a:pPr>
            <a:r>
              <a:rPr lang="en-US" dirty="0" smtClean="0"/>
              <a:t>   3. </a:t>
            </a:r>
            <a:r>
              <a:rPr lang="en-US" sz="2000" dirty="0" smtClean="0"/>
              <a:t>SHOD</a:t>
            </a:r>
            <a:r>
              <a:rPr lang="en-US" dirty="0" smtClean="0"/>
              <a:t> </a:t>
            </a:r>
            <a:r>
              <a:rPr lang="en-US" cap="small" dirty="0" smtClean="0"/>
              <a:t>your </a:t>
            </a:r>
            <a:r>
              <a:rPr lang="en-US" cap="small" dirty="0" smtClean="0"/>
              <a:t>feet </a:t>
            </a:r>
            <a:r>
              <a:rPr lang="en-US" cap="small" dirty="0" smtClean="0"/>
              <a:t>with the preparation of the gospel of </a:t>
            </a:r>
            <a:r>
              <a:rPr lang="en-US" cap="small" dirty="0" smtClean="0"/>
              <a:t>peace</a:t>
            </a:r>
            <a:r>
              <a:rPr lang="en-US" dirty="0" smtClean="0"/>
              <a:t>;</a:t>
            </a:r>
          </a:p>
          <a:p>
            <a:pPr>
              <a:spcBef>
                <a:spcPts val="0"/>
              </a:spcBef>
              <a:buNone/>
            </a:pPr>
            <a:r>
              <a:rPr lang="en-US" dirty="0" smtClean="0"/>
              <a:t> </a:t>
            </a:r>
            <a:r>
              <a:rPr lang="en-US" dirty="0" smtClean="0"/>
              <a:t>  4. </a:t>
            </a:r>
            <a:r>
              <a:rPr lang="en-US" sz="2000" dirty="0" smtClean="0"/>
              <a:t>THE SHIELD OF FAITH WITH WHICH YOU WILL BE ABLE TO EXTINGUISH ALL THE FLAMING ARROWS OF THE EVIL </a:t>
            </a:r>
            <a:r>
              <a:rPr lang="en-US" sz="2000" i="1" dirty="0" smtClean="0"/>
              <a:t>ONE.</a:t>
            </a:r>
            <a:r>
              <a:rPr lang="en-US" sz="2000" dirty="0" smtClean="0"/>
              <a:t> </a:t>
            </a:r>
            <a:endParaRPr lang="en-US" dirty="0" smtClean="0"/>
          </a:p>
          <a:p>
            <a:pPr>
              <a:spcBef>
                <a:spcPts val="0"/>
              </a:spcBef>
              <a:buNone/>
            </a:pPr>
            <a:r>
              <a:rPr lang="en-US" dirty="0" smtClean="0"/>
              <a:t>	</a:t>
            </a:r>
            <a:r>
              <a:rPr lang="en-US" dirty="0" smtClean="0"/>
              <a:t>5.</a:t>
            </a:r>
            <a:r>
              <a:rPr lang="en-US" cap="small" dirty="0" smtClean="0"/>
              <a:t> </a:t>
            </a:r>
            <a:r>
              <a:rPr lang="en-US" cap="small" dirty="0" smtClean="0"/>
              <a:t>helmet of salvation</a:t>
            </a:r>
            <a:r>
              <a:rPr lang="en-US" dirty="0" smtClean="0"/>
              <a:t>, </a:t>
            </a:r>
            <a:endParaRPr lang="en-US" dirty="0" smtClean="0"/>
          </a:p>
          <a:p>
            <a:pPr>
              <a:spcBef>
                <a:spcPts val="0"/>
              </a:spcBef>
              <a:buNone/>
            </a:pPr>
            <a:r>
              <a:rPr lang="en-US" dirty="0" smtClean="0"/>
              <a:t> </a:t>
            </a:r>
            <a:r>
              <a:rPr lang="en-US" dirty="0" smtClean="0"/>
              <a:t>  6. </a:t>
            </a:r>
            <a:r>
              <a:rPr lang="en-US" sz="2000" dirty="0" smtClean="0"/>
              <a:t>SWORD OF THE SPIRIT</a:t>
            </a:r>
            <a:r>
              <a:rPr lang="en-US" dirty="0" smtClean="0"/>
              <a:t>, </a:t>
            </a:r>
            <a:r>
              <a:rPr lang="en-US" dirty="0" smtClean="0"/>
              <a:t>which is the word of God. </a:t>
            </a:r>
            <a:endParaRPr lang="en-US" dirty="0" smtClean="0"/>
          </a:p>
          <a:p>
            <a:pPr>
              <a:spcBef>
                <a:spcPts val="0"/>
              </a:spcBef>
              <a:buNone/>
            </a:pPr>
            <a:r>
              <a:rPr lang="en-US" dirty="0" smtClean="0"/>
              <a:t> </a:t>
            </a:r>
            <a:r>
              <a:rPr lang="en-US" dirty="0" smtClean="0"/>
              <a:t>  7. </a:t>
            </a:r>
            <a:r>
              <a:rPr lang="en-US" sz="2000" dirty="0" smtClean="0"/>
              <a:t>ALL PRAYER AND PETITION </a:t>
            </a:r>
            <a:r>
              <a:rPr lang="en-US" dirty="0" smtClean="0"/>
              <a:t>pray </a:t>
            </a:r>
            <a:r>
              <a:rPr lang="en-US" dirty="0" smtClean="0"/>
              <a:t>at all times in the </a:t>
            </a:r>
            <a:r>
              <a:rPr lang="en-US" dirty="0" smtClean="0"/>
              <a:t>Spirit</a:t>
            </a:r>
            <a:endParaRPr lang="en-US" sz="2800" dirty="0" smtClean="0"/>
          </a:p>
          <a:p>
            <a:pPr>
              <a:spcBef>
                <a:spcPts val="0"/>
              </a:spcBef>
              <a:buNone/>
            </a:pPr>
            <a:endParaRPr lang="en-US" sz="2800" dirty="0" smtClean="0"/>
          </a:p>
          <a:p>
            <a:pPr>
              <a:spcBef>
                <a:spcPts val="0"/>
              </a:spcBef>
              <a:buNone/>
            </a:pPr>
            <a:r>
              <a:rPr lang="en-US" sz="2800" dirty="0" smtClean="0"/>
              <a:t>		</a:t>
            </a:r>
            <a:endParaRPr lang="en-US" sz="2800" dirty="0"/>
          </a:p>
        </p:txBody>
      </p:sp>
    </p:spTree>
    <p:extLst>
      <p:ext uri="{BB962C8B-B14F-4D97-AF65-F5344CB8AC3E}">
        <p14:creationId xmlns="" xmlns:p14="http://schemas.microsoft.com/office/powerpoint/2010/main" val="1016464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D80E12-3BE9-4746-820E-FFB249F467F2}">
  <ds:schemaRef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terms/"/>
    <ds:schemaRef ds:uri="http://purl.org/dc/elements/1.1/"/>
    <ds:schemaRef ds:uri="http://schemas.openxmlformats.org/package/2006/metadata/core-properties"/>
    <ds:schemaRef ds:uri="4873beb7-5857-4685-be1f-d57550cc96cc"/>
    <ds:schemaRef ds:uri="http://purl.org/dc/dcmitype/"/>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1700</TotalTime>
  <Words>184</Words>
  <Application>Microsoft Office PowerPoint</Application>
  <PresentationFormat>Overhead</PresentationFormat>
  <Paragraphs>76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Books Classic 16x9</vt:lpstr>
      <vt:lpstr>THE BOOK OF JAMES</vt:lpstr>
      <vt:lpstr>We are our own worst enemy </vt:lpstr>
      <vt:lpstr>We are our own worst enemy </vt:lpstr>
      <vt:lpstr>We are our own worst enemy </vt:lpstr>
      <vt:lpstr>We are our own worst enemy </vt:lpstr>
      <vt:lpstr>We are our own worst enemy </vt:lpstr>
      <vt:lpstr>We are our own worst enemy </vt:lpstr>
      <vt:lpstr>We are our own worst enemy </vt:lpstr>
      <vt:lpstr>We are our own worst enemy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David Hagstrom</dc:creator>
  <cp:lastModifiedBy>Owner</cp:lastModifiedBy>
  <cp:revision>22</cp:revision>
  <dcterms:created xsi:type="dcterms:W3CDTF">2018-08-10T19:03:10Z</dcterms:created>
  <dcterms:modified xsi:type="dcterms:W3CDTF">2018-09-22T20:11:59Z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