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4"/>
  </p:sldMasterIdLst>
  <p:notesMasterIdLst>
    <p:notesMasterId r:id="rId16"/>
  </p:notesMasterIdLst>
  <p:handoutMasterIdLst>
    <p:handoutMasterId r:id="rId17"/>
  </p:handoutMasterIdLst>
  <p:sldIdLst>
    <p:sldId id="267" r:id="rId5"/>
    <p:sldId id="292" r:id="rId6"/>
    <p:sldId id="299" r:id="rId7"/>
    <p:sldId id="297" r:id="rId8"/>
    <p:sldId id="293" r:id="rId9"/>
    <p:sldId id="295" r:id="rId10"/>
    <p:sldId id="301" r:id="rId11"/>
    <p:sldId id="302" r:id="rId12"/>
    <p:sldId id="296" r:id="rId13"/>
    <p:sldId id="303" r:id="rId14"/>
    <p:sldId id="298" r:id="rId1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7" autoAdjust="0"/>
    <p:restoredTop sz="94599" autoAdjust="0"/>
  </p:normalViewPr>
  <p:slideViewPr>
    <p:cSldViewPr>
      <p:cViewPr>
        <p:scale>
          <a:sx n="55" d="100"/>
          <a:sy n="55" d="100"/>
        </p:scale>
        <p:origin x="-1568" y="-67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howGuides="1">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0E6E22E-288A-414B-A8DE-E4DBD03D5FC0}" type="datetimeFigureOut">
              <a:rPr lang="en-US"/>
              <a:pPr/>
              <a:t>10/14/2018</a:t>
            </a:fld>
            <a:endParaRPr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1114579-D02A-4B51-B5DF-8EC449F77AC7}" type="slidenum">
              <a:rPr/>
              <a:pPr/>
              <a:t>‹#›</a:t>
            </a:fld>
            <a:endParaRPr dirty="0"/>
          </a:p>
        </p:txBody>
      </p:sp>
    </p:spTree>
    <p:extLst>
      <p:ext uri="{BB962C8B-B14F-4D97-AF65-F5344CB8AC3E}">
        <p14:creationId xmlns:p14="http://schemas.microsoft.com/office/powerpoint/2010/main" val="276812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A9AE7E-E0F9-4C51-AD9A-F4C3A6E23BBF}" type="datetimeFigureOut">
              <a:rPr lang="en-US"/>
              <a:pPr/>
              <a:t>10/14/2018</a:t>
            </a:fld>
            <a:endParaRPr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074690-7256-4BB9-AC0F-97AEAE8CDEC2}" type="slidenum">
              <a:rPr/>
              <a:pPr/>
              <a:t>‹#›</a:t>
            </a:fld>
            <a:endParaRPr dirty="0"/>
          </a:p>
        </p:txBody>
      </p:sp>
    </p:spTree>
    <p:extLst>
      <p:ext uri="{BB962C8B-B14F-4D97-AF65-F5344CB8AC3E}">
        <p14:creationId xmlns:p14="http://schemas.microsoft.com/office/powerpoint/2010/main" val="427426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2774853"/>
            <a:ext cx="8305800" cy="85725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075299"/>
            <a:ext cx="8305800" cy="14859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2662595"/>
            <a:ext cx="2971800" cy="1191"/>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2662595"/>
            <a:ext cx="2971800" cy="1191"/>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2644727"/>
            <a:ext cx="45720" cy="3429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8E36636D-D922-432D-A958-524484B5923D}" type="datetimeFigureOut">
              <a:rPr lang="en-US" smtClean="0"/>
              <a:pPr/>
              <a:t>10/14/2018</a:t>
            </a:fld>
            <a:endParaRPr lang="en-US" dirty="0"/>
          </a:p>
        </p:txBody>
      </p:sp>
      <p:sp>
        <p:nvSpPr>
          <p:cNvPr id="16" name="Slide Number Placeholder 15"/>
          <p:cNvSpPr>
            <a:spLocks noGrp="1"/>
          </p:cNvSpPr>
          <p:nvPr>
            <p:ph type="sldNum" sz="quarter" idx="11"/>
          </p:nvPr>
        </p:nvSpPr>
        <p:spPr/>
        <p:txBody>
          <a:bodyPr/>
          <a:lstStyle/>
          <a:p>
            <a:fld id="{DF28FB93-0A08-4E7D-8E63-9EFA29F1E093}"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36636D-D922-432D-A958-524484B5923D}" type="datetimeFigureOut">
              <a:rPr lang="en-US" smtClean="0"/>
              <a:pPr/>
              <a:t>10/14/2018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36636D-D922-432D-A958-524484B5923D}" type="datetimeFigureOut">
              <a:rPr lang="en-US" smtClean="0"/>
              <a:pPr/>
              <a:t>10/14/2018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143000"/>
            <a:ext cx="8229600"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8E36636D-D922-432D-A958-524484B5923D}" type="datetimeFigureOut">
              <a:rPr lang="en-US" smtClean="0"/>
              <a:pPr/>
              <a:t>10/14/2018</a:t>
            </a:fld>
            <a:endParaRPr lang="en-US" dirty="0"/>
          </a:p>
        </p:txBody>
      </p:sp>
      <p:sp>
        <p:nvSpPr>
          <p:cNvPr id="15" name="Slide Number Placeholder 14"/>
          <p:cNvSpPr>
            <a:spLocks noGrp="1"/>
          </p:cNvSpPr>
          <p:nvPr>
            <p:ph type="sldNum" sz="quarter" idx="15"/>
          </p:nvPr>
        </p:nvSpPr>
        <p:spPr/>
        <p:txBody>
          <a:bodyPr/>
          <a:lstStyle>
            <a:lvl1pPr algn="ctr">
              <a:defRPr/>
            </a:lvl1pPr>
          </a:lstStyle>
          <a:p>
            <a:fld id="{DF28FB93-0A08-4E7D-8E63-9EFA29F1E093}" type="slidenum">
              <a:rPr lang="en-US" smtClean="0"/>
              <a:pPr/>
              <a:t>‹#›</a:t>
            </a:fld>
            <a:endParaRPr lang="en-US" dirty="0"/>
          </a:p>
        </p:txBody>
      </p:sp>
      <p:sp>
        <p:nvSpPr>
          <p:cNvPr id="16" name="Footer Placeholder 15"/>
          <p:cNvSpPr>
            <a:spLocks noGrp="1"/>
          </p:cNvSpPr>
          <p:nvPr>
            <p:ph type="ftr" sz="quarter" idx="16"/>
          </p:nvPr>
        </p:nvSpPr>
        <p:spPr/>
        <p:txBody>
          <a:bodyPr/>
          <a:lstStyle/>
          <a:p>
            <a:endParaRPr lang="en-US" dirty="0"/>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E36636D-D922-432D-A958-524484B5923D}" type="datetimeFigureOut">
              <a:rPr lang="en-US" smtClean="0"/>
              <a:pPr/>
              <a:t>10/14/2018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
        <p:nvSpPr>
          <p:cNvPr id="2" name="Title 1"/>
          <p:cNvSpPr>
            <a:spLocks noGrp="1"/>
          </p:cNvSpPr>
          <p:nvPr>
            <p:ph type="title"/>
          </p:nvPr>
        </p:nvSpPr>
        <p:spPr>
          <a:xfrm>
            <a:off x="685800" y="2628900"/>
            <a:ext cx="7924800" cy="10287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3719148"/>
            <a:ext cx="7924800" cy="738552"/>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3687744"/>
            <a:ext cx="7924800" cy="3226"/>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E36636D-D922-432D-A958-524484B5923D}" type="datetimeFigureOut">
              <a:rPr lang="en-US" smtClean="0"/>
              <a:pPr/>
              <a:t>10/14/2018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143000"/>
            <a:ext cx="4059936"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143000"/>
            <a:ext cx="4059936"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8E36636D-D922-432D-A958-524484B5923D}" type="datetimeFigureOut">
              <a:rPr lang="en-US" smtClean="0"/>
              <a:pPr/>
              <a:t>10/14/2018</a:t>
            </a:fld>
            <a:endParaRPr lang="en-US" dirty="0"/>
          </a:p>
        </p:txBody>
      </p:sp>
      <p:sp>
        <p:nvSpPr>
          <p:cNvPr id="3" name="Text Placeholder 2"/>
          <p:cNvSpPr>
            <a:spLocks noGrp="1"/>
          </p:cNvSpPr>
          <p:nvPr>
            <p:ph type="body" idx="1"/>
          </p:nvPr>
        </p:nvSpPr>
        <p:spPr>
          <a:xfrm>
            <a:off x="457200" y="1049695"/>
            <a:ext cx="4040188" cy="5715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1651422"/>
            <a:ext cx="4038600" cy="293522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1651422"/>
            <a:ext cx="4038600" cy="293522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16586"/>
            <a:ext cx="8229600" cy="85725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049695"/>
            <a:ext cx="4040188" cy="5715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1635164"/>
            <a:ext cx="3749040" cy="1191"/>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1635164"/>
            <a:ext cx="3749040" cy="1191"/>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E36636D-D922-432D-A958-524484B5923D}" type="datetimeFigureOut">
              <a:rPr lang="en-US" smtClean="0"/>
              <a:pPr/>
              <a:t>10/14/2018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pPr/>
              <a:t>10/14/2018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342900"/>
            <a:ext cx="6248400" cy="42862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200150"/>
            <a:ext cx="1984248" cy="280035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342900"/>
            <a:ext cx="1981200" cy="8001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8E36636D-D922-432D-A958-524484B5923D}" type="datetimeFigureOut">
              <a:rPr lang="en-US" smtClean="0"/>
              <a:pPr/>
              <a:t>10/14/2018</a:t>
            </a:fld>
            <a:endParaRPr lang="en-US" dirty="0"/>
          </a:p>
        </p:txBody>
      </p:sp>
      <p:sp>
        <p:nvSpPr>
          <p:cNvPr id="9" name="Slide Number Placeholder 8"/>
          <p:cNvSpPr>
            <a:spLocks noGrp="1"/>
          </p:cNvSpPr>
          <p:nvPr>
            <p:ph type="sldNum" sz="quarter" idx="15"/>
          </p:nvPr>
        </p:nvSpPr>
        <p:spPr/>
        <p:txBody>
          <a:bodyPr/>
          <a:lstStyle/>
          <a:p>
            <a:fld id="{DF28FB93-0A08-4E7D-8E63-9EFA29F1E093}" type="slidenum">
              <a:rPr lang="en-US" smtClean="0"/>
              <a:pPr/>
              <a:t>‹#›</a:t>
            </a:fld>
            <a:endParaRPr lang="en-US" dirty="0"/>
          </a:p>
        </p:txBody>
      </p:sp>
      <p:sp>
        <p:nvSpPr>
          <p:cNvPr id="10" name="Footer Placeholder 9"/>
          <p:cNvSpPr>
            <a:spLocks noGrp="1"/>
          </p:cNvSpPr>
          <p:nvPr>
            <p:ph type="ftr" sz="quarter" idx="16"/>
          </p:nvPr>
        </p:nvSpPr>
        <p:spPr/>
        <p:txBody>
          <a:bodyPr/>
          <a:lstStyle/>
          <a:p>
            <a:endParaRPr lang="en-US" dirty="0"/>
          </a:p>
        </p:txBody>
      </p:sp>
    </p:spTree>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342900"/>
            <a:ext cx="2057400" cy="8001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342900"/>
            <a:ext cx="6019800" cy="417195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200150"/>
            <a:ext cx="2057400" cy="33147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8E36636D-D922-432D-A958-524484B5923D}" type="datetimeFigureOut">
              <a:rPr lang="en-US" smtClean="0"/>
              <a:pPr/>
              <a:t>10/14/2018</a:t>
            </a:fld>
            <a:endParaRPr lang="en-US" dirty="0"/>
          </a:p>
        </p:txBody>
      </p:sp>
      <p:sp>
        <p:nvSpPr>
          <p:cNvPr id="9" name="Slide Number Placeholder 8"/>
          <p:cNvSpPr>
            <a:spLocks noGrp="1"/>
          </p:cNvSpPr>
          <p:nvPr>
            <p:ph type="sldNum" sz="quarter" idx="11"/>
          </p:nvPr>
        </p:nvSpPr>
        <p:spPr/>
        <p:txBody>
          <a:bodyPr/>
          <a:lstStyle/>
          <a:p>
            <a:fld id="{DF28FB93-0A08-4E7D-8E63-9EFA29F1E093}"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085850"/>
            <a:ext cx="8229600" cy="350877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4652750"/>
            <a:ext cx="2590800" cy="288036"/>
          </a:xfrm>
          <a:prstGeom prst="rect">
            <a:avLst/>
          </a:prstGeom>
        </p:spPr>
        <p:txBody>
          <a:bodyPr vert="horz" anchor="ctr" anchorCtr="0"/>
          <a:lstStyle>
            <a:lvl1pPr algn="l" eaLnBrk="1" latinLnBrk="0" hangingPunct="1">
              <a:defRPr kumimoji="0" sz="1200">
                <a:solidFill>
                  <a:schemeClr val="tx2"/>
                </a:solidFill>
              </a:defRPr>
            </a:lvl1pPr>
          </a:lstStyle>
          <a:p>
            <a:fld id="{8E36636D-D922-432D-A958-524484B5923D}" type="datetimeFigureOut">
              <a:rPr lang="en-US" smtClean="0"/>
              <a:pPr/>
              <a:t>10/14/2018</a:t>
            </a:fld>
            <a:endParaRPr lang="en-US" dirty="0"/>
          </a:p>
        </p:txBody>
      </p:sp>
      <p:sp>
        <p:nvSpPr>
          <p:cNvPr id="10" name="Footer Placeholder 9"/>
          <p:cNvSpPr>
            <a:spLocks noGrp="1"/>
          </p:cNvSpPr>
          <p:nvPr>
            <p:ph type="ftr" sz="quarter" idx="3"/>
          </p:nvPr>
        </p:nvSpPr>
        <p:spPr>
          <a:xfrm>
            <a:off x="2133600" y="4652750"/>
            <a:ext cx="3581400" cy="288036"/>
          </a:xfrm>
          <a:prstGeom prst="rect">
            <a:avLst/>
          </a:prstGeom>
        </p:spPr>
        <p:txBody>
          <a:bodyPr vert="horz" anchor="ctr" anchorCtr="0"/>
          <a:lstStyle>
            <a:lvl1pPr algn="r" eaLnBrk="1" latinLnBrk="0" hangingPunct="1">
              <a:defRPr kumimoji="0" sz="1200">
                <a:solidFill>
                  <a:schemeClr val="tx2"/>
                </a:solidFill>
              </a:defRPr>
            </a:lvl1pPr>
          </a:lstStyle>
          <a:p>
            <a:endParaRPr lang="en-US" dirty="0"/>
          </a:p>
        </p:txBody>
      </p:sp>
      <p:sp>
        <p:nvSpPr>
          <p:cNvPr id="22" name="Slide Number Placeholder 21"/>
          <p:cNvSpPr>
            <a:spLocks noGrp="1"/>
          </p:cNvSpPr>
          <p:nvPr>
            <p:ph type="sldNum" sz="quarter" idx="4"/>
          </p:nvPr>
        </p:nvSpPr>
        <p:spPr>
          <a:xfrm>
            <a:off x="8410575" y="4636148"/>
            <a:ext cx="609600" cy="3429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F28FB93-0A08-4E7D-8E63-9EFA29F1E093}" type="slidenum">
              <a:rPr lang="en-US" smtClean="0"/>
              <a:pPr/>
              <a:t>‹#›</a:t>
            </a:fld>
            <a:endParaRPr lang="en-US" dirty="0"/>
          </a:p>
        </p:txBody>
      </p:sp>
      <p:sp>
        <p:nvSpPr>
          <p:cNvPr id="5" name="Title Placeholder 4"/>
          <p:cNvSpPr>
            <a:spLocks noGrp="1"/>
          </p:cNvSpPr>
          <p:nvPr>
            <p:ph type="title"/>
          </p:nvPr>
        </p:nvSpPr>
        <p:spPr>
          <a:xfrm>
            <a:off x="457200" y="114300"/>
            <a:ext cx="8229600" cy="9144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ransition spd="med">
    <p:fade/>
  </p:transition>
  <p:timing>
    <p:tnLst>
      <p:par>
        <p:cTn id="1" dur="indefinite" restart="never" nodeType="tmRoot"/>
      </p:par>
    </p:tnLst>
  </p:timing>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pc="0"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60000" endA="900" endPos="58000" dir="5400000" sy="-100000" algn="bl" rotWithShape="0"/>
                </a:effectLst>
              </a:rPr>
              <a:t>Lesson 8</a:t>
            </a:r>
          </a:p>
          <a:p>
            <a:r>
              <a:rPr lang="en-US" spc="0"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60000" endA="900" endPos="58000" dir="5400000" sy="-100000" algn="bl" rotWithShape="0"/>
                </a:effectLst>
              </a:rPr>
              <a:t>Chapter 1 vss. 18-21</a:t>
            </a:r>
            <a:endParaRPr lang="en-US" spc="0" dirty="0">
              <a:ln w="18415" cmpd="sng">
                <a:solidFill>
                  <a:srgbClr val="FFFFFF"/>
                </a:solidFill>
                <a:prstDash val="solid"/>
              </a:ln>
              <a:solidFill>
                <a:srgbClr val="FFFFFF"/>
              </a:solidFill>
              <a:effectLst>
                <a:outerShdw blurRad="63500" dir="3600000" algn="tl" rotWithShape="0">
                  <a:srgbClr val="000000">
                    <a:alpha val="70000"/>
                  </a:srgbClr>
                </a:outerShdw>
                <a:reflection blurRad="6350" stA="60000" endA="900" endPos="58000" dir="5400000" sy="-100000" algn="bl" rotWithShape="0"/>
              </a:effectLst>
            </a:endParaRPr>
          </a:p>
        </p:txBody>
      </p:sp>
      <p:sp>
        <p:nvSpPr>
          <p:cNvPr id="4" name="Rectangle 3"/>
          <p:cNvSpPr/>
          <p:nvPr/>
        </p:nvSpPr>
        <p:spPr>
          <a:xfrm>
            <a:off x="1447800" y="1657350"/>
            <a:ext cx="6325706"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50000" endA="300" endPos="50000" dist="29997" dir="5400000" sy="-100000" algn="bl" rotWithShape="0"/>
                </a:effectLst>
              </a:rPr>
              <a:t>The Book of James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50000" endA="300" endPos="50000" dist="29997" dir="5400000" sy="-100000" algn="bl" rotWithShape="0"/>
              </a:effectLst>
            </a:endParaRPr>
          </a:p>
        </p:txBody>
      </p:sp>
    </p:spTree>
    <p:extLst>
      <p:ext uri="{BB962C8B-B14F-4D97-AF65-F5344CB8AC3E}">
        <p14:creationId xmlns:p14="http://schemas.microsoft.com/office/powerpoint/2010/main" val="2707543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284635" y="914400"/>
            <a:ext cx="8325967" cy="3886200"/>
          </a:xfrm>
        </p:spPr>
        <p:txBody>
          <a:bodyPr>
            <a:noAutofit/>
          </a:bodyPr>
          <a:lstStyle/>
          <a:p>
            <a:pPr>
              <a:buNone/>
            </a:pPr>
            <a:r>
              <a:rPr lang="en-US" dirty="0" smtClean="0"/>
              <a:t>In Humility accept the word </a:t>
            </a:r>
            <a:r>
              <a:rPr lang="en-US" i="1" dirty="0" smtClean="0"/>
              <a:t>implanted in you</a:t>
            </a:r>
          </a:p>
          <a:p>
            <a:pPr>
              <a:spcBef>
                <a:spcPts val="0"/>
              </a:spcBef>
              <a:buNone/>
            </a:pPr>
            <a:endParaRPr lang="en-US" sz="1000" dirty="0" smtClean="0"/>
          </a:p>
          <a:p>
            <a:pPr>
              <a:spcBef>
                <a:spcPts val="0"/>
              </a:spcBef>
              <a:buNone/>
            </a:pPr>
            <a:r>
              <a:rPr lang="en-US" sz="2000" dirty="0" smtClean="0"/>
              <a:t>  In other words, our souls depend on the implanted word, </a:t>
            </a:r>
            <a:r>
              <a:rPr lang="en-US" sz="2000" b="1" dirty="0" smtClean="0"/>
              <a:t>and</a:t>
            </a:r>
            <a:r>
              <a:rPr lang="en-US" sz="2000" dirty="0" smtClean="0"/>
              <a:t> our souls depend on receiving the word. If you decide that you don’t need to receive the external word, you are like a person who decides he doesn’t need to breathe. If you are spiritually dead, you can carry through that decision. You can choose not to breathe. But if you are spiritually alive, you can’t. The implanted word is powerful; it produces life and breathing. It takes over the spiritual diaphragm and demands oxygen. It demands the life-giving external word. If the word is implanted in you, you can’t hold your breath forever. The implanted word will sooner or later conquer and be replenished. You will receive the word again. And you will love it.- J Piper</a:t>
            </a:r>
          </a:p>
        </p:txBody>
      </p:sp>
      <p:sp>
        <p:nvSpPr>
          <p:cNvPr id="13" name="Title 12"/>
          <p:cNvSpPr>
            <a:spLocks noGrp="1"/>
          </p:cNvSpPr>
          <p:nvPr>
            <p:ph type="title"/>
          </p:nvPr>
        </p:nvSpPr>
        <p:spPr>
          <a:xfrm>
            <a:off x="228600" y="209550"/>
            <a:ext cx="8763000" cy="685800"/>
          </a:xfrm>
        </p:spPr>
        <p:txBody>
          <a:bodyPr>
            <a:noAutofit/>
          </a:bodyPr>
          <a:lstStyle/>
          <a:p>
            <a:r>
              <a:rPr lang="en-US" sz="3600" dirty="0" smtClean="0">
                <a:solidFill>
                  <a:schemeClr val="accent6"/>
                </a:solidFill>
              </a:rPr>
              <a:t>God’s Will accomplished through God’s Word</a:t>
            </a:r>
            <a:endParaRPr lang="en-US" sz="3600" dirty="0">
              <a:solidFill>
                <a:schemeClr val="accent6"/>
              </a:solidFill>
            </a:endParaRPr>
          </a:p>
        </p:txBody>
      </p:sp>
    </p:spTree>
    <p:extLst>
      <p:ext uri="{BB962C8B-B14F-4D97-AF65-F5344CB8AC3E}">
        <p14:creationId xmlns:p14="http://schemas.microsoft.com/office/powerpoint/2010/main" val="1016464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284635" y="914400"/>
            <a:ext cx="8325967" cy="3886200"/>
          </a:xfrm>
        </p:spPr>
        <p:txBody>
          <a:bodyPr>
            <a:noAutofit/>
          </a:bodyPr>
          <a:lstStyle/>
          <a:p>
            <a:pPr>
              <a:buNone/>
            </a:pPr>
            <a:r>
              <a:rPr lang="en-US" dirty="0" smtClean="0"/>
              <a:t>In Humility accept the word implanted in you </a:t>
            </a:r>
            <a:r>
              <a:rPr lang="en-US" i="1" dirty="0" smtClean="0"/>
              <a:t>which is able to save your souls</a:t>
            </a:r>
          </a:p>
          <a:p>
            <a:pPr>
              <a:buNone/>
            </a:pPr>
            <a:r>
              <a:rPr lang="en-US" sz="2000" dirty="0" smtClean="0"/>
              <a:t>1 Thessalonians 2:13 (NASB95) </a:t>
            </a:r>
          </a:p>
          <a:p>
            <a:pPr>
              <a:buNone/>
            </a:pPr>
            <a:r>
              <a:rPr lang="en-US" sz="2000" dirty="0" smtClean="0"/>
              <a:t>	 For this reason we also constantly thank God that when you received the word of God which you heard from us, you accepted </a:t>
            </a:r>
            <a:r>
              <a:rPr lang="en-US" sz="2000" i="1" dirty="0" smtClean="0"/>
              <a:t>it</a:t>
            </a:r>
            <a:r>
              <a:rPr lang="en-US" sz="2000" dirty="0" smtClean="0"/>
              <a:t> not </a:t>
            </a:r>
            <a:r>
              <a:rPr lang="en-US" sz="2000" i="1" dirty="0" smtClean="0"/>
              <a:t>as</a:t>
            </a:r>
            <a:r>
              <a:rPr lang="en-US" sz="2000" dirty="0" smtClean="0"/>
              <a:t> the word of men, but </a:t>
            </a:r>
            <a:r>
              <a:rPr lang="en-US" sz="2000" i="1" dirty="0" smtClean="0"/>
              <a:t>for</a:t>
            </a:r>
            <a:r>
              <a:rPr lang="en-US" sz="2000" dirty="0" smtClean="0"/>
              <a:t> what it really is, the word of God, which also </a:t>
            </a:r>
            <a:r>
              <a:rPr lang="en-US" sz="2000" u="sng" dirty="0" smtClean="0"/>
              <a:t>performs its work </a:t>
            </a:r>
            <a:r>
              <a:rPr lang="en-US" sz="2000" dirty="0" smtClean="0"/>
              <a:t>in you who believe. </a:t>
            </a:r>
          </a:p>
          <a:p>
            <a:pPr>
              <a:buNone/>
            </a:pPr>
            <a:endParaRPr lang="en-US" sz="2000" dirty="0" smtClean="0"/>
          </a:p>
          <a:p>
            <a:pPr>
              <a:buNone/>
            </a:pPr>
            <a:r>
              <a:rPr lang="en-US" sz="2000" dirty="0" smtClean="0"/>
              <a:t>And now….we are teed up for James 1:22 +</a:t>
            </a:r>
          </a:p>
        </p:txBody>
      </p:sp>
      <p:sp>
        <p:nvSpPr>
          <p:cNvPr id="13" name="Title 12"/>
          <p:cNvSpPr>
            <a:spLocks noGrp="1"/>
          </p:cNvSpPr>
          <p:nvPr>
            <p:ph type="title"/>
          </p:nvPr>
        </p:nvSpPr>
        <p:spPr>
          <a:xfrm>
            <a:off x="228600" y="209550"/>
            <a:ext cx="8763000" cy="685800"/>
          </a:xfrm>
        </p:spPr>
        <p:txBody>
          <a:bodyPr>
            <a:noAutofit/>
          </a:bodyPr>
          <a:lstStyle/>
          <a:p>
            <a:r>
              <a:rPr lang="en-US" sz="3600" dirty="0" smtClean="0">
                <a:solidFill>
                  <a:schemeClr val="accent6"/>
                </a:solidFill>
              </a:rPr>
              <a:t>God’s Will accomplished through God’s Word</a:t>
            </a:r>
            <a:endParaRPr lang="en-US" sz="3600" dirty="0">
              <a:solidFill>
                <a:schemeClr val="accent6"/>
              </a:solidFill>
            </a:endParaRPr>
          </a:p>
        </p:txBody>
      </p:sp>
      <p:pic>
        <p:nvPicPr>
          <p:cNvPr id="3074" name="Picture 2"/>
          <p:cNvPicPr>
            <a:picLocks noChangeAspect="1" noChangeArrowheads="1"/>
          </p:cNvPicPr>
          <p:nvPr/>
        </p:nvPicPr>
        <p:blipFill>
          <a:blip r:embed="rId2" cstate="print"/>
          <a:srcRect/>
          <a:stretch>
            <a:fillRect/>
          </a:stretch>
        </p:blipFill>
        <p:spPr bwMode="auto">
          <a:xfrm>
            <a:off x="5029200" y="3562350"/>
            <a:ext cx="914401" cy="1285875"/>
          </a:xfrm>
          <a:prstGeom prst="rect">
            <a:avLst/>
          </a:prstGeom>
          <a:noFill/>
          <a:ln w="9525">
            <a:noFill/>
            <a:miter lim="800000"/>
            <a:headEnd/>
            <a:tailEnd/>
          </a:ln>
          <a:effectLst>
            <a:softEdge rad="127000"/>
          </a:effectLst>
        </p:spPr>
      </p:pic>
    </p:spTree>
    <p:extLst>
      <p:ext uri="{BB962C8B-B14F-4D97-AF65-F5344CB8AC3E}">
        <p14:creationId xmlns:p14="http://schemas.microsoft.com/office/powerpoint/2010/main" val="1016464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284635" y="914400"/>
            <a:ext cx="8325967" cy="3886200"/>
          </a:xfrm>
        </p:spPr>
        <p:txBody>
          <a:bodyPr>
            <a:noAutofit/>
          </a:bodyPr>
          <a:lstStyle/>
          <a:p>
            <a:pPr>
              <a:buNone/>
            </a:pPr>
            <a:r>
              <a:rPr lang="en-US" sz="2400" dirty="0" smtClean="0"/>
              <a:t>James 1:18–21 (NASB95) </a:t>
            </a:r>
          </a:p>
          <a:p>
            <a:pPr>
              <a:spcBef>
                <a:spcPts val="0"/>
              </a:spcBef>
              <a:spcAft>
                <a:spcPts val="600"/>
              </a:spcAft>
              <a:buNone/>
            </a:pPr>
            <a:r>
              <a:rPr lang="en-US" sz="2400" dirty="0" smtClean="0"/>
              <a:t>		In the exercise of His will He brought us forth by the word of truth, so that we would be a kind of first fruits among His creatures. </a:t>
            </a:r>
          </a:p>
          <a:p>
            <a:pPr>
              <a:spcBef>
                <a:spcPts val="0"/>
              </a:spcBef>
              <a:spcAft>
                <a:spcPts val="600"/>
              </a:spcAft>
              <a:buNone/>
            </a:pPr>
            <a:r>
              <a:rPr lang="en-US" sz="2400" dirty="0" smtClean="0"/>
              <a:t>	</a:t>
            </a:r>
            <a:r>
              <a:rPr lang="en-US" sz="2400" i="1" dirty="0" smtClean="0"/>
              <a:t>This</a:t>
            </a:r>
            <a:r>
              <a:rPr lang="en-US" sz="2400" dirty="0" smtClean="0"/>
              <a:t> you know, my beloved brethren. But everyone must be quick to hear, slow to speak </a:t>
            </a:r>
            <a:r>
              <a:rPr lang="en-US" sz="2400" i="1" dirty="0" smtClean="0"/>
              <a:t>and</a:t>
            </a:r>
            <a:r>
              <a:rPr lang="en-US" sz="2400" dirty="0" smtClean="0"/>
              <a:t> slow to anger; for the anger of man does not achieve the righteousness of God. </a:t>
            </a:r>
          </a:p>
          <a:p>
            <a:pPr>
              <a:spcBef>
                <a:spcPts val="0"/>
              </a:spcBef>
              <a:spcAft>
                <a:spcPts val="600"/>
              </a:spcAft>
              <a:buNone/>
            </a:pPr>
            <a:r>
              <a:rPr lang="en-US" sz="2400" dirty="0" smtClean="0"/>
              <a:t>	Therefore, putting aside all filthiness and </a:t>
            </a:r>
            <a:r>
              <a:rPr lang="en-US" sz="2400" i="1" dirty="0" smtClean="0"/>
              <a:t>all</a:t>
            </a:r>
            <a:r>
              <a:rPr lang="en-US" sz="2400" dirty="0" smtClean="0"/>
              <a:t> that remains of wickedness, in humility receive the word implanted, which is able to save your souls. </a:t>
            </a:r>
          </a:p>
          <a:p>
            <a:pPr>
              <a:buNone/>
            </a:pPr>
            <a:endParaRPr lang="en-US" sz="2000" dirty="0"/>
          </a:p>
        </p:txBody>
      </p:sp>
      <p:sp>
        <p:nvSpPr>
          <p:cNvPr id="13" name="Title 12"/>
          <p:cNvSpPr>
            <a:spLocks noGrp="1"/>
          </p:cNvSpPr>
          <p:nvPr>
            <p:ph type="title"/>
          </p:nvPr>
        </p:nvSpPr>
        <p:spPr>
          <a:xfrm>
            <a:off x="228600" y="209550"/>
            <a:ext cx="8763000" cy="685800"/>
          </a:xfrm>
        </p:spPr>
        <p:txBody>
          <a:bodyPr>
            <a:noAutofit/>
          </a:bodyPr>
          <a:lstStyle/>
          <a:p>
            <a:r>
              <a:rPr lang="en-US" sz="3600" dirty="0" smtClean="0">
                <a:solidFill>
                  <a:schemeClr val="accent6"/>
                </a:solidFill>
              </a:rPr>
              <a:t>God’s Will accomplished through God’s Word</a:t>
            </a:r>
            <a:endParaRPr lang="en-US" sz="3600" dirty="0">
              <a:solidFill>
                <a:schemeClr val="accent6"/>
              </a:solidFill>
            </a:endParaRPr>
          </a:p>
        </p:txBody>
      </p:sp>
    </p:spTree>
    <p:extLst>
      <p:ext uri="{BB962C8B-B14F-4D97-AF65-F5344CB8AC3E}">
        <p14:creationId xmlns:p14="http://schemas.microsoft.com/office/powerpoint/2010/main" val="1016464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duotone>
              <a:prstClr val="black"/>
              <a:schemeClr val="accent6">
                <a:tint val="45000"/>
                <a:satMod val="400000"/>
              </a:schemeClr>
            </a:duotone>
            <a:lum bright="38000" contrast="-70000"/>
          </a:blip>
          <a:srcRect/>
          <a:stretch>
            <a:fillRect/>
          </a:stretch>
        </p:blipFill>
        <p:spPr bwMode="auto">
          <a:xfrm>
            <a:off x="3090087" y="742950"/>
            <a:ext cx="5944929" cy="4114800"/>
          </a:xfrm>
          <a:prstGeom prst="rect">
            <a:avLst/>
          </a:prstGeom>
          <a:noFill/>
          <a:ln w="9525">
            <a:noFill/>
            <a:miter lim="800000"/>
            <a:headEnd/>
            <a:tailEnd/>
          </a:ln>
          <a:effectLst>
            <a:softEdge rad="317500"/>
          </a:effectLst>
        </p:spPr>
      </p:pic>
      <p:sp>
        <p:nvSpPr>
          <p:cNvPr id="14" name="Content Placeholder 13"/>
          <p:cNvSpPr>
            <a:spLocks noGrp="1"/>
          </p:cNvSpPr>
          <p:nvPr>
            <p:ph idx="1"/>
          </p:nvPr>
        </p:nvSpPr>
        <p:spPr>
          <a:xfrm>
            <a:off x="284635" y="914400"/>
            <a:ext cx="8325967" cy="3886200"/>
          </a:xfrm>
        </p:spPr>
        <p:txBody>
          <a:bodyPr>
            <a:noAutofit/>
          </a:bodyPr>
          <a:lstStyle/>
          <a:p>
            <a:pPr>
              <a:buNone/>
            </a:pPr>
            <a:r>
              <a:rPr lang="en-US" dirty="0" smtClean="0"/>
              <a:t>Brought us forth by the  word of truth</a:t>
            </a:r>
          </a:p>
          <a:p>
            <a:pPr>
              <a:spcBef>
                <a:spcPts val="0"/>
              </a:spcBef>
              <a:buNone/>
            </a:pPr>
            <a:r>
              <a:rPr lang="en-US" sz="2000" dirty="0" smtClean="0"/>
              <a:t>Isaiah 55:10–11 (NASB95) </a:t>
            </a:r>
          </a:p>
          <a:p>
            <a:pPr>
              <a:spcBef>
                <a:spcPts val="0"/>
              </a:spcBef>
              <a:buNone/>
            </a:pPr>
            <a:r>
              <a:rPr lang="en-US" sz="2000" dirty="0" smtClean="0"/>
              <a:t>	“For as the rain and the snow come down from heaven, </a:t>
            </a:r>
          </a:p>
          <a:p>
            <a:pPr>
              <a:spcBef>
                <a:spcPts val="0"/>
              </a:spcBef>
              <a:buNone/>
            </a:pPr>
            <a:r>
              <a:rPr lang="en-US" sz="2000" dirty="0" smtClean="0"/>
              <a:t>And do not return there without watering the earth </a:t>
            </a:r>
          </a:p>
          <a:p>
            <a:pPr>
              <a:spcBef>
                <a:spcPts val="0"/>
              </a:spcBef>
              <a:buNone/>
            </a:pPr>
            <a:r>
              <a:rPr lang="en-US" sz="2000" dirty="0" smtClean="0"/>
              <a:t>And making it bear and sprout, </a:t>
            </a:r>
          </a:p>
          <a:p>
            <a:pPr>
              <a:spcBef>
                <a:spcPts val="0"/>
              </a:spcBef>
              <a:buNone/>
            </a:pPr>
            <a:r>
              <a:rPr lang="en-US" sz="2000" dirty="0" smtClean="0"/>
              <a:t>And furnishing seed to the </a:t>
            </a:r>
            <a:r>
              <a:rPr lang="en-US" sz="2000" dirty="0" err="1" smtClean="0"/>
              <a:t>sower</a:t>
            </a:r>
            <a:r>
              <a:rPr lang="en-US" sz="2000" dirty="0" smtClean="0"/>
              <a:t> and bread to the eater; </a:t>
            </a:r>
          </a:p>
          <a:p>
            <a:pPr>
              <a:spcBef>
                <a:spcPts val="0"/>
              </a:spcBef>
              <a:buNone/>
            </a:pPr>
            <a:r>
              <a:rPr lang="en-US" sz="2000" dirty="0" smtClean="0"/>
              <a:t>	So will My word be which goes forth from My mouth; </a:t>
            </a:r>
          </a:p>
          <a:p>
            <a:pPr>
              <a:spcBef>
                <a:spcPts val="0"/>
              </a:spcBef>
              <a:buNone/>
            </a:pPr>
            <a:r>
              <a:rPr lang="en-US" sz="2000" dirty="0" smtClean="0"/>
              <a:t>It will not return to Me empty, </a:t>
            </a:r>
          </a:p>
          <a:p>
            <a:pPr>
              <a:spcBef>
                <a:spcPts val="0"/>
              </a:spcBef>
              <a:buNone/>
            </a:pPr>
            <a:r>
              <a:rPr lang="en-US" sz="2000" dirty="0" smtClean="0"/>
              <a:t>Without accomplishing what I desire, </a:t>
            </a:r>
          </a:p>
          <a:p>
            <a:pPr>
              <a:spcBef>
                <a:spcPts val="0"/>
              </a:spcBef>
              <a:buNone/>
            </a:pPr>
            <a:r>
              <a:rPr lang="en-US" sz="2000" dirty="0" smtClean="0"/>
              <a:t>And without succeeding </a:t>
            </a:r>
            <a:r>
              <a:rPr lang="en-US" sz="2000" i="1" dirty="0" smtClean="0"/>
              <a:t>in the matter</a:t>
            </a:r>
            <a:r>
              <a:rPr lang="en-US" sz="2000" dirty="0" smtClean="0"/>
              <a:t> for which I sent it. </a:t>
            </a:r>
          </a:p>
          <a:p>
            <a:pPr>
              <a:buNone/>
            </a:pPr>
            <a:endParaRPr lang="en-US" sz="2000" dirty="0"/>
          </a:p>
        </p:txBody>
      </p:sp>
      <p:sp>
        <p:nvSpPr>
          <p:cNvPr id="13" name="Title 12"/>
          <p:cNvSpPr>
            <a:spLocks noGrp="1"/>
          </p:cNvSpPr>
          <p:nvPr>
            <p:ph type="title"/>
          </p:nvPr>
        </p:nvSpPr>
        <p:spPr>
          <a:xfrm>
            <a:off x="228600" y="209550"/>
            <a:ext cx="8763000" cy="685800"/>
          </a:xfrm>
        </p:spPr>
        <p:txBody>
          <a:bodyPr>
            <a:noAutofit/>
          </a:bodyPr>
          <a:lstStyle/>
          <a:p>
            <a:r>
              <a:rPr lang="en-US" sz="3600" dirty="0" smtClean="0">
                <a:solidFill>
                  <a:schemeClr val="accent6"/>
                </a:solidFill>
              </a:rPr>
              <a:t>God’s Will accomplished through God’s Word</a:t>
            </a:r>
            <a:endParaRPr lang="en-US" sz="3600" dirty="0">
              <a:solidFill>
                <a:schemeClr val="accent6"/>
              </a:solidFill>
            </a:endParaRPr>
          </a:p>
        </p:txBody>
      </p:sp>
    </p:spTree>
    <p:extLst>
      <p:ext uri="{BB962C8B-B14F-4D97-AF65-F5344CB8AC3E}">
        <p14:creationId xmlns:p14="http://schemas.microsoft.com/office/powerpoint/2010/main" val="1016464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284635" y="914400"/>
            <a:ext cx="8325967" cy="3886200"/>
          </a:xfrm>
        </p:spPr>
        <p:txBody>
          <a:bodyPr>
            <a:noAutofit/>
          </a:bodyPr>
          <a:lstStyle/>
          <a:p>
            <a:pPr>
              <a:buNone/>
            </a:pPr>
            <a:r>
              <a:rPr lang="en-US" dirty="0" smtClean="0"/>
              <a:t>Brought us forth by the  word of truth</a:t>
            </a:r>
          </a:p>
          <a:p>
            <a:pPr>
              <a:buNone/>
            </a:pPr>
            <a:r>
              <a:rPr lang="en-US" sz="2000" dirty="0" smtClean="0"/>
              <a:t>Romans 10:13–14 (NASB95) </a:t>
            </a:r>
          </a:p>
          <a:p>
            <a:pPr>
              <a:buNone/>
            </a:pPr>
            <a:r>
              <a:rPr lang="en-US" sz="2000" dirty="0" smtClean="0"/>
              <a:t>		for “</a:t>
            </a:r>
            <a:r>
              <a:rPr lang="en-US" sz="2000" cap="small" dirty="0" smtClean="0"/>
              <a:t>Whoever will call on the name of the Lord will be saved</a:t>
            </a:r>
            <a:r>
              <a:rPr lang="en-US" sz="2000" dirty="0" smtClean="0"/>
              <a:t>.” </a:t>
            </a:r>
          </a:p>
          <a:p>
            <a:pPr>
              <a:buNone/>
            </a:pPr>
            <a:r>
              <a:rPr lang="en-US" sz="2000" dirty="0" smtClean="0"/>
              <a:t>		How then will they call on Him in whom they have not believed? </a:t>
            </a:r>
            <a:r>
              <a:rPr lang="en-US" sz="2000" u="sng" dirty="0" smtClean="0"/>
              <a:t>How will they believe in Him whom they have not heard</a:t>
            </a:r>
            <a:r>
              <a:rPr lang="en-US" sz="2000" dirty="0" smtClean="0"/>
              <a:t>? And how will they hear without a preacher? </a:t>
            </a:r>
          </a:p>
          <a:p>
            <a:pPr>
              <a:spcBef>
                <a:spcPts val="0"/>
              </a:spcBef>
              <a:buNone/>
            </a:pPr>
            <a:r>
              <a:rPr lang="en-US" sz="2000" dirty="0" smtClean="0"/>
              <a:t>. </a:t>
            </a:r>
            <a:endParaRPr lang="en-US" sz="2000" dirty="0"/>
          </a:p>
        </p:txBody>
      </p:sp>
      <p:sp>
        <p:nvSpPr>
          <p:cNvPr id="13" name="Title 12"/>
          <p:cNvSpPr>
            <a:spLocks noGrp="1"/>
          </p:cNvSpPr>
          <p:nvPr>
            <p:ph type="title"/>
          </p:nvPr>
        </p:nvSpPr>
        <p:spPr>
          <a:xfrm>
            <a:off x="228600" y="209550"/>
            <a:ext cx="8763000" cy="685800"/>
          </a:xfrm>
        </p:spPr>
        <p:txBody>
          <a:bodyPr>
            <a:normAutofit/>
          </a:bodyPr>
          <a:lstStyle/>
          <a:p>
            <a:r>
              <a:rPr lang="en-US" sz="3600" dirty="0" smtClean="0">
                <a:solidFill>
                  <a:schemeClr val="accent6"/>
                </a:solidFill>
              </a:rPr>
              <a:t>God’s Will accomplished through God’s Word</a:t>
            </a:r>
            <a:endParaRPr lang="en-US" sz="3600" dirty="0">
              <a:solidFill>
                <a:schemeClr val="accent6"/>
              </a:solidFill>
            </a:endParaRPr>
          </a:p>
        </p:txBody>
      </p:sp>
    </p:spTree>
    <p:extLst>
      <p:ext uri="{BB962C8B-B14F-4D97-AF65-F5344CB8AC3E}">
        <p14:creationId xmlns:p14="http://schemas.microsoft.com/office/powerpoint/2010/main" val="1016464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284635" y="914400"/>
            <a:ext cx="8325967" cy="3886200"/>
          </a:xfrm>
        </p:spPr>
        <p:txBody>
          <a:bodyPr>
            <a:noAutofit/>
          </a:bodyPr>
          <a:lstStyle/>
          <a:p>
            <a:pPr>
              <a:buNone/>
            </a:pPr>
            <a:r>
              <a:rPr lang="en-US" dirty="0" smtClean="0"/>
              <a:t>Brought us forth by the  word of truth</a:t>
            </a:r>
          </a:p>
          <a:p>
            <a:pPr>
              <a:spcBef>
                <a:spcPts val="0"/>
              </a:spcBef>
              <a:buNone/>
            </a:pPr>
            <a:r>
              <a:rPr lang="en-US" sz="2000" dirty="0" smtClean="0"/>
              <a:t>1 Peter 1:23–25 (NASB95) </a:t>
            </a:r>
          </a:p>
          <a:p>
            <a:pPr>
              <a:spcBef>
                <a:spcPts val="0"/>
              </a:spcBef>
              <a:buNone/>
            </a:pPr>
            <a:r>
              <a:rPr lang="en-US" sz="2000" dirty="0" smtClean="0"/>
              <a:t>	for you have been born again not of seed which is perishable but imperishable, </a:t>
            </a:r>
            <a:r>
              <a:rPr lang="en-US" sz="2000" i="1" dirty="0" smtClean="0"/>
              <a:t>that is,</a:t>
            </a:r>
            <a:r>
              <a:rPr lang="en-US" sz="2000" dirty="0" smtClean="0"/>
              <a:t> through the living and enduring word of God. </a:t>
            </a:r>
          </a:p>
          <a:p>
            <a:pPr>
              <a:spcBef>
                <a:spcPts val="0"/>
              </a:spcBef>
              <a:buNone/>
            </a:pPr>
            <a:r>
              <a:rPr lang="en-US" sz="2000" dirty="0" smtClean="0"/>
              <a:t>For, “</a:t>
            </a:r>
            <a:r>
              <a:rPr lang="en-US" sz="2000" cap="small" dirty="0" smtClean="0"/>
              <a:t>All flesh is like grass</a:t>
            </a:r>
            <a:r>
              <a:rPr lang="en-US" sz="2000" dirty="0" smtClean="0"/>
              <a:t>, </a:t>
            </a:r>
          </a:p>
          <a:p>
            <a:pPr>
              <a:spcBef>
                <a:spcPts val="0"/>
              </a:spcBef>
              <a:buNone/>
            </a:pPr>
            <a:r>
              <a:rPr lang="en-US" sz="2000" cap="small" dirty="0" smtClean="0"/>
              <a:t>And all its glory like the flower of grass</a:t>
            </a:r>
            <a:r>
              <a:rPr lang="en-US" sz="2000" dirty="0" smtClean="0"/>
              <a:t>. </a:t>
            </a:r>
          </a:p>
          <a:p>
            <a:pPr>
              <a:spcBef>
                <a:spcPts val="0"/>
              </a:spcBef>
              <a:buNone/>
            </a:pPr>
            <a:r>
              <a:rPr lang="en-US" sz="2000" cap="small" dirty="0" smtClean="0"/>
              <a:t>The grass withers</a:t>
            </a:r>
            <a:r>
              <a:rPr lang="en-US" sz="2000" dirty="0" smtClean="0"/>
              <a:t>, </a:t>
            </a:r>
          </a:p>
          <a:p>
            <a:pPr>
              <a:spcBef>
                <a:spcPts val="0"/>
              </a:spcBef>
              <a:buNone/>
            </a:pPr>
            <a:r>
              <a:rPr lang="en-US" sz="2000" cap="small" dirty="0" smtClean="0"/>
              <a:t>And the flower falls off</a:t>
            </a:r>
            <a:r>
              <a:rPr lang="en-US" sz="2000" dirty="0" smtClean="0"/>
              <a:t>, </a:t>
            </a:r>
          </a:p>
          <a:p>
            <a:pPr>
              <a:spcBef>
                <a:spcPts val="0"/>
              </a:spcBef>
              <a:buNone/>
            </a:pPr>
            <a:r>
              <a:rPr lang="en-US" sz="2000" cap="small" dirty="0" smtClean="0"/>
              <a:t>But the word of the Lord endures forever</a:t>
            </a:r>
            <a:r>
              <a:rPr lang="en-US" sz="2000" dirty="0" smtClean="0"/>
              <a:t>.” </a:t>
            </a:r>
          </a:p>
          <a:p>
            <a:pPr>
              <a:spcBef>
                <a:spcPts val="0"/>
              </a:spcBef>
              <a:buNone/>
            </a:pPr>
            <a:r>
              <a:rPr lang="en-US" sz="2000" dirty="0" smtClean="0"/>
              <a:t>   And this is the word which was preached to you. </a:t>
            </a:r>
            <a:endParaRPr lang="en-US" sz="2000" dirty="0"/>
          </a:p>
        </p:txBody>
      </p:sp>
      <p:sp>
        <p:nvSpPr>
          <p:cNvPr id="13" name="Title 12"/>
          <p:cNvSpPr>
            <a:spLocks noGrp="1"/>
          </p:cNvSpPr>
          <p:nvPr>
            <p:ph type="title"/>
          </p:nvPr>
        </p:nvSpPr>
        <p:spPr>
          <a:xfrm>
            <a:off x="228600" y="209550"/>
            <a:ext cx="8763000" cy="685800"/>
          </a:xfrm>
        </p:spPr>
        <p:txBody>
          <a:bodyPr>
            <a:normAutofit/>
          </a:bodyPr>
          <a:lstStyle/>
          <a:p>
            <a:r>
              <a:rPr lang="en-US" sz="3600" dirty="0" smtClean="0">
                <a:solidFill>
                  <a:schemeClr val="accent6"/>
                </a:solidFill>
              </a:rPr>
              <a:t>God’s Will accomplished through God’s Word</a:t>
            </a:r>
            <a:endParaRPr lang="en-US" sz="3600" dirty="0">
              <a:solidFill>
                <a:schemeClr val="accent6"/>
              </a:solidFill>
            </a:endParaRPr>
          </a:p>
        </p:txBody>
      </p:sp>
    </p:spTree>
    <p:extLst>
      <p:ext uri="{BB962C8B-B14F-4D97-AF65-F5344CB8AC3E}">
        <p14:creationId xmlns:p14="http://schemas.microsoft.com/office/powerpoint/2010/main" val="1016464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284635" y="914400"/>
            <a:ext cx="8325967" cy="3886200"/>
          </a:xfrm>
        </p:spPr>
        <p:txBody>
          <a:bodyPr>
            <a:noAutofit/>
          </a:bodyPr>
          <a:lstStyle/>
          <a:p>
            <a:pPr>
              <a:buNone/>
            </a:pPr>
            <a:r>
              <a:rPr lang="en-US" dirty="0" smtClean="0"/>
              <a:t>In Humility accept the word</a:t>
            </a:r>
            <a:endParaRPr lang="en-US" i="1" dirty="0" smtClean="0"/>
          </a:p>
          <a:p>
            <a:pPr>
              <a:spcBef>
                <a:spcPts val="0"/>
              </a:spcBef>
              <a:buNone/>
            </a:pPr>
            <a:r>
              <a:rPr lang="en-US" sz="2000" dirty="0" smtClean="0"/>
              <a:t>Isaiah 66:1–3 (NASB95) </a:t>
            </a:r>
          </a:p>
          <a:p>
            <a:pPr>
              <a:spcBef>
                <a:spcPts val="0"/>
              </a:spcBef>
              <a:buNone/>
            </a:pPr>
            <a:r>
              <a:rPr lang="en-US" sz="2000" dirty="0" smtClean="0"/>
              <a:t>		Thus says the </a:t>
            </a:r>
            <a:r>
              <a:rPr lang="en-US" sz="2000" cap="small" dirty="0" smtClean="0"/>
              <a:t>Lord</a:t>
            </a:r>
            <a:r>
              <a:rPr lang="en-US" sz="2000" dirty="0" smtClean="0"/>
              <a:t>, </a:t>
            </a:r>
          </a:p>
          <a:p>
            <a:pPr>
              <a:spcBef>
                <a:spcPts val="0"/>
              </a:spcBef>
              <a:buNone/>
            </a:pPr>
            <a:r>
              <a:rPr lang="en-US" sz="2000" dirty="0" smtClean="0"/>
              <a:t>“Heaven is My throne and the earth is My footstool. </a:t>
            </a:r>
          </a:p>
          <a:p>
            <a:pPr>
              <a:spcBef>
                <a:spcPts val="0"/>
              </a:spcBef>
              <a:buNone/>
            </a:pPr>
            <a:r>
              <a:rPr lang="en-US" sz="2000" dirty="0" smtClean="0"/>
              <a:t>Where then is a house you could build for Me? </a:t>
            </a:r>
          </a:p>
          <a:p>
            <a:pPr>
              <a:spcBef>
                <a:spcPts val="0"/>
              </a:spcBef>
              <a:buNone/>
            </a:pPr>
            <a:r>
              <a:rPr lang="en-US" sz="2000" dirty="0" smtClean="0"/>
              <a:t>And where is a place that I may rest? </a:t>
            </a:r>
          </a:p>
          <a:p>
            <a:pPr>
              <a:spcBef>
                <a:spcPts val="0"/>
              </a:spcBef>
              <a:buNone/>
            </a:pPr>
            <a:r>
              <a:rPr lang="en-US" sz="2000" dirty="0" smtClean="0"/>
              <a:t>		“For My hand made all these things, </a:t>
            </a:r>
          </a:p>
          <a:p>
            <a:pPr>
              <a:spcBef>
                <a:spcPts val="0"/>
              </a:spcBef>
              <a:buNone/>
            </a:pPr>
            <a:r>
              <a:rPr lang="en-US" sz="2000" dirty="0" smtClean="0"/>
              <a:t>Thus all these things came into being,” declares the </a:t>
            </a:r>
            <a:r>
              <a:rPr lang="en-US" sz="2000" cap="small" dirty="0" smtClean="0"/>
              <a:t>Lord</a:t>
            </a:r>
            <a:r>
              <a:rPr lang="en-US" sz="2000" dirty="0" smtClean="0"/>
              <a:t>. </a:t>
            </a:r>
          </a:p>
          <a:p>
            <a:pPr>
              <a:spcBef>
                <a:spcPts val="0"/>
              </a:spcBef>
              <a:buNone/>
            </a:pPr>
            <a:r>
              <a:rPr lang="en-US" sz="2000" dirty="0" smtClean="0"/>
              <a:t>“</a:t>
            </a:r>
            <a:r>
              <a:rPr lang="en-US" sz="2000" u="sng" dirty="0" smtClean="0"/>
              <a:t>But to this one I will look, </a:t>
            </a:r>
          </a:p>
          <a:p>
            <a:pPr>
              <a:spcBef>
                <a:spcPts val="0"/>
              </a:spcBef>
              <a:buNone/>
            </a:pPr>
            <a:r>
              <a:rPr lang="en-US" sz="2000" u="sng" dirty="0" smtClean="0"/>
              <a:t>To him who is humble and contrite of spirit, and who trembles at My word</a:t>
            </a:r>
            <a:r>
              <a:rPr lang="en-US" sz="2000" dirty="0" smtClean="0"/>
              <a:t>. </a:t>
            </a:r>
          </a:p>
        </p:txBody>
      </p:sp>
      <p:sp>
        <p:nvSpPr>
          <p:cNvPr id="13" name="Title 12"/>
          <p:cNvSpPr>
            <a:spLocks noGrp="1"/>
          </p:cNvSpPr>
          <p:nvPr>
            <p:ph type="title"/>
          </p:nvPr>
        </p:nvSpPr>
        <p:spPr>
          <a:xfrm>
            <a:off x="228600" y="209550"/>
            <a:ext cx="8839200" cy="685800"/>
          </a:xfrm>
        </p:spPr>
        <p:txBody>
          <a:bodyPr>
            <a:noAutofit/>
          </a:bodyPr>
          <a:lstStyle/>
          <a:p>
            <a:r>
              <a:rPr lang="en-US" sz="3600" dirty="0" smtClean="0">
                <a:solidFill>
                  <a:schemeClr val="accent6"/>
                </a:solidFill>
              </a:rPr>
              <a:t>God’s Will accomplished through God’s Word</a:t>
            </a:r>
            <a:endParaRPr lang="en-US" sz="3600" dirty="0">
              <a:solidFill>
                <a:schemeClr val="accent6"/>
              </a:solidFill>
            </a:endParaRPr>
          </a:p>
        </p:txBody>
      </p:sp>
      <p:sp>
        <p:nvSpPr>
          <p:cNvPr id="4" name="TextBox 3"/>
          <p:cNvSpPr txBox="1"/>
          <p:nvPr/>
        </p:nvSpPr>
        <p:spPr>
          <a:xfrm>
            <a:off x="1981200" y="4019550"/>
            <a:ext cx="1828800" cy="640175"/>
          </a:xfrm>
          <a:prstGeom prst="rect">
            <a:avLst/>
          </a:prstGeom>
          <a:noFill/>
        </p:spPr>
        <p:txBody>
          <a:bodyPr wrap="square" rtlCol="0">
            <a:spAutoFit/>
          </a:bodyPr>
          <a:lstStyle/>
          <a:p>
            <a:pPr>
              <a:lnSpc>
                <a:spcPts val="1400"/>
              </a:lnSpc>
            </a:pPr>
            <a:r>
              <a:rPr lang="en-US" sz="1600" dirty="0" smtClean="0">
                <a:solidFill>
                  <a:schemeClr val="accent6">
                    <a:lumMod val="50000"/>
                  </a:schemeClr>
                </a:solidFill>
              </a:rPr>
              <a:t>needy</a:t>
            </a:r>
          </a:p>
          <a:p>
            <a:pPr>
              <a:lnSpc>
                <a:spcPts val="1400"/>
              </a:lnSpc>
            </a:pPr>
            <a:r>
              <a:rPr lang="en-US" sz="1600" dirty="0" smtClean="0">
                <a:solidFill>
                  <a:schemeClr val="accent6">
                    <a:lumMod val="50000"/>
                  </a:schemeClr>
                </a:solidFill>
              </a:rPr>
              <a:t> poor </a:t>
            </a:r>
          </a:p>
          <a:p>
            <a:pPr>
              <a:lnSpc>
                <a:spcPts val="1400"/>
              </a:lnSpc>
            </a:pPr>
            <a:r>
              <a:rPr lang="en-US" sz="1600" dirty="0" smtClean="0">
                <a:solidFill>
                  <a:schemeClr val="accent6">
                    <a:lumMod val="50000"/>
                  </a:schemeClr>
                </a:solidFill>
              </a:rPr>
              <a:t>wretched</a:t>
            </a:r>
            <a:endParaRPr lang="en-US" sz="1600" dirty="0">
              <a:solidFill>
                <a:schemeClr val="accent6">
                  <a:lumMod val="50000"/>
                </a:schemeClr>
              </a:solidFill>
            </a:endParaRPr>
          </a:p>
        </p:txBody>
      </p:sp>
      <p:sp>
        <p:nvSpPr>
          <p:cNvPr id="5" name="TextBox 4"/>
          <p:cNvSpPr txBox="1"/>
          <p:nvPr/>
        </p:nvSpPr>
        <p:spPr>
          <a:xfrm>
            <a:off x="3352800" y="4019550"/>
            <a:ext cx="1828800" cy="460639"/>
          </a:xfrm>
          <a:prstGeom prst="rect">
            <a:avLst/>
          </a:prstGeom>
          <a:noFill/>
        </p:spPr>
        <p:txBody>
          <a:bodyPr wrap="square" rtlCol="0">
            <a:spAutoFit/>
          </a:bodyPr>
          <a:lstStyle/>
          <a:p>
            <a:pPr>
              <a:lnSpc>
                <a:spcPts val="1400"/>
              </a:lnSpc>
            </a:pPr>
            <a:r>
              <a:rPr lang="en-US" sz="1600" dirty="0" smtClean="0">
                <a:solidFill>
                  <a:schemeClr val="accent6">
                    <a:lumMod val="50000"/>
                  </a:schemeClr>
                </a:solidFill>
              </a:rPr>
              <a:t>stricken</a:t>
            </a:r>
          </a:p>
          <a:p>
            <a:pPr>
              <a:lnSpc>
                <a:spcPts val="1400"/>
              </a:lnSpc>
            </a:pPr>
            <a:r>
              <a:rPr lang="en-US" sz="1600" dirty="0" smtClean="0">
                <a:solidFill>
                  <a:schemeClr val="accent6">
                    <a:lumMod val="50000"/>
                  </a:schemeClr>
                </a:solidFill>
              </a:rPr>
              <a:t>crippled</a:t>
            </a:r>
            <a:endParaRPr lang="en-US" sz="1600" dirty="0">
              <a:solidFill>
                <a:schemeClr val="accent6">
                  <a:lumMod val="50000"/>
                </a:schemeClr>
              </a:solidFill>
            </a:endParaRPr>
          </a:p>
        </p:txBody>
      </p:sp>
    </p:spTree>
    <p:extLst>
      <p:ext uri="{BB962C8B-B14F-4D97-AF65-F5344CB8AC3E}">
        <p14:creationId xmlns:p14="http://schemas.microsoft.com/office/powerpoint/2010/main" val="1016464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284635" y="914400"/>
            <a:ext cx="8325967" cy="3886200"/>
          </a:xfrm>
        </p:spPr>
        <p:txBody>
          <a:bodyPr>
            <a:noAutofit/>
          </a:bodyPr>
          <a:lstStyle/>
          <a:p>
            <a:pPr>
              <a:buNone/>
            </a:pPr>
            <a:r>
              <a:rPr lang="en-US" dirty="0" smtClean="0"/>
              <a:t>In Humility accept the word</a:t>
            </a:r>
            <a:endParaRPr lang="en-US" i="1" dirty="0" smtClean="0"/>
          </a:p>
          <a:p>
            <a:pPr>
              <a:buNone/>
            </a:pPr>
            <a:r>
              <a:rPr lang="en-US" sz="2000" dirty="0" smtClean="0"/>
              <a:t>James 1:19–21</a:t>
            </a:r>
            <a:r>
              <a:rPr lang="en-US" sz="1200" dirty="0" smtClean="0"/>
              <a:t>(</a:t>
            </a:r>
            <a:r>
              <a:rPr lang="en-US" sz="2000" dirty="0" smtClean="0"/>
              <a:t>a</a:t>
            </a:r>
            <a:r>
              <a:rPr lang="en-US" sz="1200" dirty="0" smtClean="0"/>
              <a:t>)</a:t>
            </a:r>
            <a:r>
              <a:rPr lang="en-US" sz="2000" dirty="0" smtClean="0"/>
              <a:t> (NASB95) </a:t>
            </a:r>
          </a:p>
          <a:p>
            <a:pPr>
              <a:spcBef>
                <a:spcPts val="0"/>
              </a:spcBef>
              <a:buNone/>
            </a:pPr>
            <a:r>
              <a:rPr lang="en-US" sz="2000" dirty="0" smtClean="0"/>
              <a:t>		</a:t>
            </a:r>
            <a:r>
              <a:rPr lang="en-US" sz="2000" i="1" dirty="0" smtClean="0"/>
              <a:t>This</a:t>
            </a:r>
            <a:r>
              <a:rPr lang="en-US" sz="2000" dirty="0" smtClean="0"/>
              <a:t> you know, my beloved brethren. But everyone must be quick to hear, slow to speak </a:t>
            </a:r>
            <a:r>
              <a:rPr lang="en-US" sz="2000" i="1" dirty="0" smtClean="0"/>
              <a:t>and</a:t>
            </a:r>
            <a:r>
              <a:rPr lang="en-US" sz="2000" dirty="0" smtClean="0"/>
              <a:t> slow to anger; for the anger of man does not achieve the righteousness of God. Therefore, putting aside </a:t>
            </a:r>
          </a:p>
          <a:p>
            <a:pPr>
              <a:spcBef>
                <a:spcPts val="0"/>
              </a:spcBef>
              <a:buNone/>
            </a:pPr>
            <a:r>
              <a:rPr lang="en-US" sz="2000" dirty="0" smtClean="0"/>
              <a:t>all filthiness and </a:t>
            </a:r>
            <a:r>
              <a:rPr lang="en-US" sz="2000" i="1" dirty="0" smtClean="0"/>
              <a:t>all</a:t>
            </a:r>
            <a:r>
              <a:rPr lang="en-US" sz="2000" dirty="0" smtClean="0"/>
              <a:t> that remains of wickedness… </a:t>
            </a:r>
            <a:endParaRPr lang="en-US" sz="2000" dirty="0"/>
          </a:p>
        </p:txBody>
      </p:sp>
      <p:sp>
        <p:nvSpPr>
          <p:cNvPr id="13" name="Title 12"/>
          <p:cNvSpPr>
            <a:spLocks noGrp="1"/>
          </p:cNvSpPr>
          <p:nvPr>
            <p:ph type="title"/>
          </p:nvPr>
        </p:nvSpPr>
        <p:spPr>
          <a:xfrm>
            <a:off x="228600" y="209550"/>
            <a:ext cx="8839200" cy="685800"/>
          </a:xfrm>
        </p:spPr>
        <p:txBody>
          <a:bodyPr>
            <a:noAutofit/>
          </a:bodyPr>
          <a:lstStyle/>
          <a:p>
            <a:r>
              <a:rPr lang="en-US" sz="3600" dirty="0" smtClean="0">
                <a:solidFill>
                  <a:schemeClr val="accent6"/>
                </a:solidFill>
              </a:rPr>
              <a:t>God’s Will accomplished through God’s Word</a:t>
            </a:r>
            <a:endParaRPr lang="en-US" sz="3600" dirty="0">
              <a:solidFill>
                <a:schemeClr val="accent6"/>
              </a:solidFill>
            </a:endParaRPr>
          </a:p>
        </p:txBody>
      </p:sp>
      <p:sp>
        <p:nvSpPr>
          <p:cNvPr id="8" name="Rectangle 7"/>
          <p:cNvSpPr/>
          <p:nvPr/>
        </p:nvSpPr>
        <p:spPr>
          <a:xfrm rot="20622690">
            <a:off x="341828" y="1902940"/>
            <a:ext cx="8403775" cy="923330"/>
          </a:xfrm>
          <a:prstGeom prst="rect">
            <a:avLst/>
          </a:prstGeom>
          <a:noFill/>
        </p:spPr>
        <p:txBody>
          <a:bodyPr wrap="none" lIns="91440" tIns="45720" rIns="91440" bIns="45720">
            <a:spAutoFit/>
          </a:bodyPr>
          <a:lstStyle/>
          <a:p>
            <a:pPr algn="ctr"/>
            <a:r>
              <a:rPr lang="en-US" sz="5400" b="1" dirty="0" smtClean="0">
                <a:ln w="9525">
                  <a:solidFill>
                    <a:srgbClr val="FF0000">
                      <a:alpha val="38000"/>
                    </a:srgbClr>
                  </a:solidFill>
                  <a:prstDash val="solid"/>
                  <a:miter lim="800000"/>
                </a:ln>
                <a:solidFill>
                  <a:srgbClr val="FF0000">
                    <a:alpha val="36000"/>
                  </a:srgbClr>
                </a:solidFill>
                <a:effectLst>
                  <a:outerShdw blurRad="25500" dist="23000" dir="7020000" algn="tl">
                    <a:srgbClr val="000000">
                      <a:alpha val="50000"/>
                    </a:srgbClr>
                  </a:outerShdw>
                </a:effectLst>
              </a:rPr>
              <a:t>Impediments to humility</a:t>
            </a:r>
            <a:endParaRPr lang="en-US" sz="5400" b="1" dirty="0">
              <a:ln w="9525">
                <a:solidFill>
                  <a:srgbClr val="FF0000">
                    <a:alpha val="38000"/>
                  </a:srgbClr>
                </a:solidFill>
                <a:prstDash val="solid"/>
                <a:miter lim="800000"/>
              </a:ln>
              <a:solidFill>
                <a:srgbClr val="FF0000">
                  <a:alpha val="36000"/>
                </a:srgbClr>
              </a:solid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1016464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anim calcmode="lin" valueType="num">
                                      <p:cBhvr>
                                        <p:cTn id="8" dur="2000" fill="hold"/>
                                        <p:tgtEl>
                                          <p:spTgt spid="8"/>
                                        </p:tgtEl>
                                        <p:attrNameLst>
                                          <p:attrName>style.rotation</p:attrName>
                                        </p:attrNameLst>
                                      </p:cBhvr>
                                      <p:tavLst>
                                        <p:tav tm="0">
                                          <p:val>
                                            <p:fltVal val="720"/>
                                          </p:val>
                                        </p:tav>
                                        <p:tav tm="100000">
                                          <p:val>
                                            <p:fltVal val="0"/>
                                          </p:val>
                                        </p:tav>
                                      </p:tavLst>
                                    </p:anim>
                                    <p:anim calcmode="lin" valueType="num">
                                      <p:cBhvr>
                                        <p:cTn id="9" dur="2000" fill="hold"/>
                                        <p:tgtEl>
                                          <p:spTgt spid="8"/>
                                        </p:tgtEl>
                                        <p:attrNameLst>
                                          <p:attrName>ppt_h</p:attrName>
                                        </p:attrNameLst>
                                      </p:cBhvr>
                                      <p:tavLst>
                                        <p:tav tm="0">
                                          <p:val>
                                            <p:fltVal val="0"/>
                                          </p:val>
                                        </p:tav>
                                        <p:tav tm="100000">
                                          <p:val>
                                            <p:strVal val="#ppt_h"/>
                                          </p:val>
                                        </p:tav>
                                      </p:tavLst>
                                    </p:anim>
                                    <p:anim calcmode="lin" valueType="num">
                                      <p:cBhvr>
                                        <p:cTn id="10" dur="2000" fill="hold"/>
                                        <p:tgtEl>
                                          <p:spTgt spid="8"/>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284635" y="914400"/>
            <a:ext cx="8325967" cy="3886200"/>
          </a:xfrm>
        </p:spPr>
        <p:txBody>
          <a:bodyPr>
            <a:noAutofit/>
          </a:bodyPr>
          <a:lstStyle/>
          <a:p>
            <a:pPr>
              <a:buNone/>
            </a:pPr>
            <a:r>
              <a:rPr lang="en-US" dirty="0" smtClean="0"/>
              <a:t>Humility looks like;</a:t>
            </a:r>
            <a:endParaRPr lang="en-US" i="1" dirty="0" smtClean="0"/>
          </a:p>
          <a:p>
            <a:pPr>
              <a:buNone/>
            </a:pPr>
            <a:r>
              <a:rPr lang="en-US" sz="2000" dirty="0" smtClean="0"/>
              <a:t>Being quick to hear</a:t>
            </a:r>
          </a:p>
          <a:p>
            <a:pPr>
              <a:buNone/>
            </a:pPr>
            <a:r>
              <a:rPr lang="en-US" sz="2000" dirty="0" smtClean="0"/>
              <a:t>Being slow to speak </a:t>
            </a:r>
          </a:p>
          <a:p>
            <a:pPr>
              <a:buNone/>
            </a:pPr>
            <a:r>
              <a:rPr lang="en-US" sz="2000" i="1" dirty="0" smtClean="0"/>
              <a:t>Being s</a:t>
            </a:r>
            <a:r>
              <a:rPr lang="en-US" sz="2000" dirty="0" smtClean="0"/>
              <a:t>low to anger  </a:t>
            </a:r>
            <a:r>
              <a:rPr lang="en-US" sz="1400" dirty="0" smtClean="0"/>
              <a:t>(for the anger </a:t>
            </a:r>
            <a:r>
              <a:rPr lang="en-US" sz="1400" i="1" dirty="0" smtClean="0"/>
              <a:t>of man </a:t>
            </a:r>
          </a:p>
          <a:p>
            <a:pPr>
              <a:buNone/>
            </a:pPr>
            <a:r>
              <a:rPr lang="en-US" sz="1400" dirty="0" smtClean="0"/>
              <a:t>does not achieve the righteousness of God) </a:t>
            </a:r>
          </a:p>
          <a:p>
            <a:pPr>
              <a:buNone/>
            </a:pPr>
            <a:r>
              <a:rPr lang="en-US" sz="2000" dirty="0" smtClean="0"/>
              <a:t>Putting aside all filthiness and </a:t>
            </a:r>
          </a:p>
          <a:p>
            <a:pPr>
              <a:buNone/>
            </a:pPr>
            <a:r>
              <a:rPr lang="en-US" sz="2000" i="1" dirty="0" smtClean="0"/>
              <a:t>all</a:t>
            </a:r>
            <a:r>
              <a:rPr lang="en-US" sz="2000" dirty="0" smtClean="0"/>
              <a:t> that remains of wickedness… </a:t>
            </a:r>
            <a:endParaRPr lang="en-US" sz="2000" dirty="0"/>
          </a:p>
        </p:txBody>
      </p:sp>
      <p:sp>
        <p:nvSpPr>
          <p:cNvPr id="13" name="Title 12"/>
          <p:cNvSpPr>
            <a:spLocks noGrp="1"/>
          </p:cNvSpPr>
          <p:nvPr>
            <p:ph type="title"/>
          </p:nvPr>
        </p:nvSpPr>
        <p:spPr>
          <a:xfrm>
            <a:off x="228600" y="209550"/>
            <a:ext cx="8839200" cy="685800"/>
          </a:xfrm>
        </p:spPr>
        <p:txBody>
          <a:bodyPr>
            <a:noAutofit/>
          </a:bodyPr>
          <a:lstStyle/>
          <a:p>
            <a:r>
              <a:rPr lang="en-US" sz="3600" dirty="0" smtClean="0">
                <a:solidFill>
                  <a:schemeClr val="accent6"/>
                </a:solidFill>
              </a:rPr>
              <a:t>God’s Will accomplished through God’s Word</a:t>
            </a:r>
            <a:endParaRPr lang="en-US" sz="3600" dirty="0">
              <a:solidFill>
                <a:schemeClr val="accent6"/>
              </a:solidFill>
            </a:endParaRPr>
          </a:p>
        </p:txBody>
      </p:sp>
      <p:pic>
        <p:nvPicPr>
          <p:cNvPr id="2051" name="Picture 3"/>
          <p:cNvPicPr>
            <a:picLocks noChangeAspect="1" noChangeArrowheads="1"/>
          </p:cNvPicPr>
          <p:nvPr/>
        </p:nvPicPr>
        <p:blipFill>
          <a:blip r:embed="rId2" cstate="print">
            <a:duotone>
              <a:prstClr val="black"/>
              <a:schemeClr val="accent6">
                <a:tint val="45000"/>
                <a:satMod val="400000"/>
              </a:schemeClr>
            </a:duotone>
            <a:lum bright="4000"/>
          </a:blip>
          <a:srcRect/>
          <a:stretch>
            <a:fillRect/>
          </a:stretch>
        </p:blipFill>
        <p:spPr bwMode="auto">
          <a:xfrm>
            <a:off x="4353379" y="971550"/>
            <a:ext cx="4438196" cy="3733800"/>
          </a:xfrm>
          <a:prstGeom prst="rect">
            <a:avLst/>
          </a:prstGeom>
          <a:noFill/>
          <a:ln w="9525">
            <a:noFill/>
            <a:miter lim="800000"/>
            <a:headEnd/>
            <a:tailEnd/>
          </a:ln>
          <a:effectLst>
            <a:softEdge rad="317500"/>
          </a:effectLst>
        </p:spPr>
      </p:pic>
    </p:spTree>
    <p:extLst>
      <p:ext uri="{BB962C8B-B14F-4D97-AF65-F5344CB8AC3E}">
        <p14:creationId xmlns:p14="http://schemas.microsoft.com/office/powerpoint/2010/main" val="1016464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fade">
                                      <p:cBhvr>
                                        <p:cTn id="7" dur="20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284635" y="914400"/>
            <a:ext cx="8325967" cy="3886200"/>
          </a:xfrm>
        </p:spPr>
        <p:txBody>
          <a:bodyPr>
            <a:noAutofit/>
          </a:bodyPr>
          <a:lstStyle/>
          <a:p>
            <a:pPr>
              <a:buNone/>
            </a:pPr>
            <a:r>
              <a:rPr lang="en-US" dirty="0" smtClean="0"/>
              <a:t>In Humility accept the word </a:t>
            </a:r>
            <a:r>
              <a:rPr lang="en-US" i="1" dirty="0" smtClean="0"/>
              <a:t>implanted in you</a:t>
            </a:r>
          </a:p>
          <a:p>
            <a:pPr>
              <a:spcBef>
                <a:spcPts val="0"/>
              </a:spcBef>
              <a:buNone/>
            </a:pPr>
            <a:endParaRPr lang="en-US" sz="1000" dirty="0" smtClean="0"/>
          </a:p>
          <a:p>
            <a:pPr>
              <a:spcBef>
                <a:spcPts val="0"/>
              </a:spcBef>
              <a:buNone/>
            </a:pPr>
            <a:r>
              <a:rPr lang="en-US" sz="2000" dirty="0" smtClean="0"/>
              <a:t> Jeremiah 15:16 (NASB95) </a:t>
            </a:r>
          </a:p>
          <a:p>
            <a:pPr>
              <a:spcBef>
                <a:spcPts val="0"/>
              </a:spcBef>
              <a:buNone/>
            </a:pPr>
            <a:r>
              <a:rPr lang="en-US" sz="2000" dirty="0" smtClean="0"/>
              <a:t>		Your words were found and I ate them, </a:t>
            </a:r>
          </a:p>
          <a:p>
            <a:pPr>
              <a:spcBef>
                <a:spcPts val="0"/>
              </a:spcBef>
              <a:buNone/>
            </a:pPr>
            <a:r>
              <a:rPr lang="en-US" sz="2000" dirty="0" smtClean="0"/>
              <a:t>And Your words became for me a joy and the delight of my heart; </a:t>
            </a:r>
          </a:p>
          <a:p>
            <a:pPr>
              <a:spcBef>
                <a:spcPts val="0"/>
              </a:spcBef>
              <a:buNone/>
            </a:pPr>
            <a:r>
              <a:rPr lang="en-US" sz="2000" dirty="0" smtClean="0"/>
              <a:t>For I have been called by Your name, </a:t>
            </a:r>
          </a:p>
          <a:p>
            <a:pPr>
              <a:spcBef>
                <a:spcPts val="0"/>
              </a:spcBef>
              <a:buNone/>
            </a:pPr>
            <a:r>
              <a:rPr lang="en-US" sz="2000" dirty="0" smtClean="0"/>
              <a:t>O </a:t>
            </a:r>
            <a:r>
              <a:rPr lang="en-US" sz="2000" cap="small" dirty="0" smtClean="0"/>
              <a:t>Lord</a:t>
            </a:r>
            <a:r>
              <a:rPr lang="en-US" sz="2000" dirty="0" smtClean="0"/>
              <a:t> God of hosts. </a:t>
            </a:r>
          </a:p>
          <a:p>
            <a:pPr>
              <a:spcBef>
                <a:spcPts val="0"/>
              </a:spcBef>
              <a:buNone/>
            </a:pPr>
            <a:endParaRPr lang="en-US" sz="2000" dirty="0" smtClean="0"/>
          </a:p>
          <a:p>
            <a:pPr>
              <a:spcBef>
                <a:spcPts val="0"/>
              </a:spcBef>
              <a:buNone/>
            </a:pPr>
            <a:r>
              <a:rPr lang="en-US" sz="2000" dirty="0" smtClean="0"/>
              <a:t>. </a:t>
            </a:r>
          </a:p>
        </p:txBody>
      </p:sp>
      <p:sp>
        <p:nvSpPr>
          <p:cNvPr id="13" name="Title 12"/>
          <p:cNvSpPr>
            <a:spLocks noGrp="1"/>
          </p:cNvSpPr>
          <p:nvPr>
            <p:ph type="title"/>
          </p:nvPr>
        </p:nvSpPr>
        <p:spPr>
          <a:xfrm>
            <a:off x="228600" y="209550"/>
            <a:ext cx="8763000" cy="685800"/>
          </a:xfrm>
        </p:spPr>
        <p:txBody>
          <a:bodyPr>
            <a:noAutofit/>
          </a:bodyPr>
          <a:lstStyle/>
          <a:p>
            <a:r>
              <a:rPr lang="en-US" sz="3600" dirty="0" smtClean="0">
                <a:solidFill>
                  <a:schemeClr val="accent6"/>
                </a:solidFill>
              </a:rPr>
              <a:t>God’s Will accomplished through God’s Word</a:t>
            </a:r>
            <a:endParaRPr lang="en-US" sz="3600" dirty="0">
              <a:solidFill>
                <a:schemeClr val="accent6"/>
              </a:solidFill>
            </a:endParaRPr>
          </a:p>
        </p:txBody>
      </p:sp>
    </p:spTree>
    <p:extLst>
      <p:ext uri="{BB962C8B-B14F-4D97-AF65-F5344CB8AC3E}">
        <p14:creationId xmlns:p14="http://schemas.microsoft.com/office/powerpoint/2010/main" val="1016464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Custom 9">
      <a:dk1>
        <a:sysClr val="windowText" lastClr="000000"/>
      </a:dk1>
      <a:lt1>
        <a:srgbClr val="000000"/>
      </a:lt1>
      <a:dk2>
        <a:srgbClr val="FFFBBA"/>
      </a:dk2>
      <a:lt2>
        <a:srgbClr val="DBF5F9"/>
      </a:lt2>
      <a:accent1>
        <a:srgbClr val="FFF654"/>
      </a:accent1>
      <a:accent2>
        <a:srgbClr val="FFFCC6"/>
      </a:accent2>
      <a:accent3>
        <a:srgbClr val="FFC000"/>
      </a:accent3>
      <a:accent4>
        <a:srgbClr val="10CF9B"/>
      </a:accent4>
      <a:accent5>
        <a:srgbClr val="7CCA62"/>
      </a:accent5>
      <a:accent6>
        <a:srgbClr val="A5C249"/>
      </a:accent6>
      <a:hlink>
        <a:srgbClr val="E2D700"/>
      </a:hlink>
      <a:folHlink>
        <a:srgbClr val="FFE599"/>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BooksClassic_16x9">
      <a:dk1>
        <a:srgbClr val="6A3A20"/>
      </a:dk1>
      <a:lt1>
        <a:sysClr val="window" lastClr="FFFFFF"/>
      </a:lt1>
      <a:dk2>
        <a:srgbClr val="000000"/>
      </a:dk2>
      <a:lt2>
        <a:srgbClr val="FFEDB9"/>
      </a:lt2>
      <a:accent1>
        <a:srgbClr val="6A3A20"/>
      </a:accent1>
      <a:accent2>
        <a:srgbClr val="B4914C"/>
      </a:accent2>
      <a:accent3>
        <a:srgbClr val="610606"/>
      </a:accent3>
      <a:accent4>
        <a:srgbClr val="2B3742"/>
      </a:accent4>
      <a:accent5>
        <a:srgbClr val="787A41"/>
      </a:accent5>
      <a:accent6>
        <a:srgbClr val="B95E14"/>
      </a:accent6>
      <a:hlink>
        <a:srgbClr val="2B3742"/>
      </a:hlink>
      <a:folHlink>
        <a:srgbClr val="C1A56D"/>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ooksClassic_16x9">
      <a:dk1>
        <a:srgbClr val="6A3A20"/>
      </a:dk1>
      <a:lt1>
        <a:sysClr val="window" lastClr="FFFFFF"/>
      </a:lt1>
      <a:dk2>
        <a:srgbClr val="000000"/>
      </a:dk2>
      <a:lt2>
        <a:srgbClr val="FFEDB9"/>
      </a:lt2>
      <a:accent1>
        <a:srgbClr val="6A3A20"/>
      </a:accent1>
      <a:accent2>
        <a:srgbClr val="B4914C"/>
      </a:accent2>
      <a:accent3>
        <a:srgbClr val="610606"/>
      </a:accent3>
      <a:accent4>
        <a:srgbClr val="2B3742"/>
      </a:accent4>
      <a:accent5>
        <a:srgbClr val="787A41"/>
      </a:accent5>
      <a:accent6>
        <a:srgbClr val="B95E14"/>
      </a:accent6>
      <a:hlink>
        <a:srgbClr val="2B3742"/>
      </a:hlink>
      <a:folHlink>
        <a:srgbClr val="C1A56D"/>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1360476</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 xsi:nil="true"/>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2011-12-12T13:37:00+00:00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TP102801058</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706496</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REDMOND\v-soujap</DisplayName>
        <AccountId>1954</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D003AC8-209A-4321-A17C-1B7A20643390}">
  <ds:schemaRefs>
    <ds:schemaRef ds:uri="http://schemas.microsoft.com/sharepoint/v3/contenttype/forms"/>
  </ds:schemaRefs>
</ds:datastoreItem>
</file>

<file path=customXml/itemProps2.xml><?xml version="1.0" encoding="utf-8"?>
<ds:datastoreItem xmlns:ds="http://schemas.openxmlformats.org/officeDocument/2006/customXml" ds:itemID="{4ED80E12-3BE9-4746-820E-FFB249F467F2}">
  <ds:schemaRefs>
    <ds:schemaRef ds:uri="http://www.w3.org/XML/1998/namespace"/>
    <ds:schemaRef ds:uri="http://schemas.microsoft.com/office/infopath/2007/PartnerControls"/>
    <ds:schemaRef ds:uri="http://schemas.microsoft.com/office/2006/documentManagement/types"/>
    <ds:schemaRef ds:uri="http://schemas.microsoft.com/office/2006/metadata/properties"/>
    <ds:schemaRef ds:uri="http://purl.org/dc/terms/"/>
    <ds:schemaRef ds:uri="http://purl.org/dc/elements/1.1/"/>
    <ds:schemaRef ds:uri="http://schemas.openxmlformats.org/package/2006/metadata/core-properties"/>
    <ds:schemaRef ds:uri="4873beb7-5857-4685-be1f-d57550cc96cc"/>
    <ds:schemaRef ds:uri="http://purl.org/dc/dcmitype/"/>
  </ds:schemaRefs>
</ds:datastoreItem>
</file>

<file path=customXml/itemProps3.xml><?xml version="1.0" encoding="utf-8"?>
<ds:datastoreItem xmlns:ds="http://schemas.openxmlformats.org/officeDocument/2006/customXml" ds:itemID="{83ED4759-CFDD-43F0-817C-11D9197192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2042</TotalTime>
  <Words>379</Words>
  <Application>Microsoft Office PowerPoint</Application>
  <PresentationFormat>On-screen Show (16:9)</PresentationFormat>
  <Paragraphs>85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Paper</vt:lpstr>
      <vt:lpstr>PowerPoint Presentation</vt:lpstr>
      <vt:lpstr>God’s Will accomplished through God’s Word</vt:lpstr>
      <vt:lpstr>God’s Will accomplished through God’s Word</vt:lpstr>
      <vt:lpstr>God’s Will accomplished through God’s Word</vt:lpstr>
      <vt:lpstr>God’s Will accomplished through God’s Word</vt:lpstr>
      <vt:lpstr>God’s Will accomplished through God’s Word</vt:lpstr>
      <vt:lpstr>God’s Will accomplished through God’s Word</vt:lpstr>
      <vt:lpstr>God’s Will accomplished through God’s Word</vt:lpstr>
      <vt:lpstr>God’s Will accomplished through God’s Word</vt:lpstr>
      <vt:lpstr>God’s Will accomplished through God’s Word</vt:lpstr>
      <vt:lpstr>God’s Will accomplished through God’s Word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David Hagstrom</dc:creator>
  <cp:lastModifiedBy>Denny Thomason</cp:lastModifiedBy>
  <cp:revision>26</cp:revision>
  <dcterms:created xsi:type="dcterms:W3CDTF">2018-08-10T19:03:10Z</dcterms:created>
  <dcterms:modified xsi:type="dcterms:W3CDTF">2018-10-14T20:51:54Z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