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4"/>
  </p:sldMasterIdLst>
  <p:notesMasterIdLst>
    <p:notesMasterId r:id="rId16"/>
  </p:notesMasterIdLst>
  <p:handoutMasterIdLst>
    <p:handoutMasterId r:id="rId17"/>
  </p:handoutMasterIdLst>
  <p:sldIdLst>
    <p:sldId id="267" r:id="rId5"/>
    <p:sldId id="292" r:id="rId6"/>
    <p:sldId id="298" r:id="rId7"/>
    <p:sldId id="295" r:id="rId8"/>
    <p:sldId id="305" r:id="rId9"/>
    <p:sldId id="299" r:id="rId10"/>
    <p:sldId id="300" r:id="rId11"/>
    <p:sldId id="301" r:id="rId12"/>
    <p:sldId id="297" r:id="rId13"/>
    <p:sldId id="304" r:id="rId14"/>
    <p:sldId id="302"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guide id="3" orient="horz" pos="1620">
          <p15:clr>
            <a:srgbClr val="A4A3A4"/>
          </p15:clr>
        </p15:guide>
        <p15:guide id="4" pos="2880">
          <p15:clr>
            <a:srgbClr val="A4A3A4"/>
          </p15:clr>
        </p15:guide>
      </p15:sldGuideLst>
    </p:ext>
    <p:ext uri="{2D200454-40CA-4A62-9FC3-DE9A4176ACB9}">
      <p15:notesGuideLst xmlns="" xmlns:p15="http://schemas.microsoft.com/office/powerpoint/2012/main">
        <p15:guide id="1" orient="horz" pos="2875" userDrawn="1">
          <p15:clr>
            <a:srgbClr val="A4A3A4"/>
          </p15:clr>
        </p15:guide>
        <p15:guide id="2" pos="2208" userDrawn="1">
          <p15:clr>
            <a:srgbClr val="A4A3A4"/>
          </p15:clr>
        </p15:guide>
        <p15:guide id="3" orient="horz"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599" autoAdjust="0"/>
  </p:normalViewPr>
  <p:slideViewPr>
    <p:cSldViewPr>
      <p:cViewPr>
        <p:scale>
          <a:sx n="102" d="100"/>
          <a:sy n="102" d="100"/>
        </p:scale>
        <p:origin x="-208" y="-8"/>
      </p:cViewPr>
      <p:guideLst>
        <p:guide orient="horz" pos="2160"/>
        <p:guide orient="horz" pos="1620"/>
        <p:guide pos="3839"/>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75"/>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30E6E22E-288A-414B-A8DE-E4DBD03D5FC0}" type="datetimeFigureOut">
              <a:rPr lang="en-US"/>
              <a:pPr/>
              <a:t>10/23/2018</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01114579-D02A-4B51-B5DF-8EC449F77AC7}" type="slidenum">
              <a:rPr/>
              <a:pPr/>
              <a:t>‹#›</a:t>
            </a:fld>
            <a:endParaRPr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39A9AE7E-E0F9-4C51-AD9A-F4C3A6E23BBF}" type="datetimeFigureOut">
              <a:rPr lang="en-US"/>
              <a:pPr/>
              <a:t>10/23/2018</a:t>
            </a:fld>
            <a:endParaRPr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C6074690-7256-4BB9-AC0F-97AEAE8CDEC2}" type="slidenum">
              <a:rPr/>
              <a:pPr/>
              <a:t>‹#›</a:t>
            </a:fld>
            <a:endParaRPr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2774853"/>
            <a:ext cx="8305800" cy="85725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075299"/>
            <a:ext cx="8305800" cy="14859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2662595"/>
            <a:ext cx="2971800" cy="1191"/>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2644727"/>
            <a:ext cx="45720" cy="3429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16" name="Slide Number Placeholder 15"/>
          <p:cNvSpPr>
            <a:spLocks noGrp="1"/>
          </p:cNvSpPr>
          <p:nvPr>
            <p:ph type="sldNum" sz="quarter" idx="11"/>
          </p:nvPr>
        </p:nvSpPr>
        <p:spPr/>
        <p:txBody>
          <a:bodyPr/>
          <a:lstStyle/>
          <a:p>
            <a:fld id="{DF28FB93-0A08-4E7D-8E63-9EFA29F1E09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143000"/>
            <a:ext cx="8229600"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8E36636D-D922-432D-A958-524484B5923D}" type="datetimeFigureOut">
              <a:rPr lang="en-US" smtClean="0"/>
              <a:pPr/>
              <a:t>10/23/2018</a:t>
            </a:fld>
            <a:endParaRPr lang="en-US" dirty="0"/>
          </a:p>
        </p:txBody>
      </p:sp>
      <p:sp>
        <p:nvSpPr>
          <p:cNvPr id="15" name="Slide Number Placeholder 14"/>
          <p:cNvSpPr>
            <a:spLocks noGrp="1"/>
          </p:cNvSpPr>
          <p:nvPr>
            <p:ph type="sldNum" sz="quarter" idx="15"/>
          </p:nvPr>
        </p:nvSpPr>
        <p:spPr/>
        <p:txBody>
          <a:bodyPr/>
          <a:lstStyle>
            <a:lvl1pPr algn="ctr">
              <a:defRPr/>
            </a:lvl1pPr>
          </a:lstStyle>
          <a:p>
            <a:fld id="{DF28FB93-0A08-4E7D-8E63-9EFA29F1E093}"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
        <p:nvSpPr>
          <p:cNvPr id="2" name="Title 1"/>
          <p:cNvSpPr>
            <a:spLocks noGrp="1"/>
          </p:cNvSpPr>
          <p:nvPr>
            <p:ph type="title"/>
          </p:nvPr>
        </p:nvSpPr>
        <p:spPr>
          <a:xfrm>
            <a:off x="685800" y="2628900"/>
            <a:ext cx="7924800" cy="10287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3719148"/>
            <a:ext cx="7924800" cy="738552"/>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3687744"/>
            <a:ext cx="7924800" cy="3226"/>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143000"/>
            <a:ext cx="4059936" cy="3429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3" name="Text Placeholder 2"/>
          <p:cNvSpPr>
            <a:spLocks noGrp="1"/>
          </p:cNvSpPr>
          <p:nvPr>
            <p:ph type="body" idx="1"/>
          </p:nvPr>
        </p:nvSpPr>
        <p:spPr>
          <a:xfrm>
            <a:off x="457200" y="1049695"/>
            <a:ext cx="4040188" cy="5715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1651422"/>
            <a:ext cx="4038600" cy="293522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16586"/>
            <a:ext cx="8229600" cy="85725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049695"/>
            <a:ext cx="4040188" cy="5715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1635164"/>
            <a:ext cx="3749040" cy="1191"/>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342900"/>
            <a:ext cx="6248400" cy="428625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200150"/>
            <a:ext cx="1984248" cy="280035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342900"/>
            <a:ext cx="19812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8E36636D-D922-432D-A958-524484B5923D}" type="datetimeFigureOut">
              <a:rPr lang="en-US" smtClean="0"/>
              <a:pPr/>
              <a:t>10/23/2018</a:t>
            </a:fld>
            <a:endParaRPr lang="en-US" dirty="0"/>
          </a:p>
        </p:txBody>
      </p:sp>
      <p:sp>
        <p:nvSpPr>
          <p:cNvPr id="9" name="Slide Number Placeholder 8"/>
          <p:cNvSpPr>
            <a:spLocks noGrp="1"/>
          </p:cNvSpPr>
          <p:nvPr>
            <p:ph type="sldNum" sz="quarter" idx="15"/>
          </p:nvPr>
        </p:nvSpPr>
        <p:spPr/>
        <p:txBody>
          <a:bodyPr/>
          <a:lstStyle/>
          <a:p>
            <a:fld id="{DF28FB93-0A08-4E7D-8E63-9EFA29F1E093}"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342900"/>
            <a:ext cx="2057400" cy="8001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342900"/>
            <a:ext cx="6019800" cy="417195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200150"/>
            <a:ext cx="2057400" cy="33147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8E36636D-D922-432D-A958-524484B5923D}" type="datetimeFigureOut">
              <a:rPr lang="en-US" smtClean="0"/>
              <a:pPr/>
              <a:t>10/23/2018</a:t>
            </a:fld>
            <a:endParaRPr lang="en-US" dirty="0"/>
          </a:p>
        </p:txBody>
      </p:sp>
      <p:sp>
        <p:nvSpPr>
          <p:cNvPr id="9" name="Slide Number Placeholder 8"/>
          <p:cNvSpPr>
            <a:spLocks noGrp="1"/>
          </p:cNvSpPr>
          <p:nvPr>
            <p:ph type="sldNum" sz="quarter" idx="11"/>
          </p:nvPr>
        </p:nvSpPr>
        <p:spPr/>
        <p:txBody>
          <a:bodyPr/>
          <a:lstStyle/>
          <a:p>
            <a:fld id="{DF28FB93-0A08-4E7D-8E63-9EFA29F1E09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085850"/>
            <a:ext cx="8229600" cy="35087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4652750"/>
            <a:ext cx="2590800" cy="288036"/>
          </a:xfrm>
          <a:prstGeom prst="rect">
            <a:avLst/>
          </a:prstGeom>
        </p:spPr>
        <p:txBody>
          <a:bodyPr vert="horz" anchor="ctr" anchorCtr="0"/>
          <a:lstStyle>
            <a:lvl1pPr algn="l" eaLnBrk="1" latinLnBrk="0" hangingPunct="1">
              <a:defRPr kumimoji="0" sz="1200">
                <a:solidFill>
                  <a:schemeClr val="tx2"/>
                </a:solidFill>
              </a:defRPr>
            </a:lvl1pPr>
          </a:lstStyle>
          <a:p>
            <a:fld id="{8E36636D-D922-432D-A958-524484B5923D}" type="datetimeFigureOut">
              <a:rPr lang="en-US" smtClean="0"/>
              <a:pPr/>
              <a:t>10/23/2018</a:t>
            </a:fld>
            <a:endParaRPr lang="en-US" dirty="0"/>
          </a:p>
        </p:txBody>
      </p:sp>
      <p:sp>
        <p:nvSpPr>
          <p:cNvPr id="10" name="Footer Placeholder 9"/>
          <p:cNvSpPr>
            <a:spLocks noGrp="1"/>
          </p:cNvSpPr>
          <p:nvPr>
            <p:ph type="ftr" sz="quarter" idx="3"/>
          </p:nvPr>
        </p:nvSpPr>
        <p:spPr>
          <a:xfrm>
            <a:off x="2133600" y="4652750"/>
            <a:ext cx="3581400" cy="288036"/>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4636148"/>
            <a:ext cx="609600" cy="3429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F28FB93-0A08-4E7D-8E63-9EFA29F1E093}" type="slidenum">
              <a:rPr lang="en-US" smtClean="0"/>
              <a:pPr/>
              <a:t>‹#›</a:t>
            </a:fld>
            <a:endParaRPr lang="en-US" dirty="0"/>
          </a:p>
        </p:txBody>
      </p:sp>
      <p:sp>
        <p:nvSpPr>
          <p:cNvPr id="5" name="Title Placeholder 4"/>
          <p:cNvSpPr>
            <a:spLocks noGrp="1"/>
          </p:cNvSpPr>
          <p:nvPr>
            <p:ph type="title"/>
          </p:nvPr>
        </p:nvSpPr>
        <p:spPr>
          <a:xfrm>
            <a:off x="457200" y="114300"/>
            <a:ext cx="8229600" cy="9144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fade/>
  </p:transition>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pc="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Lesson 9</a:t>
            </a:r>
          </a:p>
          <a:p>
            <a:r>
              <a:rPr lang="en-US" spc="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60000" endA="900" endPos="58000" dir="5400000" sy="-100000" algn="bl" rotWithShape="0"/>
                </a:effectLst>
              </a:rPr>
              <a:t>Chapter 1 vss. 22-25</a:t>
            </a:r>
          </a:p>
        </p:txBody>
      </p:sp>
      <p:sp>
        <p:nvSpPr>
          <p:cNvPr id="4" name="Rectangle 3"/>
          <p:cNvSpPr/>
          <p:nvPr/>
        </p:nvSpPr>
        <p:spPr>
          <a:xfrm>
            <a:off x="1447800" y="1657350"/>
            <a:ext cx="632570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0000" endA="300" endPos="50000" dist="29997" dir="5400000" sy="-100000" algn="bl" rotWithShape="0"/>
                </a:effectLst>
              </a:rPr>
              <a:t>The Book of James</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905000" y="2419350"/>
            <a:ext cx="4572000" cy="2566358"/>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duotone>
              <a:schemeClr val="accent6">
                <a:shade val="45000"/>
                <a:satMod val="135000"/>
              </a:schemeClr>
              <a:prstClr val="white"/>
            </a:duotone>
            <a:lum bright="5000"/>
          </a:blip>
          <a:srcRect/>
          <a:stretch>
            <a:fillRect/>
          </a:stretch>
        </p:blipFill>
        <p:spPr bwMode="auto">
          <a:xfrm>
            <a:off x="3886200" y="133350"/>
            <a:ext cx="5116461" cy="3051663"/>
          </a:xfrm>
          <a:prstGeom prst="rect">
            <a:avLst/>
          </a:prstGeom>
          <a:noFill/>
          <a:ln w="9525">
            <a:noFill/>
            <a:miter lim="800000"/>
            <a:headEnd/>
            <a:tailEnd/>
          </a:ln>
          <a:effectLst>
            <a:softEdge rad="317500"/>
          </a:effectLst>
        </p:spPr>
      </p:pic>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
        <p:nvSpPr>
          <p:cNvPr id="7" name="Rectangle 6"/>
          <p:cNvSpPr/>
          <p:nvPr/>
        </p:nvSpPr>
        <p:spPr>
          <a:xfrm>
            <a:off x="381000" y="1200150"/>
            <a:ext cx="3657600" cy="1323439"/>
          </a:xfrm>
          <a:prstGeom prst="rect">
            <a:avLst/>
          </a:prstGeom>
        </p:spPr>
        <p:txBody>
          <a:bodyPr wrap="square">
            <a:spAutoFit/>
          </a:bodyPr>
          <a:lstStyle/>
          <a:p>
            <a:r>
              <a:rPr lang="en-US" sz="2000" dirty="0"/>
              <a:t>Galatians 6:2 (NASB95) </a:t>
            </a:r>
          </a:p>
          <a:p>
            <a:r>
              <a:rPr lang="en-US" sz="2000" dirty="0"/>
              <a:t>	Bear one another’s burdens, and thereby fulfill the law of Christ. </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6">
                <a:shade val="45000"/>
                <a:satMod val="135000"/>
              </a:schemeClr>
              <a:prstClr val="white"/>
            </a:duotone>
            <a:lum bright="22000" contrast="-20000"/>
          </a:blip>
          <a:srcRect/>
          <a:stretch>
            <a:fillRect/>
          </a:stretch>
        </p:blipFill>
        <p:spPr bwMode="auto">
          <a:xfrm>
            <a:off x="4495800" y="1364864"/>
            <a:ext cx="4419600" cy="3597662"/>
          </a:xfrm>
          <a:prstGeom prst="ellipse">
            <a:avLst/>
          </a:prstGeom>
          <a:ln>
            <a:noFill/>
          </a:ln>
          <a:effectLst>
            <a:softEdge rad="112500"/>
          </a:effectLst>
        </p:spPr>
      </p:pic>
      <p:sp>
        <p:nvSpPr>
          <p:cNvPr id="14" name="Content Placeholder 13"/>
          <p:cNvSpPr>
            <a:spLocks noGrp="1"/>
          </p:cNvSpPr>
          <p:nvPr>
            <p:ph idx="1"/>
          </p:nvPr>
        </p:nvSpPr>
        <p:spPr>
          <a:xfrm>
            <a:off x="284635" y="914400"/>
            <a:ext cx="8325967" cy="3886200"/>
          </a:xfrm>
        </p:spPr>
        <p:txBody>
          <a:bodyPr>
            <a:noAutofit/>
          </a:bodyPr>
          <a:lstStyle/>
          <a:p>
            <a:pPr>
              <a:buNone/>
            </a:pPr>
            <a:r>
              <a:rPr lang="en-US" sz="2000" b="1" i="1" dirty="0">
                <a:solidFill>
                  <a:srgbClr val="C00000"/>
                </a:solidFill>
              </a:rPr>
              <a:t>Have we been freed from the curse and burden of the Mosaic law just to be burdened down with a more radical law of Christ? No. The difference is that Moses gave us a law but could not change our hearts so that we would freely obey. Our pride and rebellion was not conquered by Moses. But when Christ summons us to obey his law of love, he offers us himself to slay the dragon of our pride, change our hearts, empower us by his Spirit, and fulfill his law. </a:t>
            </a:r>
          </a:p>
          <a:p>
            <a:pPr>
              <a:buNone/>
            </a:pPr>
            <a:r>
              <a:rPr lang="en-US" sz="2000" b="1" i="1" dirty="0">
                <a:solidFill>
                  <a:srgbClr val="C00000"/>
                </a:solidFill>
              </a:rPr>
              <a:t>That is why, even though Christ's law is more radical than the righteousness of the scribes and Pharisees, he can say, "Come to me, all who labor and are heavy-laden, and I will give you rest. Take my yoke upon you and learn from me; for I am gentle and lowly in heart, and you will find rest for your souls. For my yoke is easy, and my burden is light“  -J. Piper</a:t>
            </a:r>
          </a:p>
          <a:p>
            <a:pPr>
              <a:buNone/>
            </a:pPr>
            <a:endParaRPr lang="en-US" sz="2000" dirty="0"/>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84635" y="914400"/>
            <a:ext cx="8325967" cy="3886200"/>
          </a:xfrm>
        </p:spPr>
        <p:txBody>
          <a:bodyPr>
            <a:noAutofit/>
          </a:bodyPr>
          <a:lstStyle/>
          <a:p>
            <a:pPr>
              <a:spcBef>
                <a:spcPts val="0"/>
              </a:spcBef>
              <a:buNone/>
            </a:pPr>
            <a:r>
              <a:rPr lang="en-US" sz="2400" dirty="0"/>
              <a:t>James 1:22–25 (NASB95) </a:t>
            </a:r>
          </a:p>
          <a:p>
            <a:pPr>
              <a:spcBef>
                <a:spcPts val="0"/>
              </a:spcBef>
              <a:buNone/>
            </a:pPr>
            <a:r>
              <a:rPr lang="en-US" sz="2400" dirty="0"/>
              <a:t>		But prove yourselves doers of the word, and not merely hearers who delude themselves. For if anyone is a hearer of the word and not a doer, he is like a man who looks at his natural face in a mirror; for </a:t>
            </a:r>
            <a:r>
              <a:rPr lang="en-US" sz="2400" i="1" dirty="0"/>
              <a:t>once</a:t>
            </a:r>
            <a:r>
              <a:rPr lang="en-US" sz="2400" dirty="0"/>
              <a:t> he has looked at himself and gone away, he has immediately forgotten what kind of person he was. </a:t>
            </a:r>
          </a:p>
          <a:p>
            <a:pPr>
              <a:spcBef>
                <a:spcPts val="0"/>
              </a:spcBef>
              <a:buNone/>
            </a:pPr>
            <a:r>
              <a:rPr lang="en-US" sz="2400" dirty="0"/>
              <a:t>		But one who looks intently at the perfect law, the </a:t>
            </a:r>
            <a:r>
              <a:rPr lang="en-US" sz="2400" i="1" dirty="0"/>
              <a:t>law</a:t>
            </a:r>
            <a:r>
              <a:rPr lang="en-US" sz="2400" dirty="0"/>
              <a:t> of liberty, and abides by it, not having become a forgetful hearer but an effectual doer, this man will be blessed in what he does. </a:t>
            </a:r>
          </a:p>
          <a:p>
            <a:pPr>
              <a:buNone/>
            </a:pPr>
            <a:endParaRPr lang="en-US" sz="2000" dirty="0"/>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Proof is in the Pudding</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Proof is in the Pudding</a:t>
            </a:r>
          </a:p>
        </p:txBody>
      </p:sp>
      <p:pic>
        <p:nvPicPr>
          <p:cNvPr id="1026" name="Picture 2"/>
          <p:cNvPicPr>
            <a:picLocks noGrp="1" noChangeAspect="1" noChangeArrowheads="1"/>
          </p:cNvPicPr>
          <p:nvPr>
            <p:ph idx="1"/>
          </p:nvPr>
        </p:nvPicPr>
        <p:blipFill>
          <a:blip r:embed="rId2" cstate="print"/>
          <a:srcRect/>
          <a:stretch>
            <a:fillRect/>
          </a:stretch>
        </p:blipFill>
        <p:spPr bwMode="auto">
          <a:xfrm>
            <a:off x="4800600" y="1047750"/>
            <a:ext cx="3667125" cy="362902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66800" y="971550"/>
            <a:ext cx="2590800" cy="205477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219200" y="2924175"/>
            <a:ext cx="3234948" cy="2219325"/>
          </a:xfrm>
          <a:prstGeom prst="ellipse">
            <a:avLst/>
          </a:prstGeom>
          <a:ln>
            <a:noFill/>
          </a:ln>
          <a:effectLst>
            <a:softEdge rad="112500"/>
          </a:effectLst>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284635" y="914400"/>
            <a:ext cx="8325967" cy="3886200"/>
          </a:xfrm>
        </p:spPr>
        <p:txBody>
          <a:bodyPr>
            <a:noAutofit/>
          </a:bodyPr>
          <a:lstStyle/>
          <a:p>
            <a:pPr>
              <a:buNone/>
            </a:pPr>
            <a:r>
              <a:rPr lang="en-US" sz="2000" dirty="0"/>
              <a:t>Matthew 23:23–26 (NASB95) </a:t>
            </a:r>
          </a:p>
          <a:p>
            <a:pPr>
              <a:buNone/>
            </a:pPr>
            <a:r>
              <a:rPr lang="en-US" sz="2000" dirty="0"/>
              <a:t>		“Woe to you, scribes and Pharisees, hypocrites! For you tithe mint and dill and </a:t>
            </a:r>
            <a:r>
              <a:rPr lang="en-US" sz="2000" dirty="0" err="1"/>
              <a:t>cummin</a:t>
            </a:r>
            <a:r>
              <a:rPr lang="en-US" sz="2000" dirty="0"/>
              <a:t>, and have neglected the weightier provisions of the law: justice and mercy and faithfulness; but these are the things you should have done without neglecting the others. </a:t>
            </a:r>
          </a:p>
          <a:p>
            <a:pPr>
              <a:buNone/>
            </a:pPr>
            <a:r>
              <a:rPr lang="en-US" sz="2000" dirty="0"/>
              <a:t>		“You blind guides, who strain out a gnat and swallow a camel! “Woe to you, scribes and Pharisees, hypocrites! For you clean the outside of the cup and of the dish, but inside they are full of robbery and self-indulgence. “You blind Pharisee, first clean the inside of the cup and of the dish, so that the outside of it may become clean also. </a:t>
            </a:r>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Proof is in the Pudding</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6">
                <a:tint val="45000"/>
                <a:satMod val="400000"/>
              </a:schemeClr>
            </a:duotone>
            <a:lum bright="55000" contrast="-42000"/>
          </a:blip>
          <a:srcRect/>
          <a:stretch>
            <a:fillRect/>
          </a:stretch>
        </p:blipFill>
        <p:spPr bwMode="auto">
          <a:xfrm>
            <a:off x="3276600" y="285750"/>
            <a:ext cx="5562600" cy="4648200"/>
          </a:xfrm>
          <a:prstGeom prst="ellipse">
            <a:avLst/>
          </a:prstGeom>
          <a:ln>
            <a:noFill/>
          </a:ln>
          <a:effectLst>
            <a:softEdge rad="112500"/>
          </a:effectLst>
        </p:spPr>
      </p:pic>
      <p:sp>
        <p:nvSpPr>
          <p:cNvPr id="14" name="Content Placeholder 13"/>
          <p:cNvSpPr>
            <a:spLocks noGrp="1"/>
          </p:cNvSpPr>
          <p:nvPr>
            <p:ph idx="1"/>
          </p:nvPr>
        </p:nvSpPr>
        <p:spPr>
          <a:xfrm>
            <a:off x="284635" y="914400"/>
            <a:ext cx="8325965" cy="4095750"/>
          </a:xfrm>
        </p:spPr>
        <p:txBody>
          <a:bodyPr>
            <a:noAutofit/>
          </a:bodyPr>
          <a:lstStyle/>
          <a:p>
            <a:pPr>
              <a:buNone/>
            </a:pPr>
            <a:r>
              <a:rPr lang="en-US" sz="2000" dirty="0"/>
              <a:t>Jeremiah 31:31-34(NASB95) </a:t>
            </a:r>
          </a:p>
          <a:p>
            <a:pPr>
              <a:buNone/>
            </a:pPr>
            <a:r>
              <a:rPr lang="en-US" sz="2000" dirty="0"/>
              <a:t>		 “Behold, days are coming,” declares the Lord, “when I will make a new covenant with the house of Israel and with the house of Judah,  not like the covenant which I made with their fathers in the day I took them by the hand to bring them out of the land of Egypt, My covenant which they broke, although I was a husband to them,” declares the Lord. “But this is the covenant which I will make with the house of Israel after those days,” declares the Lord, “I will put My law within them and on their heart I will write it; and I will be their God, and they shall be My people.  They will not teach again, each man his neighbor and each man his brother, saying, ‘Know the Lord,’ for they will all know Me, from the least of them to the greatest of them,” declares the Lord, “for I will forgive their iniquity, and their sin I will remember no more.”</a:t>
            </a:r>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Tree>
    <p:extLst>
      <p:ext uri="{BB962C8B-B14F-4D97-AF65-F5344CB8AC3E}">
        <p14:creationId xmlns:p14="http://schemas.microsoft.com/office/powerpoint/2010/main" val="202962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6">
                <a:tint val="45000"/>
                <a:satMod val="400000"/>
              </a:schemeClr>
            </a:duotone>
            <a:lum bright="55000" contrast="-42000"/>
          </a:blip>
          <a:srcRect/>
          <a:stretch>
            <a:fillRect/>
          </a:stretch>
        </p:blipFill>
        <p:spPr bwMode="auto">
          <a:xfrm>
            <a:off x="3276600" y="285750"/>
            <a:ext cx="5562600" cy="4648200"/>
          </a:xfrm>
          <a:prstGeom prst="ellipse">
            <a:avLst/>
          </a:prstGeom>
          <a:ln>
            <a:noFill/>
          </a:ln>
          <a:effectLst>
            <a:softEdge rad="112500"/>
          </a:effectLst>
        </p:spPr>
      </p:pic>
      <p:sp>
        <p:nvSpPr>
          <p:cNvPr id="14" name="Content Placeholder 13"/>
          <p:cNvSpPr>
            <a:spLocks noGrp="1"/>
          </p:cNvSpPr>
          <p:nvPr>
            <p:ph idx="1"/>
          </p:nvPr>
        </p:nvSpPr>
        <p:spPr>
          <a:xfrm>
            <a:off x="284635" y="914400"/>
            <a:ext cx="6878165" cy="4095750"/>
          </a:xfrm>
        </p:spPr>
        <p:txBody>
          <a:bodyPr>
            <a:noAutofit/>
          </a:bodyPr>
          <a:lstStyle/>
          <a:p>
            <a:pPr>
              <a:buNone/>
            </a:pPr>
            <a:r>
              <a:rPr lang="en-US" sz="2000" dirty="0"/>
              <a:t>Galatians 3:10–13 (NASB95) </a:t>
            </a:r>
          </a:p>
          <a:p>
            <a:pPr>
              <a:buNone/>
            </a:pPr>
            <a:r>
              <a:rPr lang="en-US" sz="2000" dirty="0"/>
              <a:t>		For as many as are of the works of the Law are under a curse; for it is written, “</a:t>
            </a:r>
            <a:r>
              <a:rPr lang="en-US" sz="2000" cap="small" dirty="0"/>
              <a:t>Cursed is everyone who does not abide by all things written in the book of the law</a:t>
            </a:r>
            <a:r>
              <a:rPr lang="en-US" sz="2000" dirty="0"/>
              <a:t>, </a:t>
            </a:r>
            <a:r>
              <a:rPr lang="en-US" sz="2000" cap="small" dirty="0"/>
              <a:t>to perform them</a:t>
            </a:r>
            <a:r>
              <a:rPr lang="en-US" sz="2000" dirty="0"/>
              <a:t>.” </a:t>
            </a:r>
          </a:p>
          <a:p>
            <a:pPr>
              <a:buNone/>
            </a:pPr>
            <a:r>
              <a:rPr lang="en-US" sz="2000" dirty="0"/>
              <a:t>		Now that no one is justified by the Law before God is evident; for, “</a:t>
            </a:r>
            <a:r>
              <a:rPr lang="en-US" sz="2000" cap="small" dirty="0"/>
              <a:t>The righteous man shall live by faith</a:t>
            </a:r>
            <a:r>
              <a:rPr lang="en-US" sz="2000" dirty="0"/>
              <a:t>.” </a:t>
            </a:r>
          </a:p>
          <a:p>
            <a:pPr>
              <a:buNone/>
            </a:pPr>
            <a:r>
              <a:rPr lang="en-US" sz="2000" dirty="0"/>
              <a:t>		However, the Law is not of faith; on the contrary, “</a:t>
            </a:r>
            <a:r>
              <a:rPr lang="en-US" sz="2000" cap="small" dirty="0"/>
              <a:t>He who practices them shall live</a:t>
            </a:r>
            <a:r>
              <a:rPr lang="en-US" sz="2000" dirty="0"/>
              <a:t> </a:t>
            </a:r>
            <a:r>
              <a:rPr lang="en-US" sz="2000" cap="small" dirty="0"/>
              <a:t>by them</a:t>
            </a:r>
            <a:r>
              <a:rPr lang="en-US" sz="2000" dirty="0"/>
              <a:t>.” </a:t>
            </a:r>
          </a:p>
          <a:p>
            <a:pPr>
              <a:buNone/>
            </a:pPr>
            <a:r>
              <a:rPr lang="en-US" sz="2000" dirty="0"/>
              <a:t>		Christ redeemed us from the curse of the Law, having become a curse for us—for it is written, “</a:t>
            </a:r>
            <a:r>
              <a:rPr lang="en-US" sz="2000" cap="small" dirty="0"/>
              <a:t>Cursed is everyone who hangs on</a:t>
            </a:r>
            <a:r>
              <a:rPr lang="en-US" sz="2000" dirty="0"/>
              <a:t> </a:t>
            </a:r>
            <a:r>
              <a:rPr lang="en-US" sz="2000" cap="small" dirty="0"/>
              <a:t>a</a:t>
            </a:r>
            <a:r>
              <a:rPr lang="en-US" sz="2000" dirty="0"/>
              <a:t> </a:t>
            </a:r>
            <a:r>
              <a:rPr lang="en-US" sz="2000" cap="small" dirty="0"/>
              <a:t>tree</a:t>
            </a:r>
            <a:r>
              <a:rPr lang="en-US" sz="2000" dirty="0"/>
              <a:t>”— </a:t>
            </a:r>
          </a:p>
          <a:p>
            <a:pPr>
              <a:buNone/>
            </a:pPr>
            <a:endParaRPr lang="en-US" sz="2000" dirty="0"/>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6">
                <a:tint val="45000"/>
                <a:satMod val="400000"/>
              </a:schemeClr>
            </a:duotone>
            <a:lum bright="55000" contrast="-42000"/>
          </a:blip>
          <a:srcRect/>
          <a:stretch>
            <a:fillRect/>
          </a:stretch>
        </p:blipFill>
        <p:spPr bwMode="auto">
          <a:xfrm>
            <a:off x="3276600" y="285750"/>
            <a:ext cx="5562600" cy="4648200"/>
          </a:xfrm>
          <a:prstGeom prst="ellipse">
            <a:avLst/>
          </a:prstGeom>
          <a:ln>
            <a:noFill/>
          </a:ln>
          <a:effectLst>
            <a:softEdge rad="112500"/>
          </a:effectLst>
        </p:spPr>
      </p:pic>
      <p:sp>
        <p:nvSpPr>
          <p:cNvPr id="14" name="Content Placeholder 13"/>
          <p:cNvSpPr>
            <a:spLocks noGrp="1"/>
          </p:cNvSpPr>
          <p:nvPr>
            <p:ph idx="1"/>
          </p:nvPr>
        </p:nvSpPr>
        <p:spPr>
          <a:xfrm>
            <a:off x="284635" y="914400"/>
            <a:ext cx="6725765" cy="3886200"/>
          </a:xfrm>
        </p:spPr>
        <p:txBody>
          <a:bodyPr>
            <a:noAutofit/>
          </a:bodyPr>
          <a:lstStyle/>
          <a:p>
            <a:pPr>
              <a:buNone/>
            </a:pPr>
            <a:r>
              <a:rPr lang="en-US" sz="2000" dirty="0"/>
              <a:t>Romans 8:2–4 (NASB95) </a:t>
            </a:r>
          </a:p>
          <a:p>
            <a:pPr>
              <a:spcBef>
                <a:spcPts val="0"/>
              </a:spcBef>
              <a:buNone/>
            </a:pPr>
            <a:r>
              <a:rPr lang="en-US" sz="2000" dirty="0"/>
              <a:t>		For the law of the Spirit of life in Christ Jesus has set you free from the law of sin and of death. For what the Law could not do, weak as it was through the flesh, God </a:t>
            </a:r>
            <a:r>
              <a:rPr lang="en-US" sz="2000" i="1" dirty="0"/>
              <a:t>did:</a:t>
            </a:r>
            <a:r>
              <a:rPr lang="en-US" sz="2000" dirty="0"/>
              <a:t> sending His own Son in the likeness of sinful flesh and </a:t>
            </a:r>
            <a:r>
              <a:rPr lang="en-US" sz="2000" i="1" dirty="0"/>
              <a:t>as an offering</a:t>
            </a:r>
            <a:r>
              <a:rPr lang="en-US" sz="2000" dirty="0"/>
              <a:t> for sin, He condemned sin in the flesh, </a:t>
            </a:r>
          </a:p>
          <a:p>
            <a:pPr>
              <a:spcBef>
                <a:spcPts val="0"/>
              </a:spcBef>
              <a:buNone/>
            </a:pPr>
            <a:r>
              <a:rPr lang="en-US" sz="2000" dirty="0"/>
              <a:t>	so that the requirement of the Law might be fulfilled in us, who do not walk according to the flesh but according to the Spirit. </a:t>
            </a:r>
          </a:p>
          <a:p>
            <a:pPr>
              <a:buNone/>
            </a:pPr>
            <a:endParaRPr lang="en-US" sz="2000" dirty="0"/>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duotone>
              <a:prstClr val="black"/>
              <a:schemeClr val="accent6">
                <a:tint val="45000"/>
                <a:satMod val="400000"/>
              </a:schemeClr>
            </a:duotone>
            <a:lum bright="55000" contrast="-42000"/>
          </a:blip>
          <a:srcRect/>
          <a:stretch>
            <a:fillRect/>
          </a:stretch>
        </p:blipFill>
        <p:spPr bwMode="auto">
          <a:xfrm>
            <a:off x="3276600" y="285750"/>
            <a:ext cx="5562600" cy="4648200"/>
          </a:xfrm>
          <a:prstGeom prst="ellipse">
            <a:avLst/>
          </a:prstGeom>
          <a:ln>
            <a:noFill/>
          </a:ln>
          <a:effectLst>
            <a:softEdge rad="112500"/>
          </a:effectLst>
        </p:spPr>
      </p:pic>
      <p:sp>
        <p:nvSpPr>
          <p:cNvPr id="14" name="Content Placeholder 13"/>
          <p:cNvSpPr>
            <a:spLocks noGrp="1"/>
          </p:cNvSpPr>
          <p:nvPr>
            <p:ph idx="1"/>
          </p:nvPr>
        </p:nvSpPr>
        <p:spPr>
          <a:xfrm>
            <a:off x="284635" y="914400"/>
            <a:ext cx="6344765" cy="3886200"/>
          </a:xfrm>
        </p:spPr>
        <p:txBody>
          <a:bodyPr>
            <a:noAutofit/>
          </a:bodyPr>
          <a:lstStyle/>
          <a:p>
            <a:pPr>
              <a:spcBef>
                <a:spcPts val="0"/>
              </a:spcBef>
              <a:buNone/>
            </a:pPr>
            <a:r>
              <a:rPr lang="en-US" sz="2000" dirty="0"/>
              <a:t>2 Corinthians 3:7–10 (NASB95) </a:t>
            </a:r>
          </a:p>
          <a:p>
            <a:pPr>
              <a:spcBef>
                <a:spcPts val="0"/>
              </a:spcBef>
              <a:buNone/>
            </a:pPr>
            <a:r>
              <a:rPr lang="en-US" sz="2000" dirty="0"/>
              <a:t>		But if the ministry of death, in letters engraved on stones, came with glory, so that the sons of Israel could not look intently at the face of Moses because of the glory of his face, fading </a:t>
            </a:r>
            <a:r>
              <a:rPr lang="en-US" sz="2000" i="1" dirty="0"/>
              <a:t>as</a:t>
            </a:r>
            <a:r>
              <a:rPr lang="en-US" sz="2000" dirty="0"/>
              <a:t> it was, how will the ministry of the Spirit fail to be even more with glory? </a:t>
            </a:r>
          </a:p>
          <a:p>
            <a:pPr>
              <a:spcBef>
                <a:spcPts val="0"/>
              </a:spcBef>
              <a:buNone/>
            </a:pPr>
            <a:r>
              <a:rPr lang="en-US" sz="2000" dirty="0"/>
              <a:t>		For if the ministry of condemnation has glory, much more does the ministry of righteousness abound in glory. For indeed what had glory, in this case has no glory because of the glory that surpasses </a:t>
            </a:r>
            <a:r>
              <a:rPr lang="en-US" sz="2000" i="1" dirty="0"/>
              <a:t>it.</a:t>
            </a:r>
            <a:r>
              <a:rPr lang="en-US" sz="2000" dirty="0"/>
              <a:t> </a:t>
            </a:r>
          </a:p>
          <a:p>
            <a:pPr>
              <a:buNone/>
            </a:pPr>
            <a:endParaRPr lang="en-US" sz="2000" dirty="0"/>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duotone>
              <a:schemeClr val="accent6">
                <a:shade val="45000"/>
                <a:satMod val="135000"/>
              </a:schemeClr>
              <a:prstClr val="white"/>
            </a:duotone>
            <a:lum bright="5000"/>
          </a:blip>
          <a:srcRect/>
          <a:stretch>
            <a:fillRect/>
          </a:stretch>
        </p:blipFill>
        <p:spPr bwMode="auto">
          <a:xfrm>
            <a:off x="3886200" y="133350"/>
            <a:ext cx="5116461" cy="3051663"/>
          </a:xfrm>
          <a:prstGeom prst="rect">
            <a:avLst/>
          </a:prstGeom>
          <a:noFill/>
          <a:ln w="9525">
            <a:noFill/>
            <a:miter lim="800000"/>
            <a:headEnd/>
            <a:tailEnd/>
          </a:ln>
          <a:effectLst>
            <a:softEdge rad="317500"/>
          </a:effectLst>
        </p:spPr>
      </p:pic>
      <p:sp>
        <p:nvSpPr>
          <p:cNvPr id="14" name="Content Placeholder 13"/>
          <p:cNvSpPr>
            <a:spLocks noGrp="1"/>
          </p:cNvSpPr>
          <p:nvPr>
            <p:ph idx="1"/>
          </p:nvPr>
        </p:nvSpPr>
        <p:spPr>
          <a:xfrm>
            <a:off x="284635" y="914400"/>
            <a:ext cx="4211165" cy="2343150"/>
          </a:xfrm>
        </p:spPr>
        <p:txBody>
          <a:bodyPr>
            <a:noAutofit/>
          </a:bodyPr>
          <a:lstStyle/>
          <a:p>
            <a:pPr>
              <a:buNone/>
            </a:pPr>
            <a:r>
              <a:rPr lang="en-US" sz="2000" dirty="0"/>
              <a:t>Mark 12:28–31 (NASB95) </a:t>
            </a:r>
          </a:p>
          <a:p>
            <a:pPr>
              <a:buNone/>
            </a:pPr>
            <a:r>
              <a:rPr lang="en-US" sz="2000" dirty="0"/>
              <a:t>	One of the scribes came and heard them arguing, and recognizing that He had answered them well, asked Him, “What commandment is the foremost of all?” </a:t>
            </a:r>
          </a:p>
          <a:p>
            <a:pPr>
              <a:buNone/>
            </a:pPr>
            <a:r>
              <a:rPr lang="en-US" sz="2000" dirty="0"/>
              <a:t>		</a:t>
            </a:r>
          </a:p>
        </p:txBody>
      </p:sp>
      <p:sp>
        <p:nvSpPr>
          <p:cNvPr id="13" name="Title 12"/>
          <p:cNvSpPr>
            <a:spLocks noGrp="1"/>
          </p:cNvSpPr>
          <p:nvPr>
            <p:ph type="title"/>
          </p:nvPr>
        </p:nvSpPr>
        <p:spPr>
          <a:xfrm>
            <a:off x="228600" y="209550"/>
            <a:ext cx="8763000" cy="685800"/>
          </a:xfrm>
        </p:spPr>
        <p:txBody>
          <a:bodyPr>
            <a:noAutofit/>
          </a:bodyPr>
          <a:lstStyle/>
          <a:p>
            <a:r>
              <a:rPr lang="en-US" sz="3600" dirty="0">
                <a:solidFill>
                  <a:schemeClr val="accent6"/>
                </a:solidFill>
              </a:rPr>
              <a:t>The Law is the Key</a:t>
            </a:r>
          </a:p>
        </p:txBody>
      </p:sp>
      <p:sp>
        <p:nvSpPr>
          <p:cNvPr id="5" name="TextBox 4"/>
          <p:cNvSpPr txBox="1"/>
          <p:nvPr/>
        </p:nvSpPr>
        <p:spPr>
          <a:xfrm>
            <a:off x="381000" y="3105150"/>
            <a:ext cx="8382000" cy="1938992"/>
          </a:xfrm>
          <a:prstGeom prst="rect">
            <a:avLst/>
          </a:prstGeom>
          <a:noFill/>
        </p:spPr>
        <p:txBody>
          <a:bodyPr wrap="square" rtlCol="0">
            <a:spAutoFit/>
          </a:bodyPr>
          <a:lstStyle/>
          <a:p>
            <a:pPr>
              <a:buNone/>
            </a:pPr>
            <a:r>
              <a:rPr lang="en-US" sz="2000" dirty="0"/>
              <a:t>Jesus answered, “The foremost is, ‘</a:t>
            </a:r>
            <a:r>
              <a:rPr lang="en-US" sz="2000" cap="small" dirty="0"/>
              <a:t>Hear</a:t>
            </a:r>
            <a:r>
              <a:rPr lang="en-US" sz="2000" dirty="0"/>
              <a:t>, O </a:t>
            </a:r>
            <a:r>
              <a:rPr lang="en-US" sz="2000" cap="small" dirty="0"/>
              <a:t>Israel</a:t>
            </a:r>
            <a:r>
              <a:rPr lang="en-US" sz="2000" dirty="0"/>
              <a:t>! </a:t>
            </a:r>
            <a:r>
              <a:rPr lang="en-US" sz="2000" cap="small" dirty="0"/>
              <a:t>The Lord our God is one Lord</a:t>
            </a:r>
            <a:r>
              <a:rPr lang="en-US" sz="2000" dirty="0"/>
              <a:t>; </a:t>
            </a:r>
            <a:r>
              <a:rPr lang="en-US" sz="2000" cap="small" dirty="0"/>
              <a:t>and you shall love the Lord your God with all your heart</a:t>
            </a:r>
            <a:r>
              <a:rPr lang="en-US" sz="2000" dirty="0"/>
              <a:t>, </a:t>
            </a:r>
            <a:r>
              <a:rPr lang="en-US" sz="2000" cap="small" dirty="0"/>
              <a:t>and with all your soul</a:t>
            </a:r>
            <a:r>
              <a:rPr lang="en-US" sz="2000" dirty="0"/>
              <a:t>, </a:t>
            </a:r>
            <a:r>
              <a:rPr lang="en-US" sz="2000" cap="small" dirty="0"/>
              <a:t>and with all your mind, and with all your strength</a:t>
            </a:r>
            <a:r>
              <a:rPr lang="en-US" sz="2000" dirty="0"/>
              <a:t>.’ </a:t>
            </a:r>
          </a:p>
          <a:p>
            <a:pPr>
              <a:buNone/>
            </a:pPr>
            <a:r>
              <a:rPr lang="en-US" sz="2000" dirty="0"/>
              <a:t>		“The second is this, ‘</a:t>
            </a:r>
            <a:r>
              <a:rPr lang="en-US" sz="2000" cap="small" dirty="0"/>
              <a:t>You shall love your neighbor as yourself</a:t>
            </a:r>
            <a:r>
              <a:rPr lang="en-US" sz="2000" dirty="0"/>
              <a:t>.’ There is no other commandment greater than these.” </a:t>
            </a:r>
          </a:p>
        </p:txBody>
      </p:sp>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ustom 9">
      <a:dk1>
        <a:sysClr val="windowText" lastClr="000000"/>
      </a:dk1>
      <a:lt1>
        <a:srgbClr val="000000"/>
      </a:lt1>
      <a:dk2>
        <a:srgbClr val="FFFBBA"/>
      </a:dk2>
      <a:lt2>
        <a:srgbClr val="DBF5F9"/>
      </a:lt2>
      <a:accent1>
        <a:srgbClr val="FFF654"/>
      </a:accent1>
      <a:accent2>
        <a:srgbClr val="FFFCC6"/>
      </a:accent2>
      <a:accent3>
        <a:srgbClr val="FFC000"/>
      </a:accent3>
      <a:accent4>
        <a:srgbClr val="10CF9B"/>
      </a:accent4>
      <a:accent5>
        <a:srgbClr val="7CCA62"/>
      </a:accent5>
      <a:accent6>
        <a:srgbClr val="A5C249"/>
      </a:accent6>
      <a:hlink>
        <a:srgbClr val="E2D700"/>
      </a:hlink>
      <a:folHlink>
        <a:srgbClr val="FFE599"/>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4873beb7-5857-4685-be1f-d57550cc96cc"/>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2298</TotalTime>
  <Words>342</Words>
  <Application>Microsoft Office PowerPoint</Application>
  <PresentationFormat>On-screen Show (16:9)</PresentationFormat>
  <Paragraphs>41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PowerPoint Presentation</vt:lpstr>
      <vt:lpstr>The Proof is in the Pudding</vt:lpstr>
      <vt:lpstr>The Proof is in the Pudding</vt:lpstr>
      <vt:lpstr>The Proof is in the Pudding</vt:lpstr>
      <vt:lpstr>The Law is the Key</vt:lpstr>
      <vt:lpstr>The Law is the Key</vt:lpstr>
      <vt:lpstr>The Law is the Key</vt:lpstr>
      <vt:lpstr>The Law is the Key</vt:lpstr>
      <vt:lpstr>The Law is the Key</vt:lpstr>
      <vt:lpstr>The Law is the Key</vt:lpstr>
      <vt:lpstr>The Law is the Key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David Hagstrom</dc:creator>
  <cp:lastModifiedBy>Denny Thomason</cp:lastModifiedBy>
  <cp:revision>36</cp:revision>
  <cp:lastPrinted>2018-10-20T21:21:23Z</cp:lastPrinted>
  <dcterms:created xsi:type="dcterms:W3CDTF">2018-08-10T19:03:10Z</dcterms:created>
  <dcterms:modified xsi:type="dcterms:W3CDTF">2018-10-24T04:14:11Z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