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6"/>
  </p:notesMasterIdLst>
  <p:handoutMasterIdLst>
    <p:handoutMasterId r:id="rId17"/>
  </p:handoutMasterIdLst>
  <p:sldIdLst>
    <p:sldId id="267" r:id="rId3"/>
    <p:sldId id="344" r:id="rId4"/>
    <p:sldId id="346" r:id="rId5"/>
    <p:sldId id="355" r:id="rId6"/>
    <p:sldId id="357" r:id="rId7"/>
    <p:sldId id="356" r:id="rId8"/>
    <p:sldId id="358" r:id="rId9"/>
    <p:sldId id="359" r:id="rId10"/>
    <p:sldId id="367" r:id="rId11"/>
    <p:sldId id="362" r:id="rId12"/>
    <p:sldId id="364" r:id="rId13"/>
    <p:sldId id="365" r:id="rId14"/>
    <p:sldId id="363" r:id="rId1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7" autoAdjust="0"/>
    <p:restoredTop sz="94599" autoAdjust="0"/>
  </p:normalViewPr>
  <p:slideViewPr>
    <p:cSldViewPr>
      <p:cViewPr varScale="1">
        <p:scale>
          <a:sx n="118" d="100"/>
          <a:sy n="118" d="100"/>
        </p:scale>
        <p:origin x="-396" y="-90"/>
      </p:cViewPr>
      <p:guideLst>
        <p:guide orient="horz" pos="2093"/>
        <p:guide orient="horz" pos="1682"/>
        <p:guide pos="3839"/>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3040"/>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pPr/>
              <a:t>3/12/2019</a:t>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pPr/>
              <a:t>‹#›</a:t>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pPr/>
              <a:t>3/12/2019</a:t>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pPr/>
              <a:t>‹#›</a:t>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pPr/>
              <a:t>3/12/2019</a:t>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8E36636D-D922-432D-A958-524484B5923D}" type="datetimeFigureOut">
              <a:rPr lang="en-US" smtClean="0"/>
              <a:pPr/>
              <a:t>3/12/2019</a:t>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pPr/>
              <a:t>3/12/2019</a:t>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8E36636D-D922-432D-A958-524484B5923D}" type="datetimeFigureOut">
              <a:rPr lang="en-US" smtClean="0"/>
              <a:pPr/>
              <a:t>3/12/2019</a:t>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8E36636D-D922-432D-A958-524484B5923D}" type="datetimeFigureOut">
              <a:rPr lang="en-US" smtClean="0"/>
              <a:pPr/>
              <a:t>3/12/2019</a:t>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alphaModFix amt="65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pPr/>
              <a:t>3/12/2019</a:t>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pPr/>
              <a:t>‹#›</a:t>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alphaModFix amt="65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pPr/>
              <a:t>3/12/2019</a:t>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pPr/>
              <a:t>‹#›</a:t>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Lesson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15</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Chapter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2 </a:t>
            </a:r>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vss. </a:t>
            </a:r>
            <a:r>
              <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14-20</a:t>
            </a: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p>
        </p:txBody>
      </p:sp>
      <p:pic>
        <p:nvPicPr>
          <p:cNvPr id="2" name="Picture 1" descr="pastedImagebase640[718]"/>
          <p:cNvPicPr>
            <a:picLocks noChangeAspect="1"/>
          </p:cNvPicPr>
          <p:nvPr/>
        </p:nvPicPr>
        <p:blipFill>
          <a:blip r:embed="rId2" cstate="print">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Faith-Object</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45515"/>
            <a:ext cx="8206105" cy="2799715"/>
          </a:xfrm>
          <a:prstGeom prst="rect">
            <a:avLst/>
          </a:prstGeom>
          <a:noFill/>
        </p:spPr>
        <p:txBody>
          <a:bodyPr wrap="square" rtlCol="0">
            <a:spAutoFit/>
          </a:bodyPr>
          <a:lstStyle/>
          <a:p>
            <a:r>
              <a:rPr lang="en-US" sz="2400">
                <a:solidFill>
                  <a:schemeClr val="bg1"/>
                </a:solidFill>
                <a:latin typeface="Arial Black" panose="020B0A04020102020204" charset="0"/>
                <a:cs typeface="Arial Black" panose="020B0A04020102020204" charset="0"/>
              </a:rPr>
              <a:t>Availability- Desire</a:t>
            </a:r>
          </a:p>
          <a:p>
            <a:endParaRPr lang="en-US" sz="2400">
              <a:solidFill>
                <a:schemeClr val="bg1"/>
              </a:solidFill>
              <a:latin typeface="Arial Black" panose="020B0A04020102020204" charset="0"/>
              <a:cs typeface="Arial Black" panose="020B0A04020102020204" charset="0"/>
            </a:endParaRPr>
          </a:p>
          <a:p>
            <a:r>
              <a:rPr lang="en-US" sz="2000">
                <a:solidFill>
                  <a:schemeClr val="bg1"/>
                </a:solidFill>
                <a:latin typeface="Times New Roman" panose="02020603050405020304" charset="0"/>
                <a:cs typeface="Times New Roman" panose="02020603050405020304" charset="0"/>
              </a:rPr>
              <a:t>John 10:27–29 (NASB95)</a:t>
            </a:r>
          </a:p>
          <a:p>
            <a:r>
              <a:rPr lang="en-US" sz="2000">
                <a:solidFill>
                  <a:schemeClr val="bg1"/>
                </a:solidFill>
                <a:latin typeface="Times New Roman" panose="02020603050405020304" charset="0"/>
                <a:cs typeface="Times New Roman" panose="02020603050405020304" charset="0"/>
              </a:rPr>
              <a:t>               “My sheep hear My voice, and I know them, and they follow Me;</a:t>
            </a:r>
          </a:p>
          <a:p>
            <a:r>
              <a:rPr lang="en-US" sz="2000">
                <a:solidFill>
                  <a:schemeClr val="bg1"/>
                </a:solidFill>
                <a:latin typeface="Times New Roman" panose="02020603050405020304" charset="0"/>
                <a:cs typeface="Times New Roman" panose="02020603050405020304" charset="0"/>
              </a:rPr>
              <a:t>  and I give eternal life to them, and they will never perish; and no one will snatch them out of My hand. My Father, who has given them to Me, is greater than all; and no one is able to snatch them out of the Father’s hand.”</a:t>
            </a:r>
          </a:p>
          <a:p>
            <a:r>
              <a:rPr lang="en-US" sz="2800">
                <a:solidFill>
                  <a:schemeClr val="bg1"/>
                </a:solidFill>
                <a:latin typeface="Arial Black" panose="020B0A04020102020204" charset="0"/>
                <a:cs typeface="Arial Black" panose="020B0A04020102020204" charset="0"/>
              </a:rPr>
              <a:t>	</a:t>
            </a:r>
            <a:endParaRPr lang="en-US" sz="2000">
              <a:solidFill>
                <a:schemeClr val="bg1"/>
              </a:solidFill>
              <a:latin typeface="Times New Roman" panose="02020603050405020304" charset="0"/>
              <a:cs typeface="Times New Roman" panose="02020603050405020304" charset="0"/>
            </a:endParaRPr>
          </a:p>
        </p:txBody>
      </p:sp>
      <p:cxnSp>
        <p:nvCxnSpPr>
          <p:cNvPr id="5" name="Straight Connector 4"/>
          <p:cNvCxnSpPr/>
          <p:nvPr/>
        </p:nvCxnSpPr>
        <p:spPr>
          <a:xfrm>
            <a:off x="299720" y="1353185"/>
            <a:ext cx="1910080" cy="95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Faith-Object</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45515"/>
            <a:ext cx="8544560" cy="3715385"/>
          </a:xfrm>
          <a:prstGeom prst="rect">
            <a:avLst/>
          </a:prstGeom>
          <a:noFill/>
        </p:spPr>
        <p:txBody>
          <a:bodyPr wrap="square" rtlCol="0">
            <a:spAutoFit/>
          </a:bodyPr>
          <a:lstStyle/>
          <a:p>
            <a:r>
              <a:rPr lang="en-US" sz="2400">
                <a:solidFill>
                  <a:schemeClr val="bg1"/>
                </a:solidFill>
                <a:latin typeface="Arial Black" panose="020B0A04020102020204" charset="0"/>
                <a:cs typeface="Arial Black" panose="020B0A04020102020204" charset="0"/>
              </a:rPr>
              <a:t>Ability- Power</a:t>
            </a:r>
          </a:p>
          <a:p>
            <a:endParaRPr lang="en-US" sz="2400">
              <a:solidFill>
                <a:schemeClr val="bg1"/>
              </a:solidFill>
              <a:latin typeface="Arial Black" panose="020B0A04020102020204" charset="0"/>
              <a:cs typeface="Arial Black" panose="020B0A04020102020204" charset="0"/>
            </a:endParaRPr>
          </a:p>
          <a:p>
            <a:r>
              <a:rPr lang="en-US" sz="2000">
                <a:solidFill>
                  <a:schemeClr val="bg1"/>
                </a:solidFill>
                <a:latin typeface="Times New Roman" panose="02020603050405020304" charset="0"/>
                <a:cs typeface="Times New Roman" panose="02020603050405020304" charset="0"/>
              </a:rPr>
              <a:t>Colossians 1:15–19 (NASB95)</a:t>
            </a:r>
          </a:p>
          <a:p>
            <a:r>
              <a:rPr lang="en-US" sz="2000">
                <a:solidFill>
                  <a:schemeClr val="bg1"/>
                </a:solidFill>
                <a:latin typeface="Times New Roman" panose="02020603050405020304" charset="0"/>
                <a:cs typeface="Times New Roman" panose="02020603050405020304" charset="0"/>
              </a:rPr>
              <a:t>          He is the image of the invisible God, the firstborn of all creation. For by Him all things were created, both in the heavens and on earth, visible and invisible, whether thrones or dominions or rulers or authorities—all things have been created through Him and for Him.</a:t>
            </a:r>
          </a:p>
          <a:p>
            <a:pPr fontAlgn="auto">
              <a:lnSpc>
                <a:spcPts val="2100"/>
              </a:lnSpc>
            </a:pPr>
            <a:r>
              <a:rPr lang="en-US" sz="2000">
                <a:solidFill>
                  <a:schemeClr val="bg1"/>
                </a:solidFill>
                <a:latin typeface="Times New Roman" panose="02020603050405020304" charset="0"/>
                <a:cs typeface="Times New Roman" panose="02020603050405020304" charset="0"/>
              </a:rPr>
              <a:t>        He is before all things, and in Him all things hold together.</a:t>
            </a:r>
          </a:p>
          <a:p>
            <a:pPr fontAlgn="auto">
              <a:lnSpc>
                <a:spcPts val="2100"/>
              </a:lnSpc>
            </a:pPr>
            <a:r>
              <a:rPr lang="en-US" sz="2000">
                <a:solidFill>
                  <a:schemeClr val="bg1"/>
                </a:solidFill>
                <a:latin typeface="Times New Roman" panose="02020603050405020304" charset="0"/>
                <a:cs typeface="Times New Roman" panose="02020603050405020304" charset="0"/>
              </a:rPr>
              <a:t>        He is also head of the body, the church; and He is the beginning, the firstborn from the dead, so that He Himself will come to have first place in everything. For it was the Father’s good pleasure for all the fullness to dwell in Him,</a:t>
            </a:r>
            <a:r>
              <a:rPr lang="en-US" sz="2800">
                <a:solidFill>
                  <a:schemeClr val="bg1"/>
                </a:solidFill>
                <a:latin typeface="Arial Black" panose="020B0A04020102020204" charset="0"/>
                <a:cs typeface="Arial Black" panose="020B0A04020102020204" charset="0"/>
              </a:rPr>
              <a:t>	</a:t>
            </a:r>
            <a:endParaRPr lang="en-US" sz="2000">
              <a:solidFill>
                <a:schemeClr val="bg1"/>
              </a:solidFill>
              <a:latin typeface="Times New Roman" panose="02020603050405020304" charset="0"/>
              <a:cs typeface="Times New Roman" panose="02020603050405020304" charset="0"/>
            </a:endParaRPr>
          </a:p>
        </p:txBody>
      </p:sp>
      <p:cxnSp>
        <p:nvCxnSpPr>
          <p:cNvPr id="5" name="Straight Connector 4"/>
          <p:cNvCxnSpPr/>
          <p:nvPr/>
        </p:nvCxnSpPr>
        <p:spPr>
          <a:xfrm>
            <a:off x="299720" y="1343660"/>
            <a:ext cx="1224280" cy="88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Faith-Object</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45515"/>
            <a:ext cx="8544560" cy="2984500"/>
          </a:xfrm>
          <a:prstGeom prst="rect">
            <a:avLst/>
          </a:prstGeom>
          <a:noFill/>
        </p:spPr>
        <p:txBody>
          <a:bodyPr wrap="square" rtlCol="0">
            <a:spAutoFit/>
          </a:bodyPr>
          <a:lstStyle/>
          <a:p>
            <a:r>
              <a:rPr lang="en-US" sz="2400">
                <a:solidFill>
                  <a:schemeClr val="bg1"/>
                </a:solidFill>
                <a:latin typeface="Arial Black" panose="020B0A04020102020204" charset="0"/>
                <a:cs typeface="Arial Black" panose="020B0A04020102020204" charset="0"/>
              </a:rPr>
              <a:t>Ability- Application</a:t>
            </a:r>
          </a:p>
          <a:p>
            <a:endParaRPr lang="en-US" sz="2400">
              <a:solidFill>
                <a:schemeClr val="bg1"/>
              </a:solidFill>
              <a:latin typeface="Arial Black" panose="020B0A04020102020204" charset="0"/>
              <a:cs typeface="Arial Black" panose="020B0A04020102020204" charset="0"/>
            </a:endParaRPr>
          </a:p>
          <a:p>
            <a:r>
              <a:rPr lang="en-US" sz="2000">
                <a:solidFill>
                  <a:schemeClr val="bg1"/>
                </a:solidFill>
                <a:latin typeface="Times New Roman" panose="02020603050405020304" charset="0"/>
                <a:cs typeface="Times New Roman" panose="02020603050405020304" charset="0"/>
              </a:rPr>
              <a:t>Colossians 1:20–22 (NASB95)</a:t>
            </a:r>
          </a:p>
          <a:p>
            <a:r>
              <a:rPr lang="en-US" sz="2000">
                <a:solidFill>
                  <a:schemeClr val="bg1"/>
                </a:solidFill>
                <a:latin typeface="Times New Roman" panose="02020603050405020304" charset="0"/>
                <a:cs typeface="Times New Roman" panose="02020603050405020304" charset="0"/>
              </a:rPr>
              <a:t>              and through Him to reconcile all things to Himself, having made peace through the blood of His cross; through Him, I say, whether things on earth or things in heaven.</a:t>
            </a:r>
          </a:p>
          <a:p>
            <a:r>
              <a:rPr lang="en-US" sz="2000">
                <a:solidFill>
                  <a:schemeClr val="bg1"/>
                </a:solidFill>
                <a:latin typeface="Times New Roman" panose="02020603050405020304" charset="0"/>
                <a:cs typeface="Times New Roman" panose="02020603050405020304" charset="0"/>
              </a:rPr>
              <a:t>           And although you were formerly alienated and hostile in mind, engaged in evil deeds, yet He has now reconciled you in His fleshly body through death, in order to present you before Him holy and blameless and beyond reproach—</a:t>
            </a:r>
          </a:p>
        </p:txBody>
      </p:sp>
      <p:cxnSp>
        <p:nvCxnSpPr>
          <p:cNvPr id="5" name="Straight Connector 4"/>
          <p:cNvCxnSpPr/>
          <p:nvPr/>
        </p:nvCxnSpPr>
        <p:spPr>
          <a:xfrm>
            <a:off x="299720" y="1343660"/>
            <a:ext cx="1224280" cy="88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Faith-Action</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45515"/>
            <a:ext cx="8206105" cy="3291840"/>
          </a:xfrm>
          <a:prstGeom prst="rect">
            <a:avLst/>
          </a:prstGeom>
          <a:noFill/>
        </p:spPr>
        <p:txBody>
          <a:bodyPr wrap="square" rtlCol="0">
            <a:spAutoFit/>
          </a:bodyPr>
          <a:lstStyle/>
          <a:p>
            <a:r>
              <a:rPr lang="en-US" sz="2400" dirty="0">
                <a:solidFill>
                  <a:schemeClr val="bg1"/>
                </a:solidFill>
                <a:latin typeface="Arial Black" panose="020B0A04020102020204" charset="0"/>
                <a:cs typeface="Arial Black" panose="020B0A04020102020204" charset="0"/>
              </a:rPr>
              <a:t>We know what our faith looks like...</a:t>
            </a:r>
          </a:p>
          <a:p>
            <a:r>
              <a:rPr lang="en-US" sz="2400" dirty="0">
                <a:solidFill>
                  <a:schemeClr val="bg1"/>
                </a:solidFill>
                <a:latin typeface="Arial Black" panose="020B0A04020102020204" charset="0"/>
                <a:cs typeface="Arial Black" panose="020B0A04020102020204" charset="0"/>
              </a:rPr>
              <a:t>We know where our faith lies...</a:t>
            </a:r>
          </a:p>
          <a:p>
            <a:endParaRPr lang="en-US" sz="2000" dirty="0">
              <a:solidFill>
                <a:schemeClr val="bg1"/>
              </a:solidFill>
              <a:latin typeface="Times New Roman" panose="02020603050405020304" charset="0"/>
              <a:cs typeface="Times New Roman" panose="02020603050405020304" charset="0"/>
            </a:endParaRPr>
          </a:p>
          <a:p>
            <a:r>
              <a:rPr lang="en-US" sz="2000" dirty="0">
                <a:solidFill>
                  <a:schemeClr val="bg1"/>
                </a:solidFill>
                <a:latin typeface="Times New Roman" panose="02020603050405020304" charset="0"/>
                <a:cs typeface="Times New Roman" panose="02020603050405020304" charset="0"/>
              </a:rPr>
              <a:t>James 2:20 (NASB95)</a:t>
            </a:r>
          </a:p>
          <a:p>
            <a:r>
              <a:rPr lang="en-US" sz="2000" dirty="0">
                <a:solidFill>
                  <a:schemeClr val="bg1"/>
                </a:solidFill>
                <a:latin typeface="Times New Roman" panose="02020603050405020304" charset="0"/>
                <a:cs typeface="Times New Roman" panose="02020603050405020304" charset="0"/>
              </a:rPr>
              <a:t>             But are you willing to recognize, you foolish (empty or hard-headed) fellow, that faith without works is useless?</a:t>
            </a:r>
          </a:p>
          <a:p>
            <a:r>
              <a:rPr lang="en-US" sz="2000" dirty="0">
                <a:solidFill>
                  <a:schemeClr val="bg1"/>
                </a:solidFill>
                <a:latin typeface="Times New Roman" panose="02020603050405020304" charset="0"/>
                <a:cs typeface="Times New Roman" panose="02020603050405020304" charset="0"/>
              </a:rPr>
              <a:t>				(of no value)</a:t>
            </a:r>
          </a:p>
          <a:p>
            <a:r>
              <a:rPr lang="en-US" sz="2000" dirty="0">
                <a:solidFill>
                  <a:schemeClr val="bg1"/>
                </a:solidFill>
                <a:latin typeface="Times New Roman" panose="02020603050405020304" charset="0"/>
                <a:cs typeface="Times New Roman" panose="02020603050405020304" charset="0"/>
              </a:rPr>
              <a:t>				(a negative-doing harm)</a:t>
            </a:r>
          </a:p>
          <a:p>
            <a:r>
              <a:rPr lang="en-US" sz="2000" dirty="0">
                <a:solidFill>
                  <a:schemeClr val="bg1"/>
                </a:solidFill>
                <a:latin typeface="Times New Roman" panose="02020603050405020304" charset="0"/>
                <a:cs typeface="Times New Roman" panose="02020603050405020304" charset="0"/>
              </a:rPr>
              <a:t>				(gives no assurance to you)</a:t>
            </a:r>
          </a:p>
          <a:p>
            <a:r>
              <a:rPr lang="en-US" sz="2000" dirty="0">
                <a:solidFill>
                  <a:schemeClr val="bg1"/>
                </a:solidFill>
                <a:latin typeface="Times New Roman" panose="02020603050405020304" charset="0"/>
                <a:cs typeface="Times New Roman" panose="02020603050405020304" charset="0"/>
              </a:rPr>
              <a:t>				(provides no proof to the world)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dissolve">
                                      <p:cBhvr>
                                        <p:cTn id="7" dur="500"/>
                                        <p:tgtEl>
                                          <p:spTgt spid="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dissolve">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dissolve">
                                      <p:cBhvr>
                                        <p:cTn id="17" dur="500"/>
                                        <p:tgtEl>
                                          <p:spTgt spid="4">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dissolve">
                                      <p:cBhvr>
                                        <p:cTn id="22" dur="500"/>
                                        <p:tgtEl>
                                          <p:spTgt spid="4">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dissolv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294370" cy="4103370"/>
          </a:xfrm>
        </p:spPr>
        <p:txBody>
          <a:bodyPr>
            <a:noAutofit/>
          </a:bodyPr>
          <a:lstStyle/>
          <a:p>
            <a:pPr>
              <a:buNone/>
            </a:pPr>
            <a:r>
              <a:rPr lang="en-US" sz="2000" i="1" dirty="0" smtClean="0">
                <a:solidFill>
                  <a:schemeClr val="bg1"/>
                </a:solidFill>
              </a:rPr>
              <a:t>James 2:14–20 (NASB95)</a:t>
            </a:r>
          </a:p>
          <a:p>
            <a:pPr>
              <a:buNone/>
            </a:pPr>
            <a:r>
              <a:rPr lang="en-US" sz="2000" i="1" dirty="0" smtClean="0">
                <a:solidFill>
                  <a:schemeClr val="bg1"/>
                </a:solidFill>
              </a:rPr>
              <a:t>	What use is it, my brethren, if someone says he has faith but he has no works? Can that faith save him?</a:t>
            </a:r>
          </a:p>
          <a:p>
            <a:pPr>
              <a:buNone/>
            </a:pPr>
            <a:r>
              <a:rPr lang="en-US" sz="2000" i="1" dirty="0" smtClean="0">
                <a:solidFill>
                  <a:schemeClr val="bg1"/>
                </a:solidFill>
              </a:rPr>
              <a:t> If a brother or sister is without clothing and in need of daily food,  and one of you says to them, “Go in peace, be warmed and be filled,” and yet you do not give them what is necessary for their body, what use is that?</a:t>
            </a:r>
          </a:p>
          <a:p>
            <a:pPr>
              <a:buNone/>
            </a:pPr>
            <a:r>
              <a:rPr lang="en-US" sz="2000" i="1" dirty="0" smtClean="0">
                <a:solidFill>
                  <a:schemeClr val="bg1"/>
                </a:solidFill>
              </a:rPr>
              <a:t> Even so faith, if it has no works, is dead, being by itself.</a:t>
            </a:r>
          </a:p>
          <a:p>
            <a:pPr>
              <a:buNone/>
            </a:pPr>
            <a:r>
              <a:rPr lang="en-US" sz="2000" i="1" dirty="0" smtClean="0">
                <a:solidFill>
                  <a:schemeClr val="bg1"/>
                </a:solidFill>
              </a:rPr>
              <a:t>But someone may well say, “You have faith and I have works; show me your faith without the works, and I will show you my faith by my works.”</a:t>
            </a:r>
          </a:p>
          <a:p>
            <a:pPr>
              <a:buNone/>
            </a:pPr>
            <a:r>
              <a:rPr lang="en-US" sz="2000" i="1" dirty="0" smtClean="0">
                <a:solidFill>
                  <a:schemeClr val="bg1"/>
                </a:solidFill>
              </a:rPr>
              <a:t> You believe that God is one. You do well; the demons also believe, and shudder.   But are you willing to recognize, you foolish fellow, that faith without works is useless?</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71D1r+YtQaL._SX355_[1]"/>
          <p:cNvPicPr>
            <a:picLocks noChangeAspect="1"/>
          </p:cNvPicPr>
          <p:nvPr/>
        </p:nvPicPr>
        <p:blipFill>
          <a:blip r:embed="rId2" cstate="print">
            <a:clrChange>
              <a:clrFrom>
                <a:srgbClr val="FFFFFF">
                  <a:alpha val="100000"/>
                </a:srgbClr>
              </a:clrFrom>
              <a:clrTo>
                <a:srgbClr val="FFFFFF">
                  <a:alpha val="100000"/>
                  <a:alpha val="0"/>
                </a:srgbClr>
              </a:clrTo>
            </a:clrChange>
          </a:blip>
          <a:stretch>
            <a:fillRect/>
          </a:stretch>
        </p:blipFill>
        <p:spPr>
          <a:xfrm>
            <a:off x="300355" y="791845"/>
            <a:ext cx="8230235" cy="3966210"/>
          </a:xfrm>
          <a:prstGeom prst="rect">
            <a:avLst/>
          </a:prstGeom>
        </p:spPr>
      </p:pic>
      <p:sp>
        <p:nvSpPr>
          <p:cNvPr id="3" name="Title 2"/>
          <p:cNvSpPr>
            <a:spLocks noGrp="1"/>
          </p:cNvSpPr>
          <p:nvPr>
            <p:ph type="title"/>
          </p:nvPr>
        </p:nvSpPr>
        <p:spPr>
          <a:xfrm>
            <a:off x="457200" y="114300"/>
            <a:ext cx="7574280" cy="677545"/>
          </a:xfrm>
        </p:spPr>
        <p:txBody>
          <a:bodyPr>
            <a:normAutofit fontScale="90000"/>
          </a:bodyPr>
          <a:lstStyle/>
          <a:p>
            <a:r>
              <a:rPr lang="en-US">
                <a:ln>
                  <a:solidFill>
                    <a:sysClr val="windowText" lastClr="000000"/>
                  </a:solidFill>
                </a:ln>
                <a:gradFill>
                  <a:gsLst>
                    <a:gs pos="21000">
                      <a:srgbClr val="53575C"/>
                    </a:gs>
                    <a:gs pos="88000">
                      <a:srgbClr val="C5C7CA"/>
                    </a:gs>
                  </a:gsLst>
                  <a:lin ang="5400000"/>
                </a:gradFill>
                <a:effectLst/>
              </a:rPr>
              <a:t>Defining Faith</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3"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Faith-nature</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53365" y="1007110"/>
            <a:ext cx="7778115" cy="3538220"/>
          </a:xfrm>
          <a:prstGeom prst="rect">
            <a:avLst/>
          </a:prstGeom>
          <a:noFill/>
          <a:ln w="19050">
            <a:noFill/>
          </a:ln>
        </p:spPr>
        <p:txBody>
          <a:bodyPr wrap="square" rtlCol="0">
            <a:spAutoFit/>
          </a:bodyPr>
          <a:lstStyle/>
          <a:p>
            <a:r>
              <a:rPr lang="en-US" sz="2400" dirty="0">
                <a:solidFill>
                  <a:schemeClr val="bg1"/>
                </a:solidFill>
                <a:latin typeface="Arial Black" panose="020B0A04020102020204" charset="0"/>
                <a:cs typeface="Arial Black" panose="020B0A04020102020204" charset="0"/>
              </a:rPr>
              <a:t>Intellectual-Emotional-Practical</a:t>
            </a:r>
          </a:p>
          <a:p>
            <a:endParaRPr lang="en-US" sz="2000" dirty="0">
              <a:solidFill>
                <a:schemeClr val="bg1"/>
              </a:solidFill>
              <a:latin typeface="Times New Roman" panose="02020603050405020304" charset="0"/>
              <a:cs typeface="Times New Roman" panose="02020603050405020304" charset="0"/>
            </a:endParaRPr>
          </a:p>
          <a:p>
            <a:r>
              <a:rPr lang="en-US" sz="2000" dirty="0">
                <a:solidFill>
                  <a:schemeClr val="bg1"/>
                </a:solidFill>
                <a:latin typeface="Times New Roman" panose="02020603050405020304" charset="0"/>
                <a:cs typeface="Times New Roman" panose="02020603050405020304" charset="0"/>
              </a:rPr>
              <a:t>James 2:19 (NASB95)</a:t>
            </a:r>
          </a:p>
          <a:p>
            <a:r>
              <a:rPr lang="en-US" sz="2000" dirty="0">
                <a:solidFill>
                  <a:schemeClr val="bg1"/>
                </a:solidFill>
                <a:latin typeface="Times New Roman" panose="02020603050405020304" charset="0"/>
                <a:cs typeface="Times New Roman" panose="02020603050405020304" charset="0"/>
              </a:rPr>
              <a:t>           You believe that God is one. You do well; the demons also believe, and shudder. </a:t>
            </a:r>
          </a:p>
          <a:p>
            <a:endParaRPr lang="en-US" sz="2000" dirty="0">
              <a:solidFill>
                <a:schemeClr val="bg1"/>
              </a:solidFill>
              <a:latin typeface="Times New Roman" panose="02020603050405020304" charset="0"/>
              <a:cs typeface="Times New Roman" panose="02020603050405020304" charset="0"/>
              <a:sym typeface="+mn-ea"/>
            </a:endParaRPr>
          </a:p>
          <a:p>
            <a:r>
              <a:rPr lang="en-US" sz="2000" dirty="0">
                <a:solidFill>
                  <a:schemeClr val="bg1"/>
                </a:solidFill>
                <a:latin typeface="Times New Roman" panose="02020603050405020304" charset="0"/>
                <a:cs typeface="Times New Roman" panose="02020603050405020304" charset="0"/>
                <a:sym typeface="+mn-ea"/>
              </a:rPr>
              <a:t>John 6:68–69 (NASB95)</a:t>
            </a:r>
            <a:endParaRPr lang="en-US" sz="2000" dirty="0">
              <a:solidFill>
                <a:schemeClr val="bg1"/>
              </a:solidFill>
              <a:latin typeface="Times New Roman" panose="02020603050405020304" charset="0"/>
              <a:cs typeface="Times New Roman" panose="02020603050405020304" charset="0"/>
            </a:endParaRPr>
          </a:p>
          <a:p>
            <a:r>
              <a:rPr lang="en-US" sz="2000" dirty="0">
                <a:solidFill>
                  <a:schemeClr val="bg1"/>
                </a:solidFill>
                <a:latin typeface="Times New Roman" panose="02020603050405020304" charset="0"/>
                <a:cs typeface="Times New Roman" panose="02020603050405020304" charset="0"/>
                <a:sym typeface="+mn-ea"/>
              </a:rPr>
              <a:t>               Simon Peter answered Him, “Lord, to whom shall we go? You have words of eternal life. We have believed and have come to know that You are the Holy One of God.”</a:t>
            </a:r>
            <a:endParaRPr lang="en-US" sz="2000" dirty="0">
              <a:solidFill>
                <a:schemeClr val="bg1"/>
              </a:solidFill>
              <a:latin typeface="Times New Roman" panose="02020603050405020304" charset="0"/>
              <a:cs typeface="Times New Roman" panose="02020603050405020304" charset="0"/>
            </a:endParaRPr>
          </a:p>
          <a:p>
            <a:endParaRPr lang="en-US" sz="2000" dirty="0">
              <a:solidFill>
                <a:schemeClr val="bg1"/>
              </a:solidFill>
              <a:latin typeface="Times New Roman" panose="02020603050405020304" charset="0"/>
              <a:cs typeface="Times New Roman" panose="02020603050405020304" charset="0"/>
            </a:endParaRPr>
          </a:p>
        </p:txBody>
      </p:sp>
      <p:cxnSp>
        <p:nvCxnSpPr>
          <p:cNvPr id="6" name="Straight Connector 5"/>
          <p:cNvCxnSpPr/>
          <p:nvPr/>
        </p:nvCxnSpPr>
        <p:spPr>
          <a:xfrm>
            <a:off x="299720" y="1420495"/>
            <a:ext cx="2133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Faith-nature</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085" y="1000125"/>
            <a:ext cx="7778115" cy="3846195"/>
          </a:xfrm>
          <a:prstGeom prst="rect">
            <a:avLst/>
          </a:prstGeom>
          <a:noFill/>
        </p:spPr>
        <p:txBody>
          <a:bodyPr wrap="square" rtlCol="0">
            <a:spAutoFit/>
          </a:bodyPr>
          <a:lstStyle/>
          <a:p>
            <a:r>
              <a:rPr lang="en-US" sz="2400">
                <a:solidFill>
                  <a:schemeClr val="bg1"/>
                </a:solidFill>
                <a:latin typeface="Arial Black" panose="020B0A04020102020204" charset="0"/>
                <a:cs typeface="Arial Black" panose="020B0A04020102020204" charset="0"/>
                <a:sym typeface="+mn-ea"/>
              </a:rPr>
              <a:t>Intellectual-Emotional-Practical</a:t>
            </a:r>
          </a:p>
          <a:p>
            <a:endParaRPr lang="en-US" sz="2000">
              <a:solidFill>
                <a:schemeClr val="bg1"/>
              </a:solidFill>
              <a:latin typeface="Times New Roman" panose="02020603050405020304" charset="0"/>
              <a:cs typeface="Times New Roman" panose="02020603050405020304" charset="0"/>
            </a:endParaRPr>
          </a:p>
          <a:p>
            <a:r>
              <a:rPr lang="en-US" sz="2000">
                <a:solidFill>
                  <a:schemeClr val="bg1"/>
                </a:solidFill>
                <a:latin typeface="Times New Roman" panose="02020603050405020304" charset="0"/>
                <a:cs typeface="Times New Roman" panose="02020603050405020304" charset="0"/>
              </a:rPr>
              <a:t>1 Kings 18:28–29 (NASB95)</a:t>
            </a:r>
          </a:p>
          <a:p>
            <a:r>
              <a:rPr lang="en-US" sz="2000">
                <a:solidFill>
                  <a:schemeClr val="bg1"/>
                </a:solidFill>
                <a:latin typeface="Times New Roman" panose="02020603050405020304" charset="0"/>
                <a:cs typeface="Times New Roman" panose="02020603050405020304" charset="0"/>
              </a:rPr>
              <a:t>                So they cried with a loud voice and cut themselves according to their custom with swords and lances until the blood gushed out on them.      When midday was past, they raved until the time of the offering of the evening sacrifice; but there was no voice, no one answered, and no one paid attention.</a:t>
            </a:r>
          </a:p>
          <a:p>
            <a:endParaRPr lang="en-US" sz="2000">
              <a:solidFill>
                <a:schemeClr val="bg1"/>
              </a:solidFill>
              <a:latin typeface="Times New Roman" panose="02020603050405020304" charset="0"/>
              <a:cs typeface="Times New Roman" panose="02020603050405020304" charset="0"/>
            </a:endParaRPr>
          </a:p>
          <a:p>
            <a:r>
              <a:rPr lang="en-US" sz="2000">
                <a:solidFill>
                  <a:schemeClr val="bg1"/>
                </a:solidFill>
                <a:latin typeface="Times New Roman" panose="02020603050405020304" charset="0"/>
                <a:cs typeface="Times New Roman" panose="02020603050405020304" charset="0"/>
              </a:rPr>
              <a:t>Matthew 14:30 (NASB95)</a:t>
            </a:r>
          </a:p>
          <a:p>
            <a:r>
              <a:rPr lang="en-US" sz="2000">
                <a:solidFill>
                  <a:schemeClr val="bg1"/>
                </a:solidFill>
                <a:latin typeface="Times New Roman" panose="02020603050405020304" charset="0"/>
                <a:cs typeface="Times New Roman" panose="02020603050405020304" charset="0"/>
              </a:rPr>
              <a:t>            But seeing the wind, he became frightened, and beginning to sink, he cried out, “Lord, save me!”</a:t>
            </a:r>
          </a:p>
        </p:txBody>
      </p:sp>
      <p:cxnSp>
        <p:nvCxnSpPr>
          <p:cNvPr id="5" name="Straight Connector 4"/>
          <p:cNvCxnSpPr/>
          <p:nvPr/>
        </p:nvCxnSpPr>
        <p:spPr>
          <a:xfrm>
            <a:off x="2438400" y="1428750"/>
            <a:ext cx="1676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Faith-nature</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91870"/>
            <a:ext cx="7778115" cy="3846195"/>
          </a:xfrm>
          <a:prstGeom prst="rect">
            <a:avLst/>
          </a:prstGeom>
          <a:noFill/>
        </p:spPr>
        <p:txBody>
          <a:bodyPr wrap="square" rtlCol="0">
            <a:spAutoFit/>
          </a:bodyPr>
          <a:lstStyle/>
          <a:p>
            <a:r>
              <a:rPr lang="en-US" sz="2400">
                <a:solidFill>
                  <a:schemeClr val="bg1"/>
                </a:solidFill>
                <a:latin typeface="Arial Black" panose="020B0A04020102020204" charset="0"/>
                <a:cs typeface="Arial Black" panose="020B0A04020102020204" charset="0"/>
                <a:sym typeface="+mn-ea"/>
              </a:rPr>
              <a:t>Intellectual-Emotional-Practical</a:t>
            </a:r>
          </a:p>
          <a:p>
            <a:endParaRPr lang="en-US" sz="2000">
              <a:solidFill>
                <a:schemeClr val="bg1"/>
              </a:solidFill>
              <a:latin typeface="Arial Black" panose="020B0A04020102020204" charset="0"/>
              <a:cs typeface="Arial Black" panose="020B0A04020102020204" charset="0"/>
            </a:endParaRPr>
          </a:p>
          <a:p>
            <a:r>
              <a:rPr lang="en-US" sz="2000">
                <a:solidFill>
                  <a:schemeClr val="bg1"/>
                </a:solidFill>
                <a:latin typeface="Times New Roman" panose="02020603050405020304" charset="0"/>
                <a:cs typeface="Times New Roman" panose="02020603050405020304" charset="0"/>
              </a:rPr>
              <a:t>1 Corinthians 10:1–4 (NASB95)</a:t>
            </a:r>
          </a:p>
          <a:p>
            <a:r>
              <a:rPr lang="en-US" sz="2000">
                <a:solidFill>
                  <a:schemeClr val="bg1"/>
                </a:solidFill>
                <a:latin typeface="Times New Roman" panose="02020603050405020304" charset="0"/>
                <a:cs typeface="Times New Roman" panose="02020603050405020304" charset="0"/>
              </a:rPr>
              <a:t>       For I do not want you to be unaware, brethren, that our fathers were all under the cloud and all passed through the sea; and all were baptized into Moses in the cloud and in the sea; and all ate the same spiritual food;</a:t>
            </a:r>
          </a:p>
          <a:p>
            <a:r>
              <a:rPr lang="en-US" sz="2000">
                <a:solidFill>
                  <a:schemeClr val="bg1"/>
                </a:solidFill>
                <a:latin typeface="Times New Roman" panose="02020603050405020304" charset="0"/>
                <a:cs typeface="Times New Roman" panose="02020603050405020304" charset="0"/>
              </a:rPr>
              <a:t>and all drank the same spiritual drink, for they were drinking from a spiritual rock which followed them; and the rock was Christ.</a:t>
            </a:r>
          </a:p>
          <a:p>
            <a:endParaRPr lang="en-US" sz="2000">
              <a:solidFill>
                <a:schemeClr val="bg1"/>
              </a:solidFill>
              <a:latin typeface="Times New Roman" panose="02020603050405020304" charset="0"/>
              <a:cs typeface="Times New Roman" panose="02020603050405020304" charset="0"/>
            </a:endParaRPr>
          </a:p>
          <a:p>
            <a:r>
              <a:rPr lang="en-US" sz="2000">
                <a:solidFill>
                  <a:schemeClr val="bg1"/>
                </a:solidFill>
                <a:latin typeface="Times New Roman" panose="02020603050405020304" charset="0"/>
                <a:cs typeface="Times New Roman" panose="02020603050405020304" charset="0"/>
              </a:rPr>
              <a:t>1 Corinthians 10:5 (NASB95)</a:t>
            </a:r>
          </a:p>
          <a:p>
            <a:r>
              <a:rPr lang="en-US" sz="2000">
                <a:solidFill>
                  <a:schemeClr val="bg1"/>
                </a:solidFill>
                <a:latin typeface="Times New Roman" panose="02020603050405020304" charset="0"/>
                <a:cs typeface="Times New Roman" panose="02020603050405020304" charset="0"/>
              </a:rPr>
              <a:t>     Nevertheless, with most of them God was not well-pleased; for they were laid low in the wilderness.</a:t>
            </a:r>
          </a:p>
        </p:txBody>
      </p:sp>
      <p:cxnSp>
        <p:nvCxnSpPr>
          <p:cNvPr id="5" name="Straight Connector 4"/>
          <p:cNvCxnSpPr/>
          <p:nvPr/>
        </p:nvCxnSpPr>
        <p:spPr>
          <a:xfrm>
            <a:off x="4114800" y="1428750"/>
            <a:ext cx="1676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Faith-nature</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91870"/>
            <a:ext cx="8206105" cy="1938020"/>
          </a:xfrm>
          <a:prstGeom prst="rect">
            <a:avLst/>
          </a:prstGeom>
          <a:noFill/>
        </p:spPr>
        <p:txBody>
          <a:bodyPr wrap="square" rtlCol="0">
            <a:spAutoFit/>
          </a:bodyPr>
          <a:lstStyle/>
          <a:p>
            <a:r>
              <a:rPr lang="en-US" sz="2400" dirty="0">
                <a:solidFill>
                  <a:schemeClr val="bg1"/>
                </a:solidFill>
                <a:latin typeface="Arial Black" panose="020B0A04020102020204" charset="0"/>
                <a:cs typeface="Arial Black" panose="020B0A04020102020204" charset="0"/>
              </a:rPr>
              <a:t>Intellectual-Emotional-Practical together</a:t>
            </a:r>
          </a:p>
          <a:p>
            <a:endParaRPr lang="en-US" sz="2000" dirty="0">
              <a:solidFill>
                <a:schemeClr val="bg1"/>
              </a:solidFill>
              <a:latin typeface="Times New Roman" panose="02020603050405020304" charset="0"/>
              <a:cs typeface="Times New Roman" panose="02020603050405020304" charset="0"/>
            </a:endParaRPr>
          </a:p>
          <a:p>
            <a:r>
              <a:rPr lang="en-US" sz="2000" dirty="0">
                <a:solidFill>
                  <a:schemeClr val="bg1"/>
                </a:solidFill>
                <a:latin typeface="Times New Roman" panose="02020603050405020304" charset="0"/>
                <a:cs typeface="Times New Roman" panose="02020603050405020304" charset="0"/>
              </a:rPr>
              <a:t>James 1:2–3 (NASB95)</a:t>
            </a:r>
          </a:p>
          <a:p>
            <a:r>
              <a:rPr lang="en-US" sz="2000" dirty="0">
                <a:solidFill>
                  <a:schemeClr val="bg1"/>
                </a:solidFill>
                <a:latin typeface="Times New Roman" panose="02020603050405020304" charset="0"/>
                <a:cs typeface="Times New Roman" panose="02020603050405020304" charset="0"/>
              </a:rPr>
              <a:t>             Consider it all joy</a:t>
            </a:r>
            <a:r>
              <a:rPr lang="en-US" sz="2800" dirty="0">
                <a:solidFill>
                  <a:schemeClr val="bg1"/>
                </a:solidFill>
                <a:latin typeface="Times New Roman" panose="02020603050405020304" charset="0"/>
                <a:cs typeface="Times New Roman" panose="02020603050405020304" charset="0"/>
              </a:rPr>
              <a:t>(E)</a:t>
            </a:r>
            <a:r>
              <a:rPr lang="en-US" sz="2000" dirty="0">
                <a:solidFill>
                  <a:schemeClr val="bg1"/>
                </a:solidFill>
                <a:latin typeface="Times New Roman" panose="02020603050405020304" charset="0"/>
                <a:cs typeface="Times New Roman" panose="02020603050405020304" charset="0"/>
              </a:rPr>
              <a:t>, my brethren, when you encounter various trials,  knowing</a:t>
            </a:r>
            <a:r>
              <a:rPr lang="en-US" sz="2800" dirty="0">
                <a:solidFill>
                  <a:schemeClr val="bg1"/>
                </a:solidFill>
                <a:latin typeface="Times New Roman" panose="02020603050405020304" charset="0"/>
                <a:cs typeface="Times New Roman" panose="02020603050405020304" charset="0"/>
              </a:rPr>
              <a:t>(I)</a:t>
            </a:r>
            <a:r>
              <a:rPr lang="en-US" sz="2000" dirty="0">
                <a:solidFill>
                  <a:schemeClr val="bg1"/>
                </a:solidFill>
                <a:latin typeface="Times New Roman" panose="02020603050405020304" charset="0"/>
                <a:cs typeface="Times New Roman" panose="02020603050405020304" charset="0"/>
              </a:rPr>
              <a:t> that the testing of your faith produces endurance</a:t>
            </a:r>
            <a:r>
              <a:rPr lang="en-US" sz="2800" dirty="0">
                <a:solidFill>
                  <a:schemeClr val="bg1"/>
                </a:solidFill>
                <a:latin typeface="Times New Roman" panose="02020603050405020304" charset="0"/>
                <a:cs typeface="Times New Roman" panose="02020603050405020304" charset="0"/>
              </a:rPr>
              <a:t>(P)</a:t>
            </a:r>
            <a:r>
              <a:rPr lang="en-US" sz="2000" dirty="0">
                <a:solidFill>
                  <a:schemeClr val="bg1"/>
                </a:solidFill>
                <a:latin typeface="Times New Roman" panose="02020603050405020304" charset="0"/>
                <a:cs typeface="Times New Roman" panose="02020603050405020304" charset="0"/>
              </a:rPr>
              <a:t>.</a:t>
            </a:r>
          </a:p>
        </p:txBody>
      </p:sp>
      <p:cxnSp>
        <p:nvCxnSpPr>
          <p:cNvPr id="5" name="Straight Connector 4"/>
          <p:cNvCxnSpPr/>
          <p:nvPr/>
        </p:nvCxnSpPr>
        <p:spPr>
          <a:xfrm flipV="1">
            <a:off x="5790565" y="1428750"/>
            <a:ext cx="1448435" cy="25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Faith-Object</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62660"/>
            <a:ext cx="8206105" cy="3415030"/>
          </a:xfrm>
          <a:prstGeom prst="rect">
            <a:avLst/>
          </a:prstGeom>
          <a:noFill/>
        </p:spPr>
        <p:txBody>
          <a:bodyPr wrap="square" rtlCol="0">
            <a:spAutoFit/>
          </a:bodyPr>
          <a:lstStyle/>
          <a:p>
            <a:r>
              <a:rPr lang="en-US" sz="2400">
                <a:solidFill>
                  <a:schemeClr val="bg1"/>
                </a:solidFill>
                <a:latin typeface="Arial Black" panose="020B0A04020102020204" charset="0"/>
                <a:cs typeface="Arial Black" panose="020B0A04020102020204" charset="0"/>
              </a:rPr>
              <a:t>Availability- Nearness</a:t>
            </a:r>
          </a:p>
          <a:p>
            <a:endParaRPr lang="en-US" sz="2400">
              <a:solidFill>
                <a:schemeClr val="bg1"/>
              </a:solidFill>
              <a:latin typeface="Arial Black" panose="020B0A04020102020204" charset="0"/>
              <a:cs typeface="Arial Black" panose="020B0A04020102020204" charset="0"/>
            </a:endParaRPr>
          </a:p>
          <a:p>
            <a:r>
              <a:rPr lang="en-US" sz="2000">
                <a:solidFill>
                  <a:schemeClr val="bg1"/>
                </a:solidFill>
                <a:latin typeface="Times New Roman" panose="02020603050405020304" charset="0"/>
                <a:cs typeface="Times New Roman" panose="02020603050405020304" charset="0"/>
              </a:rPr>
              <a:t>Colossians 1:25–27 (NASB95)</a:t>
            </a:r>
          </a:p>
          <a:p>
            <a:r>
              <a:rPr lang="en-US" sz="2000">
                <a:solidFill>
                  <a:schemeClr val="bg1"/>
                </a:solidFill>
                <a:latin typeface="Times New Roman" panose="02020603050405020304" charset="0"/>
                <a:cs typeface="Times New Roman" panose="02020603050405020304" charset="0"/>
              </a:rPr>
              <a:t>                Of this church I was made a minister according to the stewardship from God bestowed on me for your benefit, so that I might fully carry out the </a:t>
            </a:r>
            <a:r>
              <a:rPr lang="en-US" sz="2000">
                <a:solidFill>
                  <a:schemeClr val="bg1"/>
                </a:solidFill>
                <a:latin typeface="Times New Roman" panose="02020603050405020304" charset="0"/>
                <a:cs typeface="Times New Roman" panose="02020603050405020304" charset="0"/>
                <a:sym typeface="+mn-ea"/>
              </a:rPr>
              <a:t>25</a:t>
            </a:r>
            <a:r>
              <a:rPr lang="en-US" sz="2000">
                <a:solidFill>
                  <a:schemeClr val="bg1"/>
                </a:solidFill>
                <a:latin typeface="Times New Roman" panose="02020603050405020304" charset="0"/>
                <a:cs typeface="Times New Roman" panose="02020603050405020304" charset="0"/>
              </a:rPr>
              <a:t>preaching of the word of God, that is, the mystery which has been hidden from the past ages and generations, but has now been manifested to His saints,</a:t>
            </a:r>
          </a:p>
          <a:p>
            <a:r>
              <a:rPr lang="en-US" sz="2000">
                <a:solidFill>
                  <a:schemeClr val="bg1"/>
                </a:solidFill>
                <a:latin typeface="Times New Roman" panose="02020603050405020304" charset="0"/>
                <a:cs typeface="Times New Roman" panose="02020603050405020304" charset="0"/>
              </a:rPr>
              <a:t>to whom God willed to make known what is the riches of the glory of this mystery among the Gentiles, which is </a:t>
            </a:r>
            <a:r>
              <a:rPr lang="en-US" sz="2000" u="sng">
                <a:solidFill>
                  <a:schemeClr val="bg1"/>
                </a:solidFill>
                <a:latin typeface="Times New Roman" panose="02020603050405020304" charset="0"/>
                <a:cs typeface="Times New Roman" panose="02020603050405020304" charset="0"/>
              </a:rPr>
              <a:t>Christ in you,</a:t>
            </a:r>
            <a:r>
              <a:rPr lang="en-US" sz="2000">
                <a:solidFill>
                  <a:schemeClr val="bg1"/>
                </a:solidFill>
                <a:latin typeface="Times New Roman" panose="02020603050405020304" charset="0"/>
                <a:cs typeface="Times New Roman" panose="02020603050405020304" charset="0"/>
              </a:rPr>
              <a:t> the hope of glory. </a:t>
            </a:r>
          </a:p>
          <a:p>
            <a:r>
              <a:rPr lang="en-US" sz="2800">
                <a:solidFill>
                  <a:schemeClr val="bg1"/>
                </a:solidFill>
                <a:latin typeface="Arial Black" panose="020B0A04020102020204" charset="0"/>
                <a:cs typeface="Arial Black" panose="020B0A04020102020204" charset="0"/>
              </a:rPr>
              <a:t>	</a:t>
            </a:r>
            <a:endParaRPr lang="en-US" sz="2000">
              <a:solidFill>
                <a:schemeClr val="bg1"/>
              </a:solidFill>
              <a:latin typeface="Times New Roman" panose="02020603050405020304" charset="0"/>
              <a:cs typeface="Times New Roman" panose="02020603050405020304" charset="0"/>
            </a:endParaRPr>
          </a:p>
        </p:txBody>
      </p:sp>
      <p:cxnSp>
        <p:nvCxnSpPr>
          <p:cNvPr id="5" name="Straight Connector 4"/>
          <p:cNvCxnSpPr/>
          <p:nvPr/>
        </p:nvCxnSpPr>
        <p:spPr>
          <a:xfrm>
            <a:off x="299720" y="1419225"/>
            <a:ext cx="1910080" cy="95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
            <a:ext cx="7574280" cy="677545"/>
          </a:xfrm>
        </p:spPr>
        <p:txBody>
          <a:bodyPr>
            <a:normAutofit fontScale="90000"/>
          </a:bodyPr>
          <a:lstStyle/>
          <a:p>
            <a:r>
              <a:rPr lang="en-US" dirty="0">
                <a:ln>
                  <a:solidFill>
                    <a:sysClr val="windowText" lastClr="000000"/>
                  </a:solidFill>
                </a:ln>
                <a:gradFill>
                  <a:gsLst>
                    <a:gs pos="21000">
                      <a:srgbClr val="53575C"/>
                    </a:gs>
                    <a:gs pos="88000">
                      <a:srgbClr val="C5C7CA"/>
                    </a:gs>
                  </a:gsLst>
                  <a:lin ang="5400000"/>
                </a:gradFill>
                <a:effectLst/>
              </a:rPr>
              <a:t>Defining </a:t>
            </a:r>
            <a:r>
              <a:rPr lang="en-US" dirty="0" smtClean="0">
                <a:ln>
                  <a:solidFill>
                    <a:sysClr val="windowText" lastClr="000000"/>
                  </a:solidFill>
                </a:ln>
                <a:gradFill>
                  <a:gsLst>
                    <a:gs pos="21000">
                      <a:srgbClr val="53575C"/>
                    </a:gs>
                    <a:gs pos="88000">
                      <a:srgbClr val="C5C7CA"/>
                    </a:gs>
                  </a:gsLst>
                  <a:lin ang="5400000"/>
                </a:gradFill>
                <a:effectLst/>
              </a:rPr>
              <a:t>James’ </a:t>
            </a:r>
            <a:r>
              <a:rPr lang="en-US" dirty="0">
                <a:ln>
                  <a:solidFill>
                    <a:sysClr val="windowText" lastClr="000000"/>
                  </a:solidFill>
                </a:ln>
                <a:gradFill>
                  <a:gsLst>
                    <a:gs pos="21000">
                      <a:srgbClr val="53575C"/>
                    </a:gs>
                    <a:gs pos="88000">
                      <a:srgbClr val="C5C7CA"/>
                    </a:gs>
                  </a:gsLst>
                  <a:lin ang="5400000"/>
                </a:gradFill>
                <a:effectLst/>
              </a:rPr>
              <a:t>Faith-Object</a:t>
            </a:r>
          </a:p>
        </p:txBody>
      </p:sp>
      <p:sp>
        <p:nvSpPr>
          <p:cNvPr id="14" name="Content Placeholder 13"/>
          <p:cNvSpPr>
            <a:spLocks noGrp="1"/>
          </p:cNvSpPr>
          <p:nvPr>
            <p:ph sz="half" idx="1"/>
          </p:nvPr>
        </p:nvSpPr>
        <p:spPr>
          <a:xfrm>
            <a:off x="299720" y="791845"/>
            <a:ext cx="8545195" cy="4103370"/>
          </a:xfrm>
        </p:spPr>
        <p:txBody>
          <a:bodyPr>
            <a:noAutofit/>
          </a:bodyPr>
          <a:lstStyle/>
          <a:p>
            <a:pPr>
              <a:buNone/>
            </a:pPr>
            <a:r>
              <a:rPr lang="en-US" sz="2000" dirty="0" smtClean="0">
                <a:solidFill>
                  <a:schemeClr val="bg1"/>
                </a:solidFill>
              </a:rPr>
              <a:t>         </a:t>
            </a:r>
          </a:p>
        </p:txBody>
      </p:sp>
      <p:pic>
        <p:nvPicPr>
          <p:cNvPr id="2" name="Content Placeholder 1" descr="pastedImagebase640[718]"/>
          <p:cNvPicPr>
            <a:picLocks noGrp="1" noChangeAspect="1"/>
          </p:cNvPicPr>
          <p:nvPr>
            <p:ph sz="half" idx="2"/>
          </p:nvPr>
        </p:nvPicPr>
        <p:blipFill>
          <a:blip r:embed="rId2" cstate="print">
            <a:clrChange>
              <a:clrFrom>
                <a:srgbClr val="FFFFFF">
                  <a:alpha val="100000"/>
                </a:srgbClr>
              </a:clrFrom>
              <a:clrTo>
                <a:srgbClr val="FFFFFF">
                  <a:alpha val="100000"/>
                  <a:alpha val="0"/>
                </a:srgbClr>
              </a:clrTo>
            </a:clrChange>
          </a:blip>
          <a:stretch>
            <a:fillRect/>
          </a:stretch>
        </p:blipFill>
        <p:spPr>
          <a:xfrm>
            <a:off x="8263890" y="4360545"/>
            <a:ext cx="795655" cy="633095"/>
          </a:xfrm>
          <a:prstGeom prst="rect">
            <a:avLst/>
          </a:prstGeom>
        </p:spPr>
      </p:pic>
      <p:sp>
        <p:nvSpPr>
          <p:cNvPr id="4" name="Text Box 3"/>
          <p:cNvSpPr txBox="1"/>
          <p:nvPr/>
        </p:nvSpPr>
        <p:spPr>
          <a:xfrm>
            <a:off x="299720" y="962660"/>
            <a:ext cx="8206105" cy="3723005"/>
          </a:xfrm>
          <a:prstGeom prst="rect">
            <a:avLst/>
          </a:prstGeom>
          <a:noFill/>
        </p:spPr>
        <p:txBody>
          <a:bodyPr wrap="square" rtlCol="0">
            <a:spAutoFit/>
          </a:bodyPr>
          <a:lstStyle/>
          <a:p>
            <a:r>
              <a:rPr lang="en-US" sz="2400" dirty="0">
                <a:solidFill>
                  <a:schemeClr val="bg1"/>
                </a:solidFill>
                <a:latin typeface="Arial Black" panose="020B0A04020102020204" charset="0"/>
                <a:cs typeface="Arial Black" panose="020B0A04020102020204" charset="0"/>
              </a:rPr>
              <a:t>Availability- Nearness</a:t>
            </a:r>
          </a:p>
          <a:p>
            <a:endParaRPr lang="en-US" sz="2400" dirty="0">
              <a:solidFill>
                <a:schemeClr val="bg1"/>
              </a:solidFill>
              <a:latin typeface="Arial Black" panose="020B0A04020102020204" charset="0"/>
              <a:cs typeface="Arial Black" panose="020B0A04020102020204" charset="0"/>
            </a:endParaRPr>
          </a:p>
          <a:p>
            <a:r>
              <a:rPr lang="en-US" sz="2000" dirty="0">
                <a:solidFill>
                  <a:schemeClr val="bg1"/>
                </a:solidFill>
                <a:latin typeface="Times New Roman" panose="02020603050405020304" charset="0"/>
                <a:cs typeface="Times New Roman" panose="02020603050405020304" charset="0"/>
                <a:sym typeface="+mn-ea"/>
              </a:rPr>
              <a:t>James 4:8 (NASB95)</a:t>
            </a:r>
            <a:endParaRPr lang="en-US" sz="2000" dirty="0">
              <a:solidFill>
                <a:schemeClr val="bg1"/>
              </a:solidFill>
              <a:latin typeface="Times New Roman" panose="02020603050405020304" charset="0"/>
              <a:cs typeface="Times New Roman" panose="02020603050405020304" charset="0"/>
            </a:endParaRPr>
          </a:p>
          <a:p>
            <a:r>
              <a:rPr lang="en-US" sz="2000" dirty="0">
                <a:solidFill>
                  <a:schemeClr val="bg1"/>
                </a:solidFill>
                <a:latin typeface="Times New Roman" panose="02020603050405020304" charset="0"/>
                <a:cs typeface="Times New Roman" panose="02020603050405020304" charset="0"/>
                <a:sym typeface="+mn-ea"/>
              </a:rPr>
              <a:t>             Draw near to God and </a:t>
            </a:r>
          </a:p>
          <a:p>
            <a:r>
              <a:rPr lang="en-US" sz="2000" dirty="0">
                <a:solidFill>
                  <a:schemeClr val="bg1"/>
                </a:solidFill>
                <a:latin typeface="Times New Roman" panose="02020603050405020304" charset="0"/>
                <a:cs typeface="Times New Roman" panose="02020603050405020304" charset="0"/>
                <a:sym typeface="+mn-ea"/>
              </a:rPr>
              <a:t>He will draw near to you. </a:t>
            </a:r>
          </a:p>
          <a:p>
            <a:r>
              <a:rPr lang="en-US" sz="2000" dirty="0">
                <a:solidFill>
                  <a:schemeClr val="bg1"/>
                </a:solidFill>
                <a:latin typeface="Times New Roman" panose="02020603050405020304" charset="0"/>
                <a:cs typeface="Times New Roman" panose="02020603050405020304" charset="0"/>
                <a:sym typeface="+mn-ea"/>
              </a:rPr>
              <a:t>Cleanse your hands, you sinners;</a:t>
            </a:r>
          </a:p>
          <a:p>
            <a:r>
              <a:rPr lang="en-US" sz="2000" dirty="0">
                <a:solidFill>
                  <a:schemeClr val="bg1"/>
                </a:solidFill>
                <a:latin typeface="Times New Roman" panose="02020603050405020304" charset="0"/>
                <a:cs typeface="Times New Roman" panose="02020603050405020304" charset="0"/>
                <a:sym typeface="+mn-ea"/>
              </a:rPr>
              <a:t> and purify your hearts,</a:t>
            </a:r>
          </a:p>
          <a:p>
            <a:r>
              <a:rPr lang="en-US" sz="2000" dirty="0">
                <a:solidFill>
                  <a:schemeClr val="bg1"/>
                </a:solidFill>
                <a:latin typeface="Times New Roman" panose="02020603050405020304" charset="0"/>
                <a:cs typeface="Times New Roman" panose="02020603050405020304" charset="0"/>
                <a:sym typeface="+mn-ea"/>
              </a:rPr>
              <a:t> you double-minded.</a:t>
            </a:r>
            <a:endParaRPr lang="en-US" sz="2000" dirty="0">
              <a:solidFill>
                <a:schemeClr val="bg1"/>
              </a:solidFill>
              <a:latin typeface="Times New Roman" panose="02020603050405020304" charset="0"/>
              <a:cs typeface="Times New Roman" panose="02020603050405020304" charset="0"/>
            </a:endParaRPr>
          </a:p>
          <a:p>
            <a:endParaRPr lang="en-US" sz="2000" dirty="0">
              <a:solidFill>
                <a:schemeClr val="bg1"/>
              </a:solidFill>
              <a:latin typeface="Times New Roman" panose="02020603050405020304" charset="0"/>
              <a:cs typeface="Times New Roman" panose="02020603050405020304" charset="0"/>
            </a:endParaRPr>
          </a:p>
          <a:p>
            <a:endParaRPr lang="en-US" sz="2000" dirty="0">
              <a:solidFill>
                <a:schemeClr val="bg1"/>
              </a:solidFill>
              <a:latin typeface="Times New Roman" panose="02020603050405020304" charset="0"/>
              <a:cs typeface="Times New Roman" panose="02020603050405020304" charset="0"/>
            </a:endParaRPr>
          </a:p>
          <a:p>
            <a:r>
              <a:rPr lang="en-US" sz="2800" dirty="0">
                <a:solidFill>
                  <a:schemeClr val="bg1"/>
                </a:solidFill>
                <a:latin typeface="Arial Black" panose="020B0A04020102020204" charset="0"/>
                <a:cs typeface="Arial Black" panose="020B0A04020102020204" charset="0"/>
              </a:rPr>
              <a:t>	</a:t>
            </a:r>
            <a:endParaRPr lang="en-US" sz="2000" dirty="0">
              <a:solidFill>
                <a:schemeClr val="bg1"/>
              </a:solidFill>
              <a:latin typeface="Times New Roman" panose="02020603050405020304" charset="0"/>
              <a:cs typeface="Times New Roman" panose="02020603050405020304" charset="0"/>
            </a:endParaRPr>
          </a:p>
        </p:txBody>
      </p:sp>
      <p:cxnSp>
        <p:nvCxnSpPr>
          <p:cNvPr id="5" name="Straight Connector 4"/>
          <p:cNvCxnSpPr/>
          <p:nvPr/>
        </p:nvCxnSpPr>
        <p:spPr>
          <a:xfrm>
            <a:off x="299720" y="1419225"/>
            <a:ext cx="1910080" cy="95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cstate="print">
            <a:clrChange>
              <a:clrFrom>
                <a:srgbClr val="FFFFFF">
                  <a:alpha val="100000"/>
                </a:srgbClr>
              </a:clrFrom>
              <a:clrTo>
                <a:srgbClr val="FFFFFF">
                  <a:alpha val="100000"/>
                  <a:alpha val="0"/>
                </a:srgbClr>
              </a:clrTo>
            </a:clrChange>
          </a:blip>
          <a:stretch>
            <a:fillRect/>
          </a:stretch>
        </p:blipFill>
        <p:spPr>
          <a:xfrm>
            <a:off x="4717415" y="901700"/>
            <a:ext cx="4127500" cy="409194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858</Words>
  <Application>Microsoft Office PowerPoint</Application>
  <PresentationFormat>On-screen Show (16:9)</PresentationFormat>
  <Paragraphs>100</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Paper</vt:lpstr>
      <vt:lpstr>1_Paper</vt:lpstr>
      <vt:lpstr>Slide 1</vt:lpstr>
      <vt:lpstr>Slide 2</vt:lpstr>
      <vt:lpstr>Defining Faith</vt:lpstr>
      <vt:lpstr>Defining James’ Faith-nature</vt:lpstr>
      <vt:lpstr>Defining James’ Faith-nature</vt:lpstr>
      <vt:lpstr>Defining James’ Faith-nature</vt:lpstr>
      <vt:lpstr>Defining James’ Faith-nature</vt:lpstr>
      <vt:lpstr>Defining James’ Faith-Object</vt:lpstr>
      <vt:lpstr>Defining James’ Faith-Object</vt:lpstr>
      <vt:lpstr>Defining James’ Faith-Object</vt:lpstr>
      <vt:lpstr>Defining James’ Faith-Object</vt:lpstr>
      <vt:lpstr>Defining James’ Faith-Object</vt:lpstr>
      <vt:lpstr>Defining James’ Faith-Action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Hunter Thomason</cp:lastModifiedBy>
  <cp:revision>63</cp:revision>
  <cp:lastPrinted>2018-10-20T21:21:00Z</cp:lastPrinted>
  <dcterms:created xsi:type="dcterms:W3CDTF">2018-08-10T19:03:00Z</dcterms:created>
  <dcterms:modified xsi:type="dcterms:W3CDTF">2019-03-13T01:50:44Z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1033-10.2.0.7625</vt:lpwstr>
  </property>
</Properties>
</file>