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1" r:id="rId3"/>
    <p:sldId id="270" r:id="rId4"/>
    <p:sldId id="271" r:id="rId5"/>
    <p:sldId id="272" r:id="rId6"/>
    <p:sldId id="273" r:id="rId7"/>
    <p:sldId id="268" r:id="rId8"/>
    <p:sldId id="269" r:id="rId9"/>
    <p:sldId id="274" r:id="rId10"/>
    <p:sldId id="275" r:id="rId11"/>
    <p:sldId id="276" r:id="rId12"/>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7/20/2019</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2"/>
          <a:stretch>
            <a:fillRect/>
          </a:stretch>
        </p:blipFill>
        <p:spPr>
          <a:xfrm>
            <a:off x="-27305" y="-8255"/>
            <a:ext cx="12225020" cy="6877050"/>
          </a:xfrm>
          <a:prstGeom prst="rect">
            <a:avLst/>
          </a:prstGeom>
        </p:spPr>
      </p:pic>
      <p:sp>
        <p:nvSpPr>
          <p:cNvPr id="2" name="Title 1"/>
          <p:cNvSpPr>
            <a:spLocks noGrp="1"/>
          </p:cNvSpPr>
          <p:nvPr>
            <p:ph type="ctrTitle"/>
          </p:nvPr>
        </p:nvSpPr>
        <p:spPr>
          <a:xfrm>
            <a:off x="1158875" y="127000"/>
            <a:ext cx="9144000" cy="1326515"/>
          </a:xfrm>
        </p:spPr>
        <p:txBody>
          <a:bodyPr/>
          <a:lstStyle/>
          <a:p>
            <a:r>
              <a:rPr lang="en-US">
                <a:solidFill>
                  <a:schemeClr val="accent4">
                    <a:lumMod val="20000"/>
                    <a:lumOff val="80000"/>
                  </a:schemeClr>
                </a:solidFill>
                <a:latin typeface="Times New Roman" panose="02020603050405020304" charset="0"/>
                <a:cs typeface="Times New Roman" panose="02020603050405020304" charset="0"/>
              </a:rPr>
              <a:t>The Book of Revelation</a:t>
            </a:r>
          </a:p>
        </p:txBody>
      </p:sp>
      <p:sp>
        <p:nvSpPr>
          <p:cNvPr id="3" name="Subtitle 2"/>
          <p:cNvSpPr>
            <a:spLocks noGrp="1"/>
          </p:cNvSpPr>
          <p:nvPr>
            <p:ph type="subTitle" idx="1"/>
          </p:nvPr>
        </p:nvSpPr>
        <p:spPr>
          <a:xfrm>
            <a:off x="363220" y="1453515"/>
            <a:ext cx="3635375" cy="903605"/>
          </a:xfrm>
        </p:spPr>
        <p:txBody>
          <a:bodyPr/>
          <a:lstStyle/>
          <a:p>
            <a:r>
              <a:rPr lang="en-US" b="1" dirty="0">
                <a:solidFill>
                  <a:schemeClr val="accent4">
                    <a:lumMod val="20000"/>
                    <a:lumOff val="80000"/>
                  </a:schemeClr>
                </a:solidFill>
                <a:latin typeface="Times New Roman" panose="02020603050405020304" charset="0"/>
                <a:cs typeface="Times New Roman" panose="02020603050405020304" charset="0"/>
              </a:rPr>
              <a:t>PART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5"/>
            <a:ext cx="11569960" cy="3693691"/>
          </a:xfrm>
        </p:spPr>
        <p:txBody>
          <a:bodyPr>
            <a:normAutofit/>
          </a:bodyPr>
          <a:lstStyle/>
          <a:p>
            <a:pPr>
              <a:lnSpc>
                <a:spcPct val="100000"/>
              </a:lnSpc>
            </a:pPr>
            <a:r>
              <a:rPr lang="en-US" sz="2700" dirty="0">
                <a:solidFill>
                  <a:schemeClr val="bg1">
                    <a:lumMod val="65000"/>
                  </a:schemeClr>
                </a:solidFill>
                <a:latin typeface="+mn-lt"/>
                <a:cs typeface="Times New Roman" panose="02020603050405020304" pitchFamily="18" charset="0"/>
              </a:rPr>
              <a:t>“One solution is to understand “soon” in the sense of suddenly or without delay once the appointed time arrives. Another approach is to interpret it in terms of the certainty of the events in question. The suggestion that John may be employing the same formula of 2 Peter 3….. </a:t>
            </a:r>
            <a:r>
              <a:rPr lang="en-US" sz="2700" dirty="0">
                <a:solidFill>
                  <a:schemeClr val="bg1"/>
                </a:solidFill>
                <a:latin typeface="+mn-lt"/>
                <a:cs typeface="Times New Roman" panose="02020603050405020304" pitchFamily="18" charset="0"/>
              </a:rPr>
              <a:t>Involves the Seer (John) in a </a:t>
            </a:r>
            <a:r>
              <a:rPr lang="en-US" sz="2700" i="1" dirty="0">
                <a:solidFill>
                  <a:schemeClr val="bg1"/>
                </a:solidFill>
                <a:latin typeface="+mn-lt"/>
                <a:cs typeface="Times New Roman" panose="02020603050405020304" pitchFamily="18" charset="0"/>
              </a:rPr>
              <a:t>verbal scam</a:t>
            </a:r>
            <a:r>
              <a:rPr lang="en-US" sz="2700" dirty="0">
                <a:solidFill>
                  <a:schemeClr val="bg1"/>
                </a:solidFill>
                <a:latin typeface="+mn-lt"/>
                <a:cs typeface="Times New Roman" panose="02020603050405020304" pitchFamily="18" charset="0"/>
              </a:rPr>
              <a:t>….The most satisfying solution is to take the expression  “must soon take place” in a straightforward sense, remembering that in the prophetic outlook the end is always imminent” </a:t>
            </a:r>
            <a:r>
              <a:rPr lang="en-US" sz="2400" dirty="0">
                <a:solidFill>
                  <a:schemeClr val="bg1"/>
                </a:solidFill>
                <a:latin typeface="+mn-lt"/>
                <a:cs typeface="Times New Roman" panose="02020603050405020304" pitchFamily="18" charset="0"/>
              </a:rPr>
              <a:t>– (Rule#2 context, context, context)</a:t>
            </a:r>
            <a:endParaRPr lang="en-US" sz="2400" dirty="0">
              <a:solidFill>
                <a:schemeClr val="bg1"/>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CC38624C-951C-4C03-838A-E102A4AF3C95}"/>
              </a:ext>
            </a:extLst>
          </p:cNvPr>
          <p:cNvPicPr>
            <a:picLocks noChangeAspect="1"/>
          </p:cNvPicPr>
          <p:nvPr/>
        </p:nvPicPr>
        <p:blipFill>
          <a:blip r:embed="rId2"/>
          <a:stretch>
            <a:fillRect/>
          </a:stretch>
        </p:blipFill>
        <p:spPr>
          <a:xfrm>
            <a:off x="102637" y="3694922"/>
            <a:ext cx="11980506" cy="3097764"/>
          </a:xfrm>
          <a:prstGeom prst="rect">
            <a:avLst/>
          </a:prstGeom>
        </p:spPr>
      </p:pic>
    </p:spTree>
    <p:extLst>
      <p:ext uri="{BB962C8B-B14F-4D97-AF65-F5344CB8AC3E}">
        <p14:creationId xmlns:p14="http://schemas.microsoft.com/office/powerpoint/2010/main" val="3557544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6"/>
            <a:ext cx="11073882" cy="2154140"/>
          </a:xfrm>
        </p:spPr>
        <p:txBody>
          <a:bodyPr>
            <a:normAutofit/>
          </a:bodyPr>
          <a:lstStyle/>
          <a:p>
            <a:pPr>
              <a:lnSpc>
                <a:spcPct val="100000"/>
              </a:lnSpc>
            </a:pPr>
            <a:r>
              <a:rPr lang="en-US" sz="3200" dirty="0">
                <a:solidFill>
                  <a:schemeClr val="bg1"/>
                </a:solidFill>
                <a:latin typeface="Times New Roman" panose="02020603050405020304" pitchFamily="18" charset="0"/>
                <a:cs typeface="Times New Roman" panose="02020603050405020304" pitchFamily="18" charset="0"/>
              </a:rPr>
              <a:t>The first Beatitude of Revelation</a:t>
            </a:r>
            <a:br>
              <a:rPr lang="en-US" sz="2800" dirty="0">
                <a:solidFill>
                  <a:schemeClr val="bg1"/>
                </a:solidFill>
                <a:latin typeface="Times New Roman" panose="02020603050405020304" pitchFamily="18" charset="0"/>
                <a:cs typeface="Times New Roman" panose="02020603050405020304" pitchFamily="18" charset="0"/>
              </a:rPr>
            </a:br>
            <a:r>
              <a:rPr lang="en-US" sz="2800" dirty="0">
                <a:solidFill>
                  <a:schemeClr val="bg1"/>
                </a:solidFill>
                <a:latin typeface="Times New Roman" panose="02020603050405020304" pitchFamily="18" charset="0"/>
                <a:cs typeface="Times New Roman" panose="02020603050405020304" pitchFamily="18" charset="0"/>
              </a:rPr>
              <a:t>“Blessed is he who reads and those who hear the words of the prophecy, and heed the things which are written in it; for the time is near.”</a:t>
            </a:r>
            <a:br>
              <a:rPr lang="en-US" sz="2800" dirty="0">
                <a:solidFill>
                  <a:schemeClr val="bg1"/>
                </a:solidFill>
                <a:latin typeface="Times New Roman" panose="02020603050405020304" pitchFamily="18" charset="0"/>
                <a:cs typeface="Times New Roman" panose="02020603050405020304" pitchFamily="18" charset="0"/>
              </a:rPr>
            </a:br>
            <a:r>
              <a:rPr lang="en-US" sz="2800" dirty="0">
                <a:solidFill>
                  <a:schemeClr val="bg1"/>
                </a:solidFill>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61CDBA7C-17A5-4031-B9F3-1516E28A4910}"/>
              </a:ext>
            </a:extLst>
          </p:cNvPr>
          <p:cNvSpPr txBox="1"/>
          <p:nvPr/>
        </p:nvSpPr>
        <p:spPr>
          <a:xfrm>
            <a:off x="354563" y="2228671"/>
            <a:ext cx="10851502" cy="1938992"/>
          </a:xfrm>
          <a:prstGeom prst="rect">
            <a:avLst/>
          </a:prstGeom>
          <a:noFill/>
        </p:spPr>
        <p:txBody>
          <a:bodyPr wrap="square" rtlCol="0">
            <a:spAutoFit/>
          </a:bodyPr>
          <a:lstStyle/>
          <a:p>
            <a:r>
              <a:rPr lang="en-US" sz="2400" dirty="0">
                <a:solidFill>
                  <a:schemeClr val="bg1"/>
                </a:solidFill>
              </a:rPr>
              <a:t>Reading it  to others should be a welcome experience</a:t>
            </a:r>
          </a:p>
          <a:p>
            <a:endParaRPr lang="en-US" sz="2400" dirty="0">
              <a:solidFill>
                <a:schemeClr val="bg1"/>
              </a:solidFill>
            </a:endParaRPr>
          </a:p>
          <a:p>
            <a:r>
              <a:rPr lang="en-US" sz="2400" dirty="0">
                <a:solidFill>
                  <a:schemeClr val="bg1"/>
                </a:solidFill>
              </a:rPr>
              <a:t>Hearing it had moral implications as it was also instructional; “heed”</a:t>
            </a:r>
          </a:p>
          <a:p>
            <a:endParaRPr lang="en-US" sz="2400" dirty="0">
              <a:solidFill>
                <a:schemeClr val="bg1"/>
              </a:solidFill>
            </a:endParaRPr>
          </a:p>
          <a:p>
            <a:r>
              <a:rPr lang="en-US" sz="2400" dirty="0">
                <a:solidFill>
                  <a:schemeClr val="bg1"/>
                </a:solidFill>
              </a:rPr>
              <a:t>“The time is near”  points to there being something ‘time sensitive’ and ‘critical’</a:t>
            </a:r>
          </a:p>
        </p:txBody>
      </p:sp>
    </p:spTree>
    <p:extLst>
      <p:ext uri="{BB962C8B-B14F-4D97-AF65-F5344CB8AC3E}">
        <p14:creationId xmlns:p14="http://schemas.microsoft.com/office/powerpoint/2010/main" val="217370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0" y="66544"/>
            <a:ext cx="10776857" cy="6054337"/>
          </a:xfrm>
        </p:spPr>
        <p:txBody>
          <a:bodyPr>
            <a:normAutofit fontScale="90000"/>
          </a:bodyPr>
          <a:lstStyle/>
          <a:p>
            <a:pPr>
              <a:lnSpc>
                <a:spcPct val="100000"/>
              </a:lnSpc>
            </a:pPr>
            <a:r>
              <a:rPr lang="en-US" sz="2800" i="1" dirty="0">
                <a:solidFill>
                  <a:schemeClr val="bg1"/>
                </a:solidFill>
                <a:latin typeface="Times New Roman" panose="02020603050405020304" pitchFamily="18" charset="0"/>
                <a:cs typeface="Times New Roman" panose="02020603050405020304" pitchFamily="18" charset="0"/>
              </a:rPr>
              <a:t>“One of the most prevalent and yet subtle problems with biblical interpretation is the way in which people read their own views INTO the bible. Instead of allowing the Bible to impose its views on them, people impose their views on it. All sorts of ideas and presuppositions that ought  themselves to be examined in the light of the Bible without serious reflection are imposed upon it. </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These views and ideas become the unexamined framework within which everything in the Bible is understood. These folks read their bibles, but always through the spectacles of their unquestioned assumptions.</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They never consider taking these glasses off. </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They probably are not even aware that they </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are wearing them. </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They never think of testing these spectacles </a:t>
            </a:r>
            <a:br>
              <a:rPr lang="en-US" sz="2800" i="1" dirty="0">
                <a:solidFill>
                  <a:schemeClr val="bg1"/>
                </a:solidFill>
                <a:latin typeface="Times New Roman" panose="02020603050405020304" pitchFamily="18" charset="0"/>
                <a:cs typeface="Times New Roman" panose="02020603050405020304" pitchFamily="18" charset="0"/>
              </a:rPr>
            </a:br>
            <a:r>
              <a:rPr lang="en-US" sz="2800" i="1" dirty="0">
                <a:solidFill>
                  <a:schemeClr val="bg1"/>
                </a:solidFill>
                <a:latin typeface="Times New Roman" panose="02020603050405020304" pitchFamily="18" charset="0"/>
                <a:cs typeface="Times New Roman" panose="02020603050405020304" pitchFamily="18" charset="0"/>
              </a:rPr>
              <a:t>themselves in the light of scripture.”</a:t>
            </a:r>
            <a:br>
              <a:rPr lang="en-US" sz="2800" i="1" dirty="0">
                <a:solidFill>
                  <a:schemeClr val="bg1"/>
                </a:solidFill>
                <a:latin typeface="Times New Roman" panose="02020603050405020304" pitchFamily="18" charset="0"/>
                <a:cs typeface="Times New Roman" panose="02020603050405020304" pitchFamily="18" charset="0"/>
              </a:rPr>
            </a:br>
            <a:r>
              <a:rPr lang="en-US" sz="2000" i="1" dirty="0">
                <a:solidFill>
                  <a:schemeClr val="bg1"/>
                </a:solidFill>
                <a:latin typeface="Times New Roman" panose="02020603050405020304" pitchFamily="18" charset="0"/>
                <a:cs typeface="Times New Roman" panose="02020603050405020304" pitchFamily="18" charset="0"/>
              </a:rPr>
              <a:t>Samuel E. Waldron- Eschatology Made Simple</a:t>
            </a:r>
          </a:p>
        </p:txBody>
      </p:sp>
      <p:pic>
        <p:nvPicPr>
          <p:cNvPr id="9" name="Picture 8">
            <a:extLst>
              <a:ext uri="{FF2B5EF4-FFF2-40B4-BE49-F238E27FC236}">
                <a16:creationId xmlns:a16="http://schemas.microsoft.com/office/drawing/2014/main" id="{2FB52348-10AE-4B85-A9BC-504731AF0EB4}"/>
              </a:ext>
            </a:extLst>
          </p:cNvPr>
          <p:cNvPicPr>
            <a:picLocks noChangeAspect="1"/>
          </p:cNvPicPr>
          <p:nvPr/>
        </p:nvPicPr>
        <p:blipFill>
          <a:blip r:embed="rId2"/>
          <a:stretch>
            <a:fillRect/>
          </a:stretch>
        </p:blipFill>
        <p:spPr>
          <a:xfrm>
            <a:off x="6500326" y="3012070"/>
            <a:ext cx="5905500" cy="4000500"/>
          </a:xfrm>
          <a:prstGeom prst="rect">
            <a:avLst/>
          </a:prstGeom>
          <a:effectLst>
            <a:softEdge rad="5588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5"/>
            <a:ext cx="11073882" cy="3711925"/>
          </a:xfrm>
        </p:spPr>
        <p:txBody>
          <a:bodyPr>
            <a:normAutofit/>
          </a:bodyPr>
          <a:lstStyle/>
          <a:p>
            <a:pPr>
              <a:lnSpc>
                <a:spcPct val="100000"/>
              </a:lnSpc>
            </a:pPr>
            <a:r>
              <a:rPr lang="en-US" sz="2800" dirty="0">
                <a:solidFill>
                  <a:schemeClr val="bg1"/>
                </a:solidFill>
                <a:latin typeface="Times New Roman" panose="02020603050405020304" pitchFamily="18" charset="0"/>
                <a:cs typeface="Times New Roman" panose="02020603050405020304" pitchFamily="18" charset="0"/>
              </a:rPr>
              <a:t>Revelation 1:1-3</a:t>
            </a:r>
            <a:br>
              <a:rPr lang="en-US" sz="2800" dirty="0">
                <a:solidFill>
                  <a:schemeClr val="bg1"/>
                </a:solidFill>
                <a:latin typeface="Times New Roman" panose="02020603050405020304" pitchFamily="18" charset="0"/>
                <a:cs typeface="Times New Roman" panose="02020603050405020304" pitchFamily="18" charset="0"/>
              </a:rPr>
            </a:br>
            <a:r>
              <a:rPr lang="en-US" sz="2800" dirty="0">
                <a:solidFill>
                  <a:schemeClr val="bg1"/>
                </a:solidFill>
                <a:latin typeface="Times New Roman" panose="02020603050405020304" pitchFamily="18" charset="0"/>
                <a:cs typeface="Times New Roman" panose="02020603050405020304" pitchFamily="18" charset="0"/>
              </a:rPr>
              <a:t>  The Revelation of Jesus Christ, which God gave Him to show to His bond-servants,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 </a:t>
            </a:r>
          </a:p>
        </p:txBody>
      </p:sp>
    </p:spTree>
    <p:extLst>
      <p:ext uri="{BB962C8B-B14F-4D97-AF65-F5344CB8AC3E}">
        <p14:creationId xmlns:p14="http://schemas.microsoft.com/office/powerpoint/2010/main" val="264087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4"/>
            <a:ext cx="11073882" cy="6362247"/>
          </a:xfrm>
        </p:spPr>
        <p:txBody>
          <a:bodyPr>
            <a:normAutofit fontScale="90000"/>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3100" dirty="0">
                <a:solidFill>
                  <a:schemeClr val="bg1"/>
                </a:solidFill>
                <a:latin typeface="Times New Roman" panose="02020603050405020304" pitchFamily="18" charset="0"/>
                <a:cs typeface="Times New Roman" panose="02020603050405020304" pitchFamily="18" charset="0"/>
              </a:rPr>
              <a:t>The </a:t>
            </a:r>
            <a:r>
              <a:rPr lang="en-US" sz="3100" u="sng" dirty="0">
                <a:solidFill>
                  <a:schemeClr val="bg1"/>
                </a:solidFill>
                <a:latin typeface="Times New Roman" panose="02020603050405020304" pitchFamily="18" charset="0"/>
                <a:cs typeface="Times New Roman" panose="02020603050405020304" pitchFamily="18" charset="0"/>
              </a:rPr>
              <a:t>Revelation</a:t>
            </a:r>
            <a:r>
              <a:rPr lang="en-US" sz="3100" dirty="0">
                <a:solidFill>
                  <a:schemeClr val="bg1"/>
                </a:solidFill>
                <a:latin typeface="Times New Roman" panose="02020603050405020304" pitchFamily="18" charset="0"/>
                <a:cs typeface="Times New Roman" panose="02020603050405020304" pitchFamily="18" charset="0"/>
              </a:rPr>
              <a:t> of Jesus Christ </a:t>
            </a:r>
            <a:br>
              <a:rPr lang="en-US" sz="3100" dirty="0">
                <a:solidFill>
                  <a:schemeClr val="bg1"/>
                </a:solidFill>
                <a:latin typeface="Times New Roman" panose="02020603050405020304" pitchFamily="18" charset="0"/>
                <a:cs typeface="Times New Roman" panose="02020603050405020304" pitchFamily="18" charset="0"/>
              </a:rPr>
            </a:br>
            <a:br>
              <a:rPr lang="en-US" sz="2800" dirty="0">
                <a:solidFill>
                  <a:schemeClr val="bg1"/>
                </a:solidFill>
                <a:latin typeface="Times New Roman" panose="02020603050405020304" pitchFamily="18" charset="0"/>
                <a:cs typeface="Times New Roman" panose="02020603050405020304" pitchFamily="18" charset="0"/>
              </a:rPr>
            </a:br>
            <a:r>
              <a:rPr lang="en-US" sz="2700" dirty="0">
                <a:solidFill>
                  <a:schemeClr val="bg1"/>
                </a:solidFill>
                <a:latin typeface="+mn-lt"/>
                <a:cs typeface="Times New Roman" panose="02020603050405020304" pitchFamily="18" charset="0"/>
              </a:rPr>
              <a:t>2 Cor. 12:1-7</a:t>
            </a:r>
            <a:br>
              <a:rPr lang="en-US" sz="2700" dirty="0">
                <a:solidFill>
                  <a:schemeClr val="bg1"/>
                </a:solidFill>
                <a:latin typeface="+mn-lt"/>
              </a:rPr>
            </a:br>
            <a:r>
              <a:rPr lang="en-US" sz="2700" dirty="0">
                <a:solidFill>
                  <a:schemeClr val="bg1"/>
                </a:solidFill>
                <a:latin typeface="+mn-lt"/>
              </a:rPr>
              <a:t> Boasting is necessary, though it is not profitable; but I will go on to visions and revelations of the Lord. I know a man in Christ who fourteen years ago--</a:t>
            </a:r>
            <a:r>
              <a:rPr lang="en-US" sz="2700" b="1" i="1" dirty="0">
                <a:solidFill>
                  <a:srgbClr val="FFFF00"/>
                </a:solidFill>
                <a:latin typeface="+mn-lt"/>
              </a:rPr>
              <a:t>whether in the body I do not know, or out of the body I do not know, God knows--such a man was caught up to the third heaven. And I know how such a man--whether in the body or apart from the body I do not know, God knows-- was caught up into Paradise and heard inexpressible words, which a man is not permitted to speak</a:t>
            </a:r>
            <a:r>
              <a:rPr lang="en-US" sz="2700" dirty="0">
                <a:solidFill>
                  <a:srgbClr val="FFFF00"/>
                </a:solidFill>
                <a:latin typeface="+mn-lt"/>
              </a:rPr>
              <a:t>.</a:t>
            </a:r>
            <a:r>
              <a:rPr lang="en-US" sz="2700" dirty="0">
                <a:solidFill>
                  <a:schemeClr val="bg1"/>
                </a:solidFill>
                <a:latin typeface="+mn-lt"/>
              </a:rPr>
              <a:t> On behalf of such a man I will boast; but on my own behalf I will not boast, except in regard to </a:t>
            </a:r>
            <a:r>
              <a:rPr lang="en-US" sz="2700" i="1" dirty="0">
                <a:solidFill>
                  <a:schemeClr val="bg1"/>
                </a:solidFill>
                <a:latin typeface="+mn-lt"/>
              </a:rPr>
              <a:t>my</a:t>
            </a:r>
            <a:r>
              <a:rPr lang="en-US" sz="2700" dirty="0">
                <a:solidFill>
                  <a:schemeClr val="bg1"/>
                </a:solidFill>
                <a:latin typeface="+mn-lt"/>
              </a:rPr>
              <a:t> weaknesses. 6 For if I do wish to boast I will not be foolish, for I will be speaking the truth; but I refrain </a:t>
            </a:r>
            <a:r>
              <a:rPr lang="en-US" sz="2700" i="1" dirty="0">
                <a:solidFill>
                  <a:schemeClr val="bg1"/>
                </a:solidFill>
                <a:latin typeface="+mn-lt"/>
              </a:rPr>
              <a:t>from this,</a:t>
            </a:r>
            <a:r>
              <a:rPr lang="en-US" sz="2700" dirty="0">
                <a:solidFill>
                  <a:schemeClr val="bg1"/>
                </a:solidFill>
                <a:latin typeface="+mn-lt"/>
              </a:rPr>
              <a:t> so that no one will credit me with more than he sees </a:t>
            </a:r>
            <a:r>
              <a:rPr lang="en-US" sz="2700" i="1" dirty="0">
                <a:solidFill>
                  <a:schemeClr val="bg1"/>
                </a:solidFill>
                <a:latin typeface="+mn-lt"/>
              </a:rPr>
              <a:t>in</a:t>
            </a:r>
            <a:r>
              <a:rPr lang="en-US" sz="2700" dirty="0">
                <a:solidFill>
                  <a:schemeClr val="bg1"/>
                </a:solidFill>
                <a:latin typeface="+mn-lt"/>
              </a:rPr>
              <a:t> me or hears from me. </a:t>
            </a:r>
            <a:br>
              <a:rPr lang="en-US" sz="2700" dirty="0">
                <a:solidFill>
                  <a:schemeClr val="bg1"/>
                </a:solidFill>
                <a:latin typeface="+mn-lt"/>
              </a:rPr>
            </a:br>
            <a:r>
              <a:rPr lang="en-US" sz="2700" dirty="0">
                <a:solidFill>
                  <a:schemeClr val="bg1"/>
                </a:solidFill>
                <a:latin typeface="+mn-lt"/>
              </a:rPr>
              <a:t> Because of the </a:t>
            </a:r>
            <a:r>
              <a:rPr lang="en-US" sz="2700" b="1" i="1" dirty="0">
                <a:solidFill>
                  <a:srgbClr val="FFFF00"/>
                </a:solidFill>
                <a:latin typeface="+mn-lt"/>
              </a:rPr>
              <a:t>surpassing greatness of the revelations</a:t>
            </a:r>
            <a:r>
              <a:rPr lang="en-US" sz="2700" dirty="0">
                <a:solidFill>
                  <a:schemeClr val="bg1"/>
                </a:solidFill>
                <a:latin typeface="+mn-lt"/>
              </a:rPr>
              <a:t>, for this reason, to keep me from exalting myself, there was given me a thorn in the flesh, a messenger of Satan to torment me--to keep me from exalting myself! </a:t>
            </a:r>
            <a:br>
              <a:rPr lang="en-US" sz="2700" dirty="0">
                <a:solidFill>
                  <a:schemeClr val="bg1"/>
                </a:solidFill>
                <a:latin typeface="+mn-lt"/>
                <a:cs typeface="Times New Roman" panose="02020603050405020304" pitchFamily="18" charset="0"/>
              </a:rPr>
            </a:br>
            <a:endParaRPr lang="en-US" sz="27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2812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5"/>
            <a:ext cx="11073882" cy="5065292"/>
          </a:xfrm>
        </p:spPr>
        <p:txBody>
          <a:bodyPr>
            <a:norm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3100" dirty="0">
                <a:solidFill>
                  <a:schemeClr val="bg1"/>
                </a:solidFill>
                <a:latin typeface="Times New Roman" panose="02020603050405020304" pitchFamily="18" charset="0"/>
                <a:cs typeface="Times New Roman" panose="02020603050405020304" pitchFamily="18" charset="0"/>
              </a:rPr>
              <a:t>The Revelation </a:t>
            </a:r>
            <a:r>
              <a:rPr lang="en-US" sz="3100" u="sng" dirty="0">
                <a:solidFill>
                  <a:schemeClr val="bg1"/>
                </a:solidFill>
                <a:latin typeface="Times New Roman" panose="02020603050405020304" pitchFamily="18" charset="0"/>
                <a:cs typeface="Times New Roman" panose="02020603050405020304" pitchFamily="18" charset="0"/>
              </a:rPr>
              <a:t>of Jesus Christ </a:t>
            </a:r>
            <a:br>
              <a:rPr lang="en-US" sz="2800" dirty="0">
                <a:solidFill>
                  <a:schemeClr val="bg1"/>
                </a:solidFill>
                <a:latin typeface="Times New Roman" panose="02020603050405020304" pitchFamily="18" charset="0"/>
                <a:cs typeface="Times New Roman" panose="02020603050405020304" pitchFamily="18" charset="0"/>
              </a:rPr>
            </a:br>
            <a:br>
              <a:rPr lang="en-US" sz="28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mn-lt"/>
                <a:cs typeface="Times New Roman" panose="02020603050405020304" pitchFamily="18" charset="0"/>
              </a:rPr>
              <a:t>Rom. 11:34-36 </a:t>
            </a:r>
            <a:br>
              <a:rPr lang="en-US" sz="2400" dirty="0">
                <a:solidFill>
                  <a:schemeClr val="bg1"/>
                </a:solidFill>
                <a:latin typeface="+mn-lt"/>
                <a:cs typeface="Times New Roman" panose="02020603050405020304" pitchFamily="18" charset="0"/>
              </a:rPr>
            </a:br>
            <a:r>
              <a:rPr lang="en-US" sz="2400" dirty="0">
                <a:solidFill>
                  <a:schemeClr val="bg1"/>
                </a:solidFill>
                <a:latin typeface="+mn-lt"/>
                <a:cs typeface="Times New Roman" panose="02020603050405020304" pitchFamily="18" charset="0"/>
              </a:rPr>
              <a:t>	</a:t>
            </a:r>
            <a:r>
              <a:rPr lang="en-US" sz="2400" dirty="0">
                <a:solidFill>
                  <a:schemeClr val="bg1"/>
                </a:solidFill>
                <a:latin typeface="+mn-lt"/>
              </a:rPr>
              <a:t> For WHO HAS KNOWN THE MIND OF THE LORD, OR WHO BECAME HIS COUNSELOR? 35 Or WHO HAS FIRST GIVEN TO HIM THAT IT MIGHT BE PAID BACK TO HIM AGAIN?  </a:t>
            </a:r>
            <a:r>
              <a:rPr lang="en-US" sz="2400" dirty="0">
                <a:solidFill>
                  <a:srgbClr val="FFFF00"/>
                </a:solidFill>
                <a:latin typeface="+mn-lt"/>
              </a:rPr>
              <a:t>For from Him and through Him and to Him are all things</a:t>
            </a:r>
            <a:r>
              <a:rPr lang="en-US" sz="2400" dirty="0">
                <a:solidFill>
                  <a:schemeClr val="bg1"/>
                </a:solidFill>
                <a:latin typeface="+mn-lt"/>
              </a:rPr>
              <a:t>. To Him </a:t>
            </a:r>
            <a:r>
              <a:rPr lang="en-US" sz="2400" i="1" dirty="0">
                <a:solidFill>
                  <a:schemeClr val="bg1"/>
                </a:solidFill>
                <a:latin typeface="+mn-lt"/>
              </a:rPr>
              <a:t>be</a:t>
            </a:r>
            <a:r>
              <a:rPr lang="en-US" sz="2400" dirty="0">
                <a:solidFill>
                  <a:schemeClr val="bg1"/>
                </a:solidFill>
                <a:latin typeface="+mn-lt"/>
              </a:rPr>
              <a:t> the glory forever. Amen</a:t>
            </a:r>
            <a:br>
              <a:rPr lang="en-US" sz="2400" dirty="0">
                <a:solidFill>
                  <a:schemeClr val="bg1"/>
                </a:solidFill>
                <a:latin typeface="+mn-lt"/>
              </a:rPr>
            </a:br>
            <a:br>
              <a:rPr lang="en-US" sz="2400" dirty="0">
                <a:solidFill>
                  <a:schemeClr val="bg1"/>
                </a:solidFill>
                <a:latin typeface="+mn-lt"/>
              </a:rPr>
            </a:br>
            <a:r>
              <a:rPr lang="en-US" sz="2400" dirty="0">
                <a:solidFill>
                  <a:schemeClr val="bg1"/>
                </a:solidFill>
                <a:latin typeface="+mn-lt"/>
              </a:rPr>
              <a:t>Col. 1:15-17</a:t>
            </a:r>
            <a:br>
              <a:rPr lang="en-US" sz="2400" dirty="0">
                <a:solidFill>
                  <a:schemeClr val="bg1"/>
                </a:solidFill>
                <a:latin typeface="+mn-lt"/>
              </a:rPr>
            </a:br>
            <a:r>
              <a:rPr lang="en-US" sz="2400" dirty="0">
                <a:solidFill>
                  <a:schemeClr val="bg1"/>
                </a:solidFill>
                <a:latin typeface="+mn-lt"/>
              </a:rPr>
              <a:t>	 He is the image of the invisible God, the firstborn of all creation.  For by Him </a:t>
            </a:r>
            <a:r>
              <a:rPr lang="en-US" sz="2400" dirty="0">
                <a:solidFill>
                  <a:srgbClr val="FFFF00"/>
                </a:solidFill>
                <a:latin typeface="+mn-lt"/>
              </a:rPr>
              <a:t>all things were created, </a:t>
            </a:r>
            <a:r>
              <a:rPr lang="en-US" sz="2400" i="1" dirty="0">
                <a:solidFill>
                  <a:srgbClr val="FFFF00"/>
                </a:solidFill>
                <a:latin typeface="+mn-lt"/>
              </a:rPr>
              <a:t>both</a:t>
            </a:r>
            <a:r>
              <a:rPr lang="en-US" sz="2400" dirty="0">
                <a:solidFill>
                  <a:srgbClr val="FFFF00"/>
                </a:solidFill>
                <a:latin typeface="+mn-lt"/>
              </a:rPr>
              <a:t> in the heavens and on earth, visible and invisible, whether thrones or dominions or rulers or authorities--all things have been created through Him and for Him</a:t>
            </a:r>
            <a:r>
              <a:rPr lang="en-US" sz="2400" dirty="0">
                <a:solidFill>
                  <a:schemeClr val="bg1"/>
                </a:solidFill>
                <a:latin typeface="+mn-lt"/>
              </a:rPr>
              <a:t>.  He is before all things and in Him, all things hold together </a:t>
            </a:r>
            <a:r>
              <a:rPr lang="en-US" sz="2400" dirty="0">
                <a:latin typeface="+mn-lt"/>
              </a:rPr>
              <a:t>all things, </a:t>
            </a:r>
            <a:r>
              <a:rPr lang="en-US" sz="2800" dirty="0"/>
              <a:t>and in</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86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4"/>
            <a:ext cx="11073882" cy="4888011"/>
          </a:xfrm>
        </p:spPr>
        <p:txBody>
          <a:bodyPr>
            <a:normAutofit/>
          </a:bodyPr>
          <a:lstStyle/>
          <a:p>
            <a:r>
              <a:rPr lang="en-US" sz="2800" dirty="0">
                <a:solidFill>
                  <a:schemeClr val="bg1"/>
                </a:solidFill>
                <a:latin typeface="Times New Roman" panose="02020603050405020304" pitchFamily="18" charset="0"/>
                <a:cs typeface="Times New Roman" panose="02020603050405020304" pitchFamily="18" charset="0"/>
              </a:rPr>
              <a:t> The Revelation </a:t>
            </a:r>
            <a:r>
              <a:rPr lang="en-US" sz="2800" u="sng" dirty="0">
                <a:solidFill>
                  <a:schemeClr val="bg1"/>
                </a:solidFill>
                <a:latin typeface="Times New Roman" panose="02020603050405020304" pitchFamily="18" charset="0"/>
                <a:cs typeface="Times New Roman" panose="02020603050405020304" pitchFamily="18" charset="0"/>
              </a:rPr>
              <a:t>of Jesus Christ </a:t>
            </a:r>
            <a:br>
              <a:rPr lang="en-US" sz="2800" dirty="0">
                <a:solidFill>
                  <a:schemeClr val="bg1"/>
                </a:solidFill>
                <a:latin typeface="Times New Roman" panose="02020603050405020304" pitchFamily="18" charset="0"/>
                <a:cs typeface="Times New Roman" panose="02020603050405020304" pitchFamily="18" charset="0"/>
              </a:rPr>
            </a:br>
            <a:br>
              <a:rPr lang="en-US" sz="28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mn-lt"/>
                <a:cs typeface="Times New Roman" panose="02020603050405020304" pitchFamily="18" charset="0"/>
              </a:rPr>
              <a:t>Eph. 1:7-10</a:t>
            </a:r>
            <a:br>
              <a:rPr lang="en-US" sz="2400" dirty="0">
                <a:solidFill>
                  <a:schemeClr val="bg1"/>
                </a:solidFill>
                <a:latin typeface="+mn-lt"/>
                <a:cs typeface="Times New Roman" panose="02020603050405020304" pitchFamily="18" charset="0"/>
              </a:rPr>
            </a:br>
            <a:r>
              <a:rPr lang="en-US" sz="2400" dirty="0">
                <a:solidFill>
                  <a:schemeClr val="bg1"/>
                </a:solidFill>
                <a:latin typeface="+mn-lt"/>
                <a:cs typeface="Times New Roman" panose="02020603050405020304" pitchFamily="18" charset="0"/>
              </a:rPr>
              <a:t>	</a:t>
            </a:r>
            <a:r>
              <a:rPr lang="en-US" sz="2400" dirty="0">
                <a:solidFill>
                  <a:schemeClr val="bg1"/>
                </a:solidFill>
                <a:latin typeface="+mn-lt"/>
              </a:rPr>
              <a:t> In Him we have redemption through His blood, the forgiveness of our trespasses, according to the riches of His grace which He lavished on us. In all wisdom and insight  He made known to us the mystery of His will, according to His kind intention which He purposed in Him </a:t>
            </a:r>
            <a:r>
              <a:rPr lang="en-US" sz="2400" dirty="0">
                <a:solidFill>
                  <a:srgbClr val="FFFF00"/>
                </a:solidFill>
                <a:latin typeface="+mn-lt"/>
              </a:rPr>
              <a:t>with a view to an administration suitable to the fullness of the times, </a:t>
            </a:r>
            <a:r>
              <a:rPr lang="en-US" sz="2400" i="1" dirty="0">
                <a:solidFill>
                  <a:srgbClr val="FFFF00"/>
                </a:solidFill>
                <a:latin typeface="+mn-lt"/>
              </a:rPr>
              <a:t>that is,</a:t>
            </a:r>
            <a:r>
              <a:rPr lang="en-US" sz="2400" dirty="0">
                <a:solidFill>
                  <a:srgbClr val="FFFF00"/>
                </a:solidFill>
                <a:latin typeface="+mn-lt"/>
              </a:rPr>
              <a:t> the summing up of all things in Christ</a:t>
            </a:r>
            <a:r>
              <a:rPr lang="en-US" sz="2400" dirty="0">
                <a:solidFill>
                  <a:schemeClr val="bg1"/>
                </a:solidFill>
                <a:latin typeface="+mn-lt"/>
              </a:rPr>
              <a:t>, things in the heavens and things on the earth.</a:t>
            </a:r>
            <a:br>
              <a:rPr lang="en-US" sz="2400" dirty="0">
                <a:solidFill>
                  <a:schemeClr val="bg1"/>
                </a:solidFill>
                <a:latin typeface="+mn-lt"/>
              </a:rPr>
            </a:br>
            <a:br>
              <a:rPr lang="en-US" sz="2800" dirty="0">
                <a:solidFill>
                  <a:schemeClr val="bg1"/>
                </a:solidFill>
                <a:latin typeface="+mn-lt"/>
              </a:rPr>
            </a:br>
            <a:br>
              <a:rPr lang="en-US" sz="2800" dirty="0">
                <a:solidFill>
                  <a:schemeClr val="bg1"/>
                </a:solidFill>
                <a:latin typeface="+mn-lt"/>
              </a:rPr>
            </a:br>
            <a:endParaRPr lang="en-US" sz="28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30835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158621"/>
            <a:ext cx="11364686" cy="5551714"/>
          </a:xfrm>
        </p:spPr>
        <p:txBody>
          <a:bodyPr>
            <a:normAutofit/>
          </a:bodyPr>
          <a:lstStyle/>
          <a:p>
            <a:pPr>
              <a:lnSpc>
                <a:spcPct val="100000"/>
              </a:lnSpc>
            </a:pPr>
            <a:r>
              <a:rPr lang="en-US" sz="2800" dirty="0">
                <a:solidFill>
                  <a:schemeClr val="bg1"/>
                </a:solidFill>
                <a:latin typeface="Times New Roman" panose="02020603050405020304" pitchFamily="18" charset="0"/>
                <a:cs typeface="Times New Roman" panose="02020603050405020304" pitchFamily="18" charset="0"/>
              </a:rPr>
              <a:t>Revelation 1:1-3</a:t>
            </a:r>
            <a:br>
              <a:rPr lang="en-US" sz="2800" dirty="0">
                <a:solidFill>
                  <a:schemeClr val="bg1"/>
                </a:solidFill>
                <a:latin typeface="Times New Roman" panose="02020603050405020304" pitchFamily="18" charset="0"/>
                <a:cs typeface="Times New Roman" panose="02020603050405020304" pitchFamily="18" charset="0"/>
              </a:rPr>
            </a:br>
            <a:r>
              <a:rPr lang="en-US" sz="2800" dirty="0">
                <a:solidFill>
                  <a:schemeClr val="bg1"/>
                </a:solidFill>
                <a:latin typeface="Times New Roman" panose="02020603050405020304" pitchFamily="18" charset="0"/>
                <a:cs typeface="Times New Roman" panose="02020603050405020304" pitchFamily="18" charset="0"/>
              </a:rPr>
              <a:t>  …the things which must </a:t>
            </a:r>
            <a:r>
              <a:rPr lang="en-US" sz="2800" u="sng" dirty="0">
                <a:solidFill>
                  <a:schemeClr val="bg1"/>
                </a:solidFill>
                <a:latin typeface="Times New Roman" panose="02020603050405020304" pitchFamily="18" charset="0"/>
                <a:cs typeface="Times New Roman" panose="02020603050405020304" pitchFamily="18" charset="0"/>
              </a:rPr>
              <a:t>soon</a:t>
            </a:r>
            <a:r>
              <a:rPr lang="en-US" sz="2800" dirty="0">
                <a:solidFill>
                  <a:schemeClr val="bg1"/>
                </a:solidFill>
                <a:latin typeface="Times New Roman" panose="02020603050405020304" pitchFamily="18" charset="0"/>
                <a:cs typeface="Times New Roman" panose="02020603050405020304" pitchFamily="18" charset="0"/>
              </a:rPr>
              <a:t> take place; … for the </a:t>
            </a:r>
            <a:r>
              <a:rPr lang="en-US" sz="2800" u="sng" dirty="0">
                <a:solidFill>
                  <a:schemeClr val="bg1"/>
                </a:solidFill>
                <a:latin typeface="Times New Roman" panose="02020603050405020304" pitchFamily="18" charset="0"/>
                <a:cs typeface="Times New Roman" panose="02020603050405020304" pitchFamily="18" charset="0"/>
              </a:rPr>
              <a:t>time is near</a:t>
            </a:r>
            <a:r>
              <a:rPr lang="en-US" sz="2800" dirty="0">
                <a:solidFill>
                  <a:schemeClr val="bg1"/>
                </a:solidFill>
                <a:latin typeface="Times New Roman" panose="02020603050405020304" pitchFamily="18" charset="0"/>
                <a:cs typeface="Times New Roman" panose="02020603050405020304" pitchFamily="18" charset="0"/>
              </a:rPr>
              <a:t>. </a:t>
            </a:r>
            <a:br>
              <a:rPr lang="en-US" sz="2800" dirty="0">
                <a:solidFill>
                  <a:schemeClr val="bg1"/>
                </a:solidFill>
                <a:latin typeface="Times New Roman" panose="02020603050405020304" pitchFamily="18" charset="0"/>
                <a:cs typeface="Times New Roman" panose="02020603050405020304" pitchFamily="18" charset="0"/>
              </a:rPr>
            </a:br>
            <a:br>
              <a:rPr lang="en-US" sz="2800" dirty="0">
                <a:solidFill>
                  <a:schemeClr val="bg1"/>
                </a:solidFill>
                <a:latin typeface="Times New Roman" panose="02020603050405020304" pitchFamily="18" charset="0"/>
                <a:cs typeface="Times New Roman" panose="02020603050405020304" pitchFamily="18" charset="0"/>
              </a:rPr>
            </a:br>
            <a:r>
              <a:rPr lang="en-US" sz="2400" dirty="0">
                <a:solidFill>
                  <a:schemeClr val="bg1"/>
                </a:solidFill>
                <a:latin typeface="+mn-lt"/>
                <a:cs typeface="Times New Roman" panose="02020603050405020304" pitchFamily="18" charset="0"/>
              </a:rPr>
              <a:t>1 Tim 3:14</a:t>
            </a:r>
            <a:br>
              <a:rPr lang="en-US" sz="2400" dirty="0">
                <a:solidFill>
                  <a:schemeClr val="bg1"/>
                </a:solidFill>
                <a:latin typeface="+mn-lt"/>
                <a:cs typeface="Times New Roman" panose="02020603050405020304" pitchFamily="18" charset="0"/>
              </a:rPr>
            </a:br>
            <a:r>
              <a:rPr lang="en-US" sz="2400" dirty="0">
                <a:solidFill>
                  <a:schemeClr val="bg1"/>
                </a:solidFill>
                <a:latin typeface="+mn-lt"/>
                <a:cs typeface="Times New Roman" panose="02020603050405020304" pitchFamily="18" charset="0"/>
              </a:rPr>
              <a:t>	</a:t>
            </a:r>
            <a:r>
              <a:rPr lang="en-US" sz="2400" dirty="0">
                <a:solidFill>
                  <a:schemeClr val="bg1"/>
                </a:solidFill>
                <a:latin typeface="+mn-lt"/>
              </a:rPr>
              <a:t>I am writing these things to you, hoping to come to you </a:t>
            </a:r>
            <a:r>
              <a:rPr lang="en-US" sz="2400" u="sng" dirty="0">
                <a:solidFill>
                  <a:schemeClr val="bg1"/>
                </a:solidFill>
                <a:latin typeface="+mn-lt"/>
              </a:rPr>
              <a:t>before long;</a:t>
            </a:r>
            <a:r>
              <a:rPr lang="en-US" sz="2400" dirty="0">
                <a:solidFill>
                  <a:schemeClr val="bg1"/>
                </a:solidFill>
                <a:latin typeface="+mn-lt"/>
              </a:rPr>
              <a:t> </a:t>
            </a:r>
            <a:r>
              <a:rPr lang="en-US" sz="1600" dirty="0">
                <a:solidFill>
                  <a:schemeClr val="bg1"/>
                </a:solidFill>
                <a:latin typeface="+mn-lt"/>
              </a:rPr>
              <a:t>(Paul’s journeys/ life)</a:t>
            </a:r>
            <a:br>
              <a:rPr lang="en-US" sz="1600" dirty="0">
                <a:solidFill>
                  <a:schemeClr val="bg1"/>
                </a:solidFill>
                <a:latin typeface="+mn-lt"/>
              </a:rPr>
            </a:br>
            <a:br>
              <a:rPr lang="en-US" sz="2400" u="sng" dirty="0">
                <a:solidFill>
                  <a:schemeClr val="bg1"/>
                </a:solidFill>
                <a:latin typeface="+mn-lt"/>
              </a:rPr>
            </a:br>
            <a:r>
              <a:rPr lang="en-US" sz="2400" dirty="0">
                <a:solidFill>
                  <a:schemeClr val="bg1"/>
                </a:solidFill>
                <a:latin typeface="+mn-lt"/>
              </a:rPr>
              <a:t>Rom. 16:20</a:t>
            </a:r>
            <a:br>
              <a:rPr lang="en-US" sz="2400" dirty="0">
                <a:solidFill>
                  <a:schemeClr val="bg1"/>
                </a:solidFill>
                <a:latin typeface="+mn-lt"/>
              </a:rPr>
            </a:br>
            <a:r>
              <a:rPr lang="en-US" sz="2400" dirty="0">
                <a:solidFill>
                  <a:schemeClr val="bg1"/>
                </a:solidFill>
                <a:latin typeface="+mn-lt"/>
              </a:rPr>
              <a:t>	The God of peace </a:t>
            </a:r>
            <a:r>
              <a:rPr lang="en-US" sz="2400" u="sng" dirty="0">
                <a:solidFill>
                  <a:schemeClr val="bg1"/>
                </a:solidFill>
                <a:latin typeface="+mn-lt"/>
              </a:rPr>
              <a:t>will soon</a:t>
            </a:r>
            <a:r>
              <a:rPr lang="en-US" sz="2400" dirty="0">
                <a:solidFill>
                  <a:schemeClr val="bg1"/>
                </a:solidFill>
                <a:latin typeface="+mn-lt"/>
              </a:rPr>
              <a:t> crush Satan under your feet. </a:t>
            </a:r>
            <a:r>
              <a:rPr lang="en-US" sz="1600" dirty="0">
                <a:solidFill>
                  <a:schemeClr val="bg1"/>
                </a:solidFill>
                <a:latin typeface="+mn-lt"/>
              </a:rPr>
              <a:t>( The  actions of some in the church)</a:t>
            </a:r>
            <a:br>
              <a:rPr lang="en-US" sz="2400" dirty="0">
                <a:solidFill>
                  <a:schemeClr val="bg1"/>
                </a:solidFill>
                <a:latin typeface="+mn-lt"/>
              </a:rPr>
            </a:br>
            <a:br>
              <a:rPr lang="en-US" sz="2400" dirty="0">
                <a:solidFill>
                  <a:schemeClr val="bg1"/>
                </a:solidFill>
                <a:latin typeface="+mn-lt"/>
              </a:rPr>
            </a:br>
            <a:r>
              <a:rPr lang="en-US" sz="2400" dirty="0">
                <a:solidFill>
                  <a:schemeClr val="bg1"/>
                </a:solidFill>
                <a:latin typeface="+mn-lt"/>
              </a:rPr>
              <a:t>Lk. 18:8</a:t>
            </a:r>
            <a:br>
              <a:rPr lang="en-US" sz="2400" dirty="0">
                <a:solidFill>
                  <a:schemeClr val="bg1"/>
                </a:solidFill>
                <a:latin typeface="+mn-lt"/>
              </a:rPr>
            </a:br>
            <a:r>
              <a:rPr lang="en-US" sz="2400" dirty="0">
                <a:solidFill>
                  <a:schemeClr val="bg1"/>
                </a:solidFill>
                <a:latin typeface="+mn-lt"/>
              </a:rPr>
              <a:t>	</a:t>
            </a:r>
            <a:r>
              <a:rPr lang="en-US" sz="2400" dirty="0">
                <a:solidFill>
                  <a:schemeClr val="bg1"/>
                </a:solidFill>
              </a:rPr>
              <a:t>I tell you that He will bring about justice for them </a:t>
            </a:r>
            <a:r>
              <a:rPr lang="en-US" sz="2400" u="sng" dirty="0">
                <a:solidFill>
                  <a:schemeClr val="bg1"/>
                </a:solidFill>
              </a:rPr>
              <a:t>quickly.</a:t>
            </a:r>
            <a:r>
              <a:rPr lang="en-US" sz="2400" dirty="0">
                <a:solidFill>
                  <a:schemeClr val="bg1"/>
                </a:solidFill>
              </a:rPr>
              <a:t> However, when the Son of Man comes, will He find faith on the earth?” </a:t>
            </a:r>
            <a:br>
              <a:rPr lang="en-US" sz="2400" dirty="0">
                <a:solidFill>
                  <a:schemeClr val="bg1"/>
                </a:solidFill>
              </a:rPr>
            </a:br>
            <a:endParaRPr lang="en-US" sz="24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12846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365125"/>
            <a:ext cx="11073882" cy="5905046"/>
          </a:xfrm>
        </p:spPr>
        <p:txBody>
          <a:bodyPr>
            <a:normAutofit/>
          </a:bodyPr>
          <a:lstStyle/>
          <a:p>
            <a:pPr>
              <a:lnSpc>
                <a:spcPct val="100000"/>
              </a:lnSpc>
            </a:pPr>
            <a:r>
              <a:rPr lang="en-US" sz="2400" dirty="0">
                <a:solidFill>
                  <a:schemeClr val="bg1">
                    <a:lumMod val="85000"/>
                  </a:schemeClr>
                </a:solidFill>
                <a:latin typeface="+mn-lt"/>
                <a:cs typeface="Times New Roman" panose="02020603050405020304" pitchFamily="18" charset="0"/>
              </a:rPr>
              <a:t>Robert Mounce; NT Greek Scholar-</a:t>
            </a:r>
            <a:r>
              <a:rPr lang="en-US" sz="2400" dirty="0">
                <a:solidFill>
                  <a:schemeClr val="bg1">
                    <a:lumMod val="85000"/>
                  </a:schemeClr>
                </a:solidFill>
              </a:rPr>
              <a:t>"one of our generation's most able</a:t>
            </a:r>
            <a:br>
              <a:rPr lang="en-US" sz="2400" dirty="0">
                <a:solidFill>
                  <a:schemeClr val="bg1">
                    <a:lumMod val="85000"/>
                  </a:schemeClr>
                </a:solidFill>
              </a:rPr>
            </a:br>
            <a:r>
              <a:rPr lang="en-US" sz="2400" dirty="0">
                <a:solidFill>
                  <a:schemeClr val="bg1">
                    <a:lumMod val="85000"/>
                  </a:schemeClr>
                </a:solidFill>
              </a:rPr>
              <a:t> expositors." He was involved in translation of the NIV, the NLT, the </a:t>
            </a:r>
            <a:r>
              <a:rPr lang="en-US" sz="2400" dirty="0" err="1">
                <a:solidFill>
                  <a:schemeClr val="bg1">
                    <a:lumMod val="85000"/>
                  </a:schemeClr>
                </a:solidFill>
              </a:rPr>
              <a:t>NIrV</a:t>
            </a:r>
            <a:r>
              <a:rPr lang="en-US" sz="2400" dirty="0">
                <a:solidFill>
                  <a:schemeClr val="bg1">
                    <a:lumMod val="85000"/>
                  </a:schemeClr>
                </a:solidFill>
              </a:rPr>
              <a:t>,</a:t>
            </a:r>
            <a:br>
              <a:rPr lang="en-US" sz="2400" dirty="0">
                <a:solidFill>
                  <a:schemeClr val="bg1">
                    <a:lumMod val="85000"/>
                  </a:schemeClr>
                </a:solidFill>
              </a:rPr>
            </a:br>
            <a:r>
              <a:rPr lang="en-US" sz="2400" dirty="0">
                <a:solidFill>
                  <a:schemeClr val="bg1">
                    <a:lumMod val="85000"/>
                  </a:schemeClr>
                </a:solidFill>
              </a:rPr>
              <a:t> and especially the ESV.</a:t>
            </a:r>
            <a:br>
              <a:rPr lang="en-US" sz="2400" dirty="0">
                <a:solidFill>
                  <a:schemeClr val="bg1">
                    <a:lumMod val="85000"/>
                  </a:schemeClr>
                </a:solidFill>
                <a:latin typeface="+mn-lt"/>
                <a:cs typeface="Times New Roman" panose="02020603050405020304" pitchFamily="18" charset="0"/>
              </a:rPr>
            </a:br>
            <a:br>
              <a:rPr lang="en-US" sz="2400" dirty="0">
                <a:solidFill>
                  <a:schemeClr val="bg1"/>
                </a:solidFill>
                <a:latin typeface="+mn-lt"/>
                <a:cs typeface="Times New Roman" panose="02020603050405020304" pitchFamily="18" charset="0"/>
              </a:rPr>
            </a:br>
            <a:r>
              <a:rPr lang="en-US" sz="2400" dirty="0">
                <a:solidFill>
                  <a:schemeClr val="bg1"/>
                </a:solidFill>
                <a:latin typeface="+mn-lt"/>
                <a:cs typeface="Times New Roman" panose="02020603050405020304" pitchFamily="18" charset="0"/>
              </a:rPr>
              <a:t>“One solution is to understand “soon” in the sense of suddenly or without delay once the appointed time arrives. Another approach is to interpret it in terms of the certainty of the events in question. The suggestion that John may be employing the same formula of 2 Peter 3…..”</a:t>
            </a:r>
            <a:br>
              <a:rPr lang="en-US" sz="2700" dirty="0">
                <a:solidFill>
                  <a:schemeClr val="bg1"/>
                </a:solidFill>
                <a:latin typeface="+mn-lt"/>
              </a:rPr>
            </a:br>
            <a:br>
              <a:rPr lang="en-US" sz="2700" dirty="0">
                <a:solidFill>
                  <a:schemeClr val="bg1"/>
                </a:solidFill>
                <a:latin typeface="+mn-lt"/>
                <a:cs typeface="Times New Roman" panose="02020603050405020304" pitchFamily="18" charset="0"/>
              </a:rPr>
            </a:br>
            <a:r>
              <a:rPr lang="en-US" sz="2700" dirty="0">
                <a:latin typeface="+mn-lt"/>
              </a:rPr>
              <a:t>mocking</a:t>
            </a:r>
            <a:r>
              <a:rPr lang="en-US" sz="2800" dirty="0"/>
              <a:t>, </a:t>
            </a:r>
            <a:endParaRPr lang="en-US" sz="2800" dirty="0">
              <a:solidFill>
                <a:schemeClr val="bg1"/>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9FF81385-602A-4CBE-9AAE-9D674073DF60}"/>
              </a:ext>
            </a:extLst>
          </p:cNvPr>
          <p:cNvPicPr>
            <a:picLocks noChangeAspect="1"/>
          </p:cNvPicPr>
          <p:nvPr/>
        </p:nvPicPr>
        <p:blipFill>
          <a:blip r:embed="rId2"/>
          <a:stretch>
            <a:fillRect/>
          </a:stretch>
        </p:blipFill>
        <p:spPr>
          <a:xfrm>
            <a:off x="9444512" y="243185"/>
            <a:ext cx="1909287" cy="2611982"/>
          </a:xfrm>
          <a:prstGeom prst="rect">
            <a:avLst/>
          </a:prstGeom>
          <a:effectLst>
            <a:softEdge rad="266700"/>
          </a:effectLst>
        </p:spPr>
      </p:pic>
    </p:spTree>
    <p:extLst>
      <p:ext uri="{BB962C8B-B14F-4D97-AF65-F5344CB8AC3E}">
        <p14:creationId xmlns:p14="http://schemas.microsoft.com/office/powerpoint/2010/main" val="172496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9918" y="158620"/>
            <a:ext cx="11364686" cy="6634065"/>
          </a:xfrm>
        </p:spPr>
        <p:txBody>
          <a:bodyPr>
            <a:normAutofit fontScale="90000"/>
          </a:bodyPr>
          <a:lstStyle/>
          <a:p>
            <a:pPr>
              <a:lnSpc>
                <a:spcPct val="100000"/>
              </a:lnSpc>
            </a:pPr>
            <a:r>
              <a:rPr lang="en-US" sz="3100" dirty="0">
                <a:solidFill>
                  <a:schemeClr val="bg1"/>
                </a:solidFill>
                <a:latin typeface="Times New Roman" panose="02020603050405020304" pitchFamily="18" charset="0"/>
                <a:cs typeface="Times New Roman" panose="02020603050405020304" pitchFamily="18" charset="0"/>
              </a:rPr>
              <a:t>Revelation 1:1-3</a:t>
            </a:r>
            <a:br>
              <a:rPr lang="en-US" sz="3100" dirty="0">
                <a:solidFill>
                  <a:schemeClr val="bg1"/>
                </a:solidFill>
                <a:latin typeface="Times New Roman" panose="02020603050405020304" pitchFamily="18" charset="0"/>
                <a:cs typeface="Times New Roman" panose="02020603050405020304" pitchFamily="18" charset="0"/>
              </a:rPr>
            </a:br>
            <a:r>
              <a:rPr lang="en-US" sz="3100" dirty="0">
                <a:solidFill>
                  <a:schemeClr val="bg1"/>
                </a:solidFill>
                <a:latin typeface="Times New Roman" panose="02020603050405020304" pitchFamily="18" charset="0"/>
                <a:cs typeface="Times New Roman" panose="02020603050405020304" pitchFamily="18" charset="0"/>
              </a:rPr>
              <a:t>  …the things which must </a:t>
            </a:r>
            <a:r>
              <a:rPr lang="en-US" sz="3100" u="sng" dirty="0">
                <a:solidFill>
                  <a:schemeClr val="bg1"/>
                </a:solidFill>
                <a:latin typeface="Times New Roman" panose="02020603050405020304" pitchFamily="18" charset="0"/>
                <a:cs typeface="Times New Roman" panose="02020603050405020304" pitchFamily="18" charset="0"/>
              </a:rPr>
              <a:t>soon</a:t>
            </a:r>
            <a:r>
              <a:rPr lang="en-US" sz="3100" dirty="0">
                <a:solidFill>
                  <a:schemeClr val="bg1"/>
                </a:solidFill>
                <a:latin typeface="Times New Roman" panose="02020603050405020304" pitchFamily="18" charset="0"/>
                <a:cs typeface="Times New Roman" panose="02020603050405020304" pitchFamily="18" charset="0"/>
              </a:rPr>
              <a:t> take place; … for the </a:t>
            </a:r>
            <a:r>
              <a:rPr lang="en-US" sz="3100" u="sng" dirty="0">
                <a:solidFill>
                  <a:schemeClr val="bg1"/>
                </a:solidFill>
                <a:latin typeface="Times New Roman" panose="02020603050405020304" pitchFamily="18" charset="0"/>
                <a:cs typeface="Times New Roman" panose="02020603050405020304" pitchFamily="18" charset="0"/>
              </a:rPr>
              <a:t>time is near</a:t>
            </a:r>
            <a:r>
              <a:rPr lang="en-US" sz="3100" dirty="0">
                <a:solidFill>
                  <a:schemeClr val="bg1"/>
                </a:solidFill>
                <a:latin typeface="Times New Roman" panose="02020603050405020304" pitchFamily="18" charset="0"/>
                <a:cs typeface="Times New Roman" panose="02020603050405020304" pitchFamily="18" charset="0"/>
              </a:rPr>
              <a:t>. </a:t>
            </a:r>
            <a:br>
              <a:rPr lang="en-US" sz="3100" dirty="0">
                <a:solidFill>
                  <a:schemeClr val="bg1"/>
                </a:solidFill>
                <a:latin typeface="Times New Roman" panose="02020603050405020304" pitchFamily="18" charset="0"/>
                <a:cs typeface="Times New Roman" panose="02020603050405020304" pitchFamily="18" charset="0"/>
              </a:rPr>
            </a:br>
            <a:br>
              <a:rPr lang="en-US" sz="2800" dirty="0">
                <a:solidFill>
                  <a:schemeClr val="bg1"/>
                </a:solidFill>
                <a:latin typeface="Times New Roman" panose="02020603050405020304" pitchFamily="18" charset="0"/>
                <a:cs typeface="Times New Roman" panose="02020603050405020304" pitchFamily="18" charset="0"/>
              </a:rPr>
            </a:br>
            <a:r>
              <a:rPr lang="en-US" sz="2700" dirty="0">
                <a:solidFill>
                  <a:schemeClr val="bg1"/>
                </a:solidFill>
                <a:cs typeface="Times New Roman" panose="02020603050405020304" pitchFamily="18" charset="0"/>
              </a:rPr>
              <a:t>2 Peter 3:3-9</a:t>
            </a:r>
            <a:br>
              <a:rPr lang="en-US" sz="2700" dirty="0">
                <a:solidFill>
                  <a:schemeClr val="bg1"/>
                </a:solidFill>
                <a:cs typeface="Times New Roman" panose="02020603050405020304" pitchFamily="18" charset="0"/>
              </a:rPr>
            </a:br>
            <a:r>
              <a:rPr lang="en-US" sz="2700" dirty="0">
                <a:solidFill>
                  <a:schemeClr val="bg1"/>
                </a:solidFill>
                <a:cs typeface="Times New Roman" panose="02020603050405020304" pitchFamily="18" charset="0"/>
              </a:rPr>
              <a:t>	</a:t>
            </a:r>
            <a:r>
              <a:rPr lang="en-US" sz="2700" dirty="0">
                <a:solidFill>
                  <a:schemeClr val="bg1"/>
                </a:solidFill>
              </a:rPr>
              <a:t> Know this first of all, that in the last days mockers will come with </a:t>
            </a:r>
            <a:r>
              <a:rPr lang="en-US" sz="2700" i="1" dirty="0">
                <a:solidFill>
                  <a:schemeClr val="bg1"/>
                </a:solidFill>
              </a:rPr>
              <a:t>their</a:t>
            </a:r>
            <a:r>
              <a:rPr lang="en-US" sz="2700" dirty="0">
                <a:solidFill>
                  <a:schemeClr val="bg1"/>
                </a:solidFill>
              </a:rPr>
              <a:t> mocking, following after their own lusts, and saying, “Where is the promise of His coming? For </a:t>
            </a:r>
            <a:r>
              <a:rPr lang="en-US" sz="2700" i="1" dirty="0">
                <a:solidFill>
                  <a:schemeClr val="bg1"/>
                </a:solidFill>
              </a:rPr>
              <a:t>ever</a:t>
            </a:r>
            <a:r>
              <a:rPr lang="en-US" sz="2700" dirty="0">
                <a:solidFill>
                  <a:schemeClr val="bg1"/>
                </a:solidFill>
              </a:rPr>
              <a:t> since the fathers fell asleep, all continues just as it was from the beginning of creation.” For when they maintain this, it escapes their notice that by the word of God </a:t>
            </a:r>
            <a:r>
              <a:rPr lang="en-US" sz="2700" i="1" dirty="0">
                <a:solidFill>
                  <a:schemeClr val="bg1"/>
                </a:solidFill>
              </a:rPr>
              <a:t>the</a:t>
            </a:r>
            <a:r>
              <a:rPr lang="en-US" sz="2700" dirty="0">
                <a:solidFill>
                  <a:schemeClr val="bg1"/>
                </a:solidFill>
              </a:rPr>
              <a:t> heavens existed long ago and </a:t>
            </a:r>
            <a:r>
              <a:rPr lang="en-US" sz="2700" i="1" dirty="0">
                <a:solidFill>
                  <a:schemeClr val="bg1"/>
                </a:solidFill>
              </a:rPr>
              <a:t>the</a:t>
            </a:r>
            <a:r>
              <a:rPr lang="en-US" sz="2700" dirty="0">
                <a:solidFill>
                  <a:schemeClr val="bg1"/>
                </a:solidFill>
              </a:rPr>
              <a:t> earth was formed out of water and by water, 6 through which the world at that time was destroyed, being flooded with water. 7 But by His word the present heavens and earth are being reserved for fire, kept for the day of judgment and destruction of ungodly men. </a:t>
            </a:r>
            <a:br>
              <a:rPr lang="en-US" sz="2700" dirty="0">
                <a:solidFill>
                  <a:schemeClr val="bg1"/>
                </a:solidFill>
              </a:rPr>
            </a:br>
            <a:r>
              <a:rPr lang="en-US" sz="2700" dirty="0">
                <a:solidFill>
                  <a:schemeClr val="bg1"/>
                </a:solidFill>
              </a:rPr>
              <a:t>     But do not let this one </a:t>
            </a:r>
            <a:r>
              <a:rPr lang="en-US" sz="2700" i="1" dirty="0">
                <a:solidFill>
                  <a:schemeClr val="bg1"/>
                </a:solidFill>
              </a:rPr>
              <a:t>fact</a:t>
            </a:r>
            <a:r>
              <a:rPr lang="en-US" sz="2700" dirty="0">
                <a:solidFill>
                  <a:schemeClr val="bg1"/>
                </a:solidFill>
              </a:rPr>
              <a:t> escape your notice, beloved, that with the Lord one day is like a thousand years, and a thousand years like one day. The Lord is not slow about His promise, as some count slowness, but is patient toward you, not wishing for any to perish but for all to come to repentance. </a:t>
            </a:r>
            <a:br>
              <a:rPr lang="en-US" sz="2700" dirty="0">
                <a:solidFill>
                  <a:schemeClr val="bg1"/>
                </a:solidFill>
              </a:rPr>
            </a:br>
            <a:endParaRPr lang="en-US" sz="27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90793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271</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The Book of Revelation</vt:lpstr>
      <vt:lpstr>“One of the most prevalent and yet subtle problems with biblical interpretation is the way in which people read their own views INTO the bible. Instead of allowing the Bible to impose its views on them, people impose their views on it. All sorts of ideas and presuppositions that ought  themselves to be examined in the light of the Bible without serious reflection are imposed upon it.  These views and ideas become the unexamined framework within which everything in the Bible is understood. These folks read their bibles, but always through the spectacles of their unquestioned assumptions. They never consider taking these glasses off.  They probably are not even aware that they  are wearing them.  They never think of testing these spectacles  themselves in the light of scripture.” Samuel E. Waldron- Eschatology Made Simple</vt:lpstr>
      <vt:lpstr>Revelation 1:1-3   The Revelation of Jesus Christ, which God gave Him to show to His bond-servants,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 </vt:lpstr>
      <vt:lpstr> The Revelation of Jesus Christ   2 Cor. 12:1-7  Boasting is necessary, though it is not profitable; but I will go on to visions and revelations of the Lord. I know a man in Christ who fourteen years ago--whether in the body I do not know, or out of the body I do not know, God knows--such a man was caught up to the third heaven. And I know how such a man--whether in the body or apart from the body I do not know, God knows-- was caught up into Paradise and heard inexpressible words, which a man is not permitted to speak. On behalf of such a man I will boast; but on my own behalf I will not boast, except in regard to my weaknesses. 6 For if I do wish to boast I will not be foolish, for I will be speaking the truth; but I refrain from this, so that no one will credit me with more than he sees in me or hears from me.   Because of the surpassing greatness of the revelations, for this reason, to keep me from exalting myself, there was given me a thorn in the flesh, a messenger of Satan to torment me--to keep me from exalting myself!  </vt:lpstr>
      <vt:lpstr> The Revelation of Jesus Christ   Rom. 11:34-36    For WHO HAS KNOWN THE MIND OF THE LORD, OR WHO BECAME HIS COUNSELOR? 35 Or WHO HAS FIRST GIVEN TO HIM THAT IT MIGHT BE PAID BACK TO HIM AGAIN?  For from Him and through Him and to Him are all things. To Him be the glory forever. Amen  Col. 1:15-17   He is the image of the invisible God, the firstborn of all creation.  For by Him all things were created, both in the heavens and on earth, visible and invisible, whether thrones or dominions or rulers or authorities--all things have been created through Him and for Him.  He is before all things and in Him, all things hold together all things, and in</vt:lpstr>
      <vt:lpstr> The Revelation of Jesus Christ   Eph. 1:7-10   In Him we have redemption through His blood, the forgiveness of our trespasses, according to the riches of His grace which He lavished on us. In all wisdom and insight  He made known to us the mystery of His will, according to His kind intention which He purposed in Him with a view to an administration suitable to the fullness of the times, that is, the summing up of all things in Christ, things in the heavens and things on the earth.   </vt:lpstr>
      <vt:lpstr>Revelation 1:1-3   …the things which must soon take place; … for the time is near.   1 Tim 3:14  I am writing these things to you, hoping to come to you before long; (Paul’s journeys/ life)  Rom. 16:20  The God of peace will soon crush Satan under your feet. ( The  actions of some in the church)  Lk. 18:8  I tell you that He will bring about justice for them quickly. However, when the Son of Man comes, will He find faith on the earth?”  </vt:lpstr>
      <vt:lpstr>Robert Mounce; NT Greek Scholar-"one of our generation's most able  expositors." He was involved in translation of the NIV, the NLT, the NIrV,  and especially the ESV.  “One solution is to understand “soon” in the sense of suddenly or without delay once the appointed time arrives. Another approach is to interpret it in terms of the certainty of the events in question. The suggestion that John may be employing the same formula of 2 Peter 3…..”  mocking, </vt:lpstr>
      <vt:lpstr>Revelation 1:1-3   …the things which must soon take place; … for the time is near.   2 Peter 3:3-9   Know this first of all, that in the last days mockers will come with their mocking, following after their own lusts, and saying, “Where is the promise of His coming? For ever since the fathers fell asleep, all continues just as it was from the beginning of creation.” For when they maintain this, it escapes their notice that by the word of God the heavens existed long ago and the earth was formed out of water and by water, 6 through which the world at that time was destroyed, being flooded with water. 7 But by His word the present heavens and earth are being reserved for fire, kept for the day of judgment and destruction of ungodly men.       But do not let this one fact escape your notice, beloved, that with the Lord one day is like a thousand years, and a thousand years like one day. The Lord is not slow about His promise, as some count slowness, but is patient toward you, not wishing for any to perish but for all to come to repentance.  </vt:lpstr>
      <vt:lpstr>“One solution is to understand “soon” in the sense of suddenly or without delay once the appointed time arrives. Another approach is to interpret it in terms of the certainty of the events in question. The suggestion that John may be employing the same formula of 2 Peter 3….. Involves the Seer (John) in a verbal scam….The most satisfying solution is to take the expression  “must soon take place” in a straightforward sense, remembering that in the prophetic outlook the end is always imminent” – (Rule#2 context, context, context)</vt:lpstr>
      <vt:lpstr>The first Beatitude of Revelation “Blessed is he who reads and those who hear the words of the prophecy, and heed the things which are written in it; for the time is near.”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David Hagstrom</cp:lastModifiedBy>
  <cp:revision>20</cp:revision>
  <dcterms:created xsi:type="dcterms:W3CDTF">2019-07-11T03:19:00Z</dcterms:created>
  <dcterms:modified xsi:type="dcterms:W3CDTF">2019-07-20T18:23:18Z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