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3"/>
    <p:sldId id="279" r:id="rId4"/>
    <p:sldId id="290" r:id="rId5"/>
    <p:sldId id="291" r:id="rId6"/>
    <p:sldId id="261" r:id="rId7"/>
    <p:sldId id="294" r:id="rId8"/>
    <p:sldId id="296" r:id="rId9"/>
    <p:sldId id="297" r:id="rId10"/>
    <p:sldId id="293" r:id="rId11"/>
    <p:sldId id="270" r:id="rId12"/>
    <p:sldId id="295" r:id="rId13"/>
    <p:sldId id="298" r:id="rId14"/>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xresdefault[1]"/>
          <p:cNvPicPr>
            <a:picLocks noChangeAspect="1"/>
          </p:cNvPicPr>
          <p:nvPr/>
        </p:nvPicPr>
        <p:blipFill>
          <a:blip r:embed="rId1"/>
          <a:stretch>
            <a:fillRect/>
          </a:stretch>
        </p:blipFill>
        <p:spPr>
          <a:xfrm>
            <a:off x="-27305" y="-8255"/>
            <a:ext cx="12225020" cy="6877050"/>
          </a:xfrm>
          <a:prstGeom prst="rect">
            <a:avLst/>
          </a:prstGeom>
        </p:spPr>
      </p:pic>
      <p:sp>
        <p:nvSpPr>
          <p:cNvPr id="2" name="Title 1"/>
          <p:cNvSpPr>
            <a:spLocks noGrp="1"/>
          </p:cNvSpPr>
          <p:nvPr>
            <p:ph type="ctrTitle"/>
          </p:nvPr>
        </p:nvSpPr>
        <p:spPr>
          <a:xfrm>
            <a:off x="1158875" y="127000"/>
            <a:ext cx="9144000" cy="1326515"/>
          </a:xfrm>
        </p:spPr>
        <p:txBody>
          <a:bodyPr/>
          <a:lstStyle/>
          <a:p>
            <a:r>
              <a:rPr lang="en-US">
                <a:solidFill>
                  <a:schemeClr val="accent4">
                    <a:lumMod val="20000"/>
                    <a:lumOff val="80000"/>
                  </a:schemeClr>
                </a:solidFill>
                <a:latin typeface="Times New Roman" panose="02020603050405020304" charset="0"/>
                <a:cs typeface="Times New Roman" panose="02020603050405020304" charset="0"/>
              </a:rPr>
              <a:t>The Book of Revelation</a:t>
            </a:r>
            <a:endParaRPr lang="en-US">
              <a:solidFill>
                <a:schemeClr val="accent4">
                  <a:lumMod val="20000"/>
                  <a:lumOff val="80000"/>
                </a:schemeClr>
              </a:solidFill>
              <a:latin typeface="Times New Roman" panose="02020603050405020304" charset="0"/>
              <a:cs typeface="Times New Roman" panose="02020603050405020304" charset="0"/>
            </a:endParaRPr>
          </a:p>
        </p:txBody>
      </p:sp>
      <p:sp>
        <p:nvSpPr>
          <p:cNvPr id="3" name="Subtitle 2"/>
          <p:cNvSpPr>
            <a:spLocks noGrp="1"/>
          </p:cNvSpPr>
          <p:nvPr>
            <p:ph type="subTitle" idx="1"/>
          </p:nvPr>
        </p:nvSpPr>
        <p:spPr>
          <a:xfrm>
            <a:off x="363220" y="1453515"/>
            <a:ext cx="3635375" cy="903605"/>
          </a:xfrm>
        </p:spPr>
        <p:txBody>
          <a:bodyPr/>
          <a:lstStyle/>
          <a:p>
            <a:r>
              <a:rPr lang="en-US" b="1" dirty="0">
                <a:solidFill>
                  <a:schemeClr val="accent4">
                    <a:lumMod val="20000"/>
                    <a:lumOff val="80000"/>
                  </a:schemeClr>
                </a:solidFill>
                <a:latin typeface="Times New Roman" panose="02020603050405020304" charset="0"/>
                <a:cs typeface="Times New Roman" panose="02020603050405020304" charset="0"/>
              </a:rPr>
              <a:t>PART 3</a:t>
            </a:r>
            <a:endParaRPr lang="en-US" b="1" dirty="0">
              <a:solidFill>
                <a:schemeClr val="accent4">
                  <a:lumMod val="20000"/>
                  <a:lumOff val="80000"/>
                </a:schemeClr>
              </a:solidFill>
              <a:latin typeface="Times New Roman" panose="02020603050405020304" charset="0"/>
              <a:cs typeface="Times New Roman" panose="0202060305040502030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80035" y="365125"/>
            <a:ext cx="11073765" cy="6125210"/>
          </a:xfrm>
        </p:spPr>
        <p:txBody>
          <a:bodyPr>
            <a:normAutofit/>
          </a:bodyPr>
          <a:lstStyle/>
          <a:p>
            <a:pPr>
              <a:lnSpc>
                <a:spcPct val="100000"/>
              </a:lnSpc>
            </a:pPr>
            <a:r>
              <a:rPr lang="en-US" sz="2800" dirty="0">
                <a:solidFill>
                  <a:schemeClr val="bg1"/>
                </a:solidFill>
                <a:latin typeface="Times New Roman" panose="02020603050405020304" charset="0"/>
                <a:cs typeface="Times New Roman" panose="02020603050405020304" charset="0"/>
              </a:rPr>
              <a:t>    Daniel 10:5–9 (NASB95)</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I lifted my eyes and looked, and behold, there was a certain man dressed in linen, whose waist was girded with a belt of pure gold of Uphaz.  His body also was like beryl, his face had the appearance of lightning, his eyes were like flaming torches, his arms and feet like the gleam of polished bronze, and the sound of his words like the sound of a tumult.</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Now I, Daniel, alone saw the vision, while the men who were with me did not see the vision; nevertheless, a great dread fell on them, and they ran away to hide themselves. So I was left alone and saw this great vision; yet no strength was left in me, </a:t>
            </a:r>
            <a:r>
              <a:rPr lang="en-US" sz="2800" dirty="0">
                <a:solidFill>
                  <a:srgbClr val="FFFF00"/>
                </a:solidFill>
                <a:latin typeface="Times New Roman" panose="02020603050405020304" charset="0"/>
                <a:cs typeface="Times New Roman" panose="02020603050405020304" charset="0"/>
              </a:rPr>
              <a:t>for my natural color turned to a deathly pallor, and I retained no strength.</a:t>
            </a:r>
            <a:br>
              <a:rPr lang="en-US" sz="2800" dirty="0">
                <a:solidFill>
                  <a:srgbClr val="FFFF00"/>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But I heard the sound of his words; and as soon as I heard the sound of his words, I fell into a deep sleep on my face, with my face to the ground.</a:t>
            </a:r>
            <a:endParaRPr lang="en-US" sz="2800" dirty="0">
              <a:solidFill>
                <a:schemeClr val="bg1"/>
              </a:solidFill>
              <a:latin typeface="Times New Roman" panose="02020603050405020304" charset="0"/>
              <a:cs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168910" y="151130"/>
            <a:ext cx="11791315" cy="2797810"/>
          </a:xfrm>
        </p:spPr>
        <p:txBody>
          <a:bodyPr anchor="t" anchorCtr="0">
            <a:normAutofit/>
          </a:bodyPr>
          <a:lstStyle/>
          <a:p>
            <a:pPr>
              <a:lnSpc>
                <a:spcPct val="100000"/>
              </a:lnSpc>
            </a:pPr>
            <a:r>
              <a:rPr lang="en-US" sz="2800" dirty="0">
                <a:solidFill>
                  <a:schemeClr val="bg1"/>
                </a:solidFill>
                <a:latin typeface="Times New Roman" panose="02020603050405020304" charset="0"/>
                <a:cs typeface="Times New Roman" panose="02020603050405020304" charset="0"/>
              </a:rPr>
              <a:t>The Commission to Write- Given by;</a:t>
            </a:r>
            <a:br>
              <a:rPr lang="en-US" sz="2800" dirty="0">
                <a:solidFill>
                  <a:schemeClr val="bg1"/>
                </a:solidFill>
                <a:latin typeface="Times New Roman" panose="02020603050405020304" charset="0"/>
                <a:cs typeface="Times New Roman" panose="02020603050405020304" charset="0"/>
              </a:rPr>
            </a:br>
            <a:br>
              <a:rPr lang="en-US" sz="2800" dirty="0">
                <a:solidFill>
                  <a:schemeClr val="bg1"/>
                </a:solidFill>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sym typeface="+mn-ea"/>
              </a:rPr>
              <a:t>R	</a:t>
            </a:r>
            <a:r>
              <a:rPr lang="en-US" sz="2800" dirty="0">
                <a:solidFill>
                  <a:schemeClr val="bg1"/>
                </a:solidFill>
                <a:latin typeface="Times New Roman" panose="02020603050405020304" charset="0"/>
                <a:cs typeface="Times New Roman" panose="02020603050405020304" charset="0"/>
              </a:rPr>
              <a:t>- I am the first and the last</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 and the living One; and I was dead, and behold, I am alive forevermore, </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 I have the keys of death and of Hades.</a:t>
            </a:r>
            <a:endParaRPr lang="en-US" sz="2800" dirty="0">
              <a:solidFill>
                <a:schemeClr val="bg1"/>
              </a:solidFill>
              <a:latin typeface="Times New Roman" panose="02020603050405020304" charset="0"/>
              <a:cs typeface="Times New Roman" panose="02020603050405020304" charset="0"/>
            </a:endParaRPr>
          </a:p>
        </p:txBody>
      </p:sp>
      <p:pic>
        <p:nvPicPr>
          <p:cNvPr id="4" name="Content Placeholder 3"/>
          <p:cNvPicPr>
            <a:picLocks noChangeAspect="1"/>
          </p:cNvPicPr>
          <p:nvPr>
            <p:ph idx="1"/>
          </p:nvPr>
        </p:nvPicPr>
        <p:blipFill>
          <a:blip r:embed="rId1"/>
          <a:stretch>
            <a:fillRect/>
          </a:stretch>
        </p:blipFill>
        <p:spPr>
          <a:xfrm>
            <a:off x="6428105" y="2633980"/>
            <a:ext cx="4238625" cy="3619500"/>
          </a:xfrm>
          <a:prstGeom prst="rect">
            <a:avLst/>
          </a:prstGeom>
          <a:effectLst>
            <a:softEdge rad="317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138430" y="194945"/>
            <a:ext cx="11897360" cy="6847840"/>
          </a:xfrm>
        </p:spPr>
        <p:txBody>
          <a:bodyPr anchor="t" anchorCtr="0">
            <a:normAutofit/>
          </a:bodyPr>
          <a:lstStyle/>
          <a:p>
            <a:pPr>
              <a:lnSpc>
                <a:spcPct val="100000"/>
              </a:lnSpc>
            </a:pPr>
            <a:r>
              <a:rPr lang="en-US" sz="3200" dirty="0">
                <a:solidFill>
                  <a:schemeClr val="bg1"/>
                </a:solidFill>
                <a:latin typeface="Times New Roman" panose="02020603050405020304" charset="0"/>
                <a:cs typeface="Times New Roman" panose="02020603050405020304" charset="0"/>
              </a:rPr>
              <a:t>The Commission to Write;</a:t>
            </a:r>
            <a:br>
              <a:rPr lang="en-US" sz="3200" dirty="0">
                <a:solidFill>
                  <a:schemeClr val="bg1"/>
                </a:solidFill>
                <a:latin typeface="Times New Roman" panose="02020603050405020304" charset="0"/>
                <a:cs typeface="Times New Roman" panose="02020603050405020304" charset="0"/>
              </a:rPr>
            </a:br>
            <a:br>
              <a:rPr lang="en-US" sz="3200" dirty="0">
                <a:solidFill>
                  <a:schemeClr val="bg1"/>
                </a:solidFill>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sym typeface="+mn-ea"/>
              </a:rPr>
              <a:t>R	</a:t>
            </a:r>
            <a:r>
              <a:rPr lang="en-US" sz="2800" dirty="0">
                <a:solidFill>
                  <a:schemeClr val="bg1"/>
                </a:solidFill>
                <a:latin typeface="Times New Roman" panose="02020603050405020304" charset="0"/>
                <a:cs typeface="Times New Roman" panose="02020603050405020304" charset="0"/>
              </a:rPr>
              <a:t>Revelation 1:19 (NASB95)</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“Therefore write the things which you have seen, and the things which are, and the things which will take place after these things.</a:t>
            </a:r>
            <a:endParaRPr lang="en-US" sz="2800" dirty="0">
              <a:solidFill>
                <a:schemeClr val="bg1"/>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p:nvPr>
            <p:ph type="ctrTitle"/>
          </p:nvPr>
        </p:nvSpPr>
        <p:spPr>
          <a:xfrm>
            <a:off x="135255" y="175260"/>
            <a:ext cx="11770360" cy="6468745"/>
          </a:xfrm>
        </p:spPr>
        <p:txBody>
          <a:bodyPr>
            <a:noAutofit/>
          </a:bodyPr>
          <a:p>
            <a:pPr algn="l"/>
            <a:r>
              <a:rPr lang="en-US" sz="2800">
                <a:solidFill>
                  <a:schemeClr val="bg1"/>
                </a:solidFill>
                <a:latin typeface="Times New Roman" panose="02020603050405020304" charset="0"/>
                <a:cs typeface="Times New Roman" panose="02020603050405020304" charset="0"/>
              </a:rPr>
              <a:t>Revelation 1:9–20 (NASB95)</a:t>
            </a:r>
            <a:br>
              <a:rPr lang="en-US" sz="2800">
                <a:solidFill>
                  <a:schemeClr val="bg1"/>
                </a:solidFill>
                <a:latin typeface="Times New Roman" panose="02020603050405020304" charset="0"/>
                <a:cs typeface="Times New Roman" panose="02020603050405020304" charset="0"/>
              </a:rPr>
            </a:br>
            <a:br>
              <a:rPr lang="en-US" sz="2800">
                <a:solidFill>
                  <a:schemeClr val="bg1"/>
                </a:solidFill>
                <a:latin typeface="Times New Roman" panose="02020603050405020304" charset="0"/>
                <a:cs typeface="Times New Roman" panose="02020603050405020304" charset="0"/>
              </a:rPr>
            </a:br>
            <a:r>
              <a:rPr lang="en-US" sz="2800">
                <a:solidFill>
                  <a:schemeClr val="bg1"/>
                </a:solidFill>
                <a:latin typeface="Times New Roman" panose="02020603050405020304" charset="0"/>
                <a:cs typeface="Times New Roman" panose="02020603050405020304" charset="0"/>
              </a:rPr>
              <a:t>              I, John, your brother and fellow partaker in the tribulation and kingdom and perseverance which are in Jesus, was on the island called Patmos because of the word of God and the testimony of Jesus.  I was in the Spirit on the Lord’s day, and I heard behind me a loud voice like the sound of a trumpet, saying, “Write in a book what you see, and send it to the seven churches: to Ephesus and to Smyrna and to Pergamum and to Thyatira and to Sardis and to Philadelphia and to Laodicea.”</a:t>
            </a:r>
            <a:br>
              <a:rPr lang="en-US" sz="2800">
                <a:solidFill>
                  <a:schemeClr val="bg1"/>
                </a:solidFill>
                <a:latin typeface="Times New Roman" panose="02020603050405020304" charset="0"/>
                <a:cs typeface="Times New Roman" panose="02020603050405020304" charset="0"/>
              </a:rPr>
            </a:br>
            <a:r>
              <a:rPr lang="en-US" sz="2800">
                <a:solidFill>
                  <a:schemeClr val="bg1"/>
                </a:solidFill>
                <a:latin typeface="Times New Roman" panose="02020603050405020304" charset="0"/>
                <a:cs typeface="Times New Roman" panose="02020603050405020304" charset="0"/>
              </a:rPr>
              <a:t>             Then I turned to see the voice that was speaking with me. And having turned I saw seven golden lampstands; and in the middle of the lampstands I saw one like a son of man, clothed in a robe reaching to the feet, and girded across His chest with a golden sash.  His head and His hair were white like white wool, like snow; and His eyes were like a flame of fire.  His feet were like burnished bronze, when it has been made to glow in a furnace, and His voice was like the sound of many waters. </a:t>
            </a:r>
            <a:endParaRPr lang="en-US" sz="2800">
              <a:solidFill>
                <a:schemeClr val="bg1"/>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p:nvPr>
            <p:ph type="ctrTitle"/>
          </p:nvPr>
        </p:nvSpPr>
        <p:spPr>
          <a:xfrm>
            <a:off x="59055" y="368935"/>
            <a:ext cx="11770360" cy="4156710"/>
          </a:xfrm>
        </p:spPr>
        <p:txBody>
          <a:bodyPr>
            <a:noAutofit/>
          </a:bodyPr>
          <a:p>
            <a:pPr algn="l"/>
            <a:r>
              <a:rPr lang="en-US" sz="2800">
                <a:solidFill>
                  <a:schemeClr val="bg1"/>
                </a:solidFill>
                <a:latin typeface="Times New Roman" panose="02020603050405020304" charset="0"/>
                <a:cs typeface="Times New Roman" panose="02020603050405020304" charset="0"/>
              </a:rPr>
              <a:t>In His right hand He held seven stars, and out of His mouth came a sharp two-edged sword; and His face was like the sun shining in its strength.</a:t>
            </a:r>
            <a:br>
              <a:rPr lang="en-US" sz="2800">
                <a:solidFill>
                  <a:schemeClr val="bg1"/>
                </a:solidFill>
                <a:latin typeface="Times New Roman" panose="02020603050405020304" charset="0"/>
                <a:cs typeface="Times New Roman" panose="02020603050405020304" charset="0"/>
              </a:rPr>
            </a:br>
            <a:r>
              <a:rPr lang="en-US" sz="2800">
                <a:solidFill>
                  <a:schemeClr val="bg1"/>
                </a:solidFill>
                <a:latin typeface="Times New Roman" panose="02020603050405020304" charset="0"/>
                <a:cs typeface="Times New Roman" panose="02020603050405020304" charset="0"/>
              </a:rPr>
              <a:t>             When I saw Him, I fell at His feet like a dead man. And He placed His right hand on me, saying, “Do not be afraid; I am the first and the last,  and the living One; and I was dead, and behold, I am alive forevermore, and I have the keys of death and of Hades. Therefore write the things which you have seen, and the things which are, and the things which will take place after these things.</a:t>
            </a:r>
            <a:br>
              <a:rPr lang="en-US" sz="2800">
                <a:solidFill>
                  <a:schemeClr val="bg1"/>
                </a:solidFill>
                <a:latin typeface="Times New Roman" panose="02020603050405020304" charset="0"/>
                <a:cs typeface="Times New Roman" panose="02020603050405020304" charset="0"/>
              </a:rPr>
            </a:br>
            <a:r>
              <a:rPr lang="en-US" sz="2800">
                <a:solidFill>
                  <a:schemeClr val="bg1"/>
                </a:solidFill>
                <a:latin typeface="Times New Roman" panose="02020603050405020304" charset="0"/>
                <a:cs typeface="Times New Roman" panose="02020603050405020304" charset="0"/>
              </a:rPr>
              <a:t>As for the mystery of the seven stars which you saw in My right hand, and the seven golden lampstands: the seven stars are the angels of the seven churches, and the seven lampstands are the seven churches.</a:t>
            </a:r>
            <a:endParaRPr lang="en-US" sz="2800">
              <a:solidFill>
                <a:schemeClr val="bg1"/>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151765" y="142744"/>
            <a:ext cx="10776857" cy="6054337"/>
          </a:xfrm>
        </p:spPr>
        <p:txBody>
          <a:bodyPr anchor="t" anchorCtr="0">
            <a:normAutofit/>
          </a:bodyPr>
          <a:lstStyle/>
          <a:p>
            <a:pPr>
              <a:lnSpc>
                <a:spcPct val="100000"/>
              </a:lnSpc>
            </a:pPr>
            <a:r>
              <a:rPr lang="en-US" sz="3200" dirty="0">
                <a:solidFill>
                  <a:schemeClr val="bg1"/>
                </a:solidFill>
                <a:latin typeface="Times New Roman" panose="02020603050405020304" charset="0"/>
                <a:cs typeface="Times New Roman" panose="02020603050405020304" charset="0"/>
              </a:rPr>
              <a:t>The Commission to Write- Given to;</a:t>
            </a:r>
            <a:br>
              <a:rPr lang="en-US" sz="3200" dirty="0">
                <a:solidFill>
                  <a:schemeClr val="bg1"/>
                </a:solidFill>
                <a:latin typeface="Times New Roman" panose="02020603050405020304" charset="0"/>
                <a:cs typeface="Times New Roman" panose="02020603050405020304" charset="0"/>
              </a:rPr>
            </a:br>
            <a:br>
              <a:rPr lang="en-US" sz="32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I, John</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-Brother (vs. “Elder in 1&amp;2 John)</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-Fellow partaker in;</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a:t>
            </a:r>
            <a:r>
              <a:rPr lang="en-US" sz="2800" dirty="0">
                <a:solidFill>
                  <a:srgbClr val="FFFF00"/>
                </a:solidFill>
                <a:latin typeface="Times New Roman" panose="02020603050405020304" charset="0"/>
                <a:cs typeface="Times New Roman" panose="02020603050405020304" charset="0"/>
              </a:rPr>
              <a:t>-tribulation</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John 16:33 (NASB95)</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“These things I have spoken to you, so that in Me you may have peace. In the world you have tribulation, but take courage; I have overcome the world.”</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a:t>
            </a:r>
            <a:endParaRPr lang="en-US" sz="2800" dirty="0">
              <a:solidFill>
                <a:schemeClr val="bg1"/>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151765" y="142744"/>
            <a:ext cx="10776857" cy="6054337"/>
          </a:xfrm>
        </p:spPr>
        <p:txBody>
          <a:bodyPr anchor="t" anchorCtr="0">
            <a:normAutofit/>
          </a:bodyPr>
          <a:lstStyle/>
          <a:p>
            <a:pPr>
              <a:lnSpc>
                <a:spcPct val="100000"/>
              </a:lnSpc>
            </a:pPr>
            <a:r>
              <a:rPr lang="en-US" sz="3200" dirty="0">
                <a:solidFill>
                  <a:schemeClr val="bg1"/>
                </a:solidFill>
                <a:latin typeface="Times New Roman" panose="02020603050405020304" charset="0"/>
                <a:cs typeface="Times New Roman" panose="02020603050405020304" charset="0"/>
              </a:rPr>
              <a:t>The Commission to Write- Given to;</a:t>
            </a:r>
            <a:br>
              <a:rPr lang="en-US" sz="3200" dirty="0">
                <a:solidFill>
                  <a:schemeClr val="bg1"/>
                </a:solidFill>
                <a:latin typeface="Times New Roman" panose="02020603050405020304" charset="0"/>
                <a:cs typeface="Times New Roman" panose="02020603050405020304" charset="0"/>
              </a:rPr>
            </a:br>
            <a:br>
              <a:rPr lang="en-US" sz="32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I, John</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-Brother (vs. “Elder in 1&amp;2 John)</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-Fellow partaker in;</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-tribulation</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a:t>
            </a:r>
            <a:r>
              <a:rPr lang="en-US" sz="2800" dirty="0">
                <a:solidFill>
                  <a:srgbClr val="FFFF00"/>
                </a:solidFill>
                <a:latin typeface="Times New Roman" panose="02020603050405020304" charset="0"/>
                <a:cs typeface="Times New Roman" panose="02020603050405020304" charset="0"/>
              </a:rPr>
              <a:t>-the Kingdom</a:t>
            </a:r>
            <a:br>
              <a:rPr lang="en-US" sz="2800" dirty="0">
                <a:solidFill>
                  <a:srgbClr val="FFFF00"/>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Revelation 1:6 (NASB95)</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and He has made us to be a kingdom, priests to His God and Father—to Him be the glory and the dominion forever and ever. Amen.		</a:t>
            </a:r>
            <a:endParaRPr lang="en-US" sz="2800" dirty="0">
              <a:solidFill>
                <a:schemeClr val="bg1"/>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151765" y="142875"/>
            <a:ext cx="11910695" cy="6575425"/>
          </a:xfrm>
        </p:spPr>
        <p:txBody>
          <a:bodyPr anchor="t" anchorCtr="0">
            <a:normAutofit/>
          </a:bodyPr>
          <a:lstStyle/>
          <a:p>
            <a:pPr>
              <a:lnSpc>
                <a:spcPct val="100000"/>
              </a:lnSpc>
            </a:pPr>
            <a:r>
              <a:rPr lang="en-US" sz="3200" dirty="0">
                <a:solidFill>
                  <a:schemeClr val="bg1"/>
                </a:solidFill>
                <a:latin typeface="Times New Roman" panose="02020603050405020304" charset="0"/>
                <a:cs typeface="Times New Roman" panose="02020603050405020304" charset="0"/>
              </a:rPr>
              <a:t>The Commission to Write- Given to;</a:t>
            </a:r>
            <a:br>
              <a:rPr lang="en-US" sz="3200" dirty="0">
                <a:solidFill>
                  <a:schemeClr val="bg1"/>
                </a:solidFill>
                <a:latin typeface="Times New Roman" panose="02020603050405020304" charset="0"/>
                <a:cs typeface="Times New Roman" panose="02020603050405020304" charset="0"/>
              </a:rPr>
            </a:br>
            <a:br>
              <a:rPr lang="en-US" sz="32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I, John</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-Brother (vs. “Elder in 1&amp;2 John)</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-Fellow partaker in;</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-tribulation</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a:t>
            </a:r>
            <a:r>
              <a:rPr lang="en-US" sz="2800" dirty="0">
                <a:solidFill>
                  <a:schemeClr val="bg1"/>
                </a:solidFill>
                <a:latin typeface="Times New Roman" panose="02020603050405020304" charset="0"/>
                <a:cs typeface="Times New Roman" panose="02020603050405020304" charset="0"/>
                <a:sym typeface="+mn-ea"/>
              </a:rPr>
              <a:t>-the Kingdom</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a:t>
            </a:r>
            <a:r>
              <a:rPr lang="en-US" sz="2800" dirty="0">
                <a:solidFill>
                  <a:srgbClr val="FFFF00"/>
                </a:solidFill>
                <a:latin typeface="Times New Roman" panose="02020603050405020304" charset="0"/>
                <a:cs typeface="Times New Roman" panose="02020603050405020304" charset="0"/>
                <a:sym typeface="+mn-ea"/>
              </a:rPr>
              <a:t>-perseverence</a:t>
            </a:r>
            <a:br>
              <a:rPr lang="en-US" sz="2800" dirty="0">
                <a:solidFill>
                  <a:srgbClr val="FFFF00"/>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Romans 5:3–5 (NASB95)</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And not only this, but we also exult in our tribulations, knowing that tribulation brings about perseverance; and perseverance, proven character; and proven character, hope; and hope does not disappoint, because the love of God has been poured out within our hearts through the Holy Spirit who was given to us.</a:t>
            </a:r>
            <a:endParaRPr lang="en-US" sz="2800" dirty="0">
              <a:solidFill>
                <a:schemeClr val="bg1"/>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138430" y="194945"/>
            <a:ext cx="11897360" cy="6847840"/>
          </a:xfrm>
        </p:spPr>
        <p:txBody>
          <a:bodyPr anchor="t" anchorCtr="0">
            <a:normAutofit/>
          </a:bodyPr>
          <a:lstStyle/>
          <a:p>
            <a:pPr>
              <a:lnSpc>
                <a:spcPct val="100000"/>
              </a:lnSpc>
            </a:pPr>
            <a:r>
              <a:rPr lang="en-US" sz="3200" dirty="0">
                <a:solidFill>
                  <a:schemeClr val="bg1"/>
                </a:solidFill>
                <a:latin typeface="Times New Roman" panose="02020603050405020304" charset="0"/>
                <a:cs typeface="Times New Roman" panose="02020603050405020304" charset="0"/>
              </a:rPr>
              <a:t>The Commission to Write- Given for;</a:t>
            </a:r>
            <a:br>
              <a:rPr lang="en-US" sz="3200" dirty="0">
                <a:solidFill>
                  <a:schemeClr val="bg1"/>
                </a:solidFill>
                <a:latin typeface="Times New Roman" panose="02020603050405020304" charset="0"/>
                <a:cs typeface="Times New Roman" panose="02020603050405020304" charset="0"/>
              </a:rPr>
            </a:br>
            <a:br>
              <a:rPr lang="en-US" sz="3200" dirty="0">
                <a:solidFill>
                  <a:schemeClr val="bg1"/>
                </a:solidFill>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sym typeface="+mn-ea"/>
              </a:rPr>
              <a:t>R</a:t>
            </a:r>
            <a:r>
              <a:rPr lang="en-US" sz="2800" dirty="0">
                <a:solidFill>
                  <a:schemeClr val="bg1"/>
                </a:solidFill>
                <a:latin typeface="Times New Roman" panose="02020603050405020304" charset="0"/>
                <a:cs typeface="Times New Roman" panose="02020603050405020304" charset="0"/>
              </a:rPr>
              <a:t>   “As for the mystery of the seven stars which you saw in My right hand, and the seven golden lampstands:</a:t>
            </a:r>
            <a:br>
              <a:rPr lang="en-US" sz="2800" dirty="0">
                <a:solidFill>
                  <a:schemeClr val="bg1"/>
                </a:solidFill>
                <a:latin typeface="Times New Roman" panose="02020603050405020304" charset="0"/>
                <a:cs typeface="Times New Roman" panose="02020603050405020304" charset="0"/>
              </a:rPr>
            </a:b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 the seven </a:t>
            </a:r>
            <a:r>
              <a:rPr lang="en-US" sz="2800" dirty="0">
                <a:solidFill>
                  <a:srgbClr val="FFFF00"/>
                </a:solidFill>
                <a:latin typeface="Times New Roman" panose="02020603050405020304" charset="0"/>
                <a:cs typeface="Times New Roman" panose="02020603050405020304" charset="0"/>
              </a:rPr>
              <a:t>stars are the angels of the seven churches, </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Revelation 22:9 (NASB95)</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But he said to me, “Do not do that. I am a fellow servant of yours and of your brethren the prophets and of those who heed the words of this book. Worship God.”</a:t>
            </a:r>
            <a:br>
              <a:rPr lang="en-US" sz="2800" dirty="0">
                <a:solidFill>
                  <a:schemeClr val="bg1"/>
                </a:solidFill>
                <a:latin typeface="Times New Roman" panose="02020603050405020304" charset="0"/>
                <a:cs typeface="Times New Roman" panose="02020603050405020304" charset="0"/>
              </a:rPr>
            </a:br>
            <a:br>
              <a:rPr lang="en-US" sz="2800" dirty="0">
                <a:solidFill>
                  <a:schemeClr val="bg1"/>
                </a:solidFill>
                <a:latin typeface="Times New Roman" panose="02020603050405020304" charset="0"/>
                <a:cs typeface="Times New Roman" panose="02020603050405020304" charset="0"/>
              </a:rPr>
            </a:br>
            <a:endParaRPr lang="en-US" sz="2800" dirty="0">
              <a:solidFill>
                <a:schemeClr val="bg1"/>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138430" y="194945"/>
            <a:ext cx="11897360" cy="6847840"/>
          </a:xfrm>
        </p:spPr>
        <p:txBody>
          <a:bodyPr anchor="t" anchorCtr="0">
            <a:normAutofit/>
          </a:bodyPr>
          <a:lstStyle/>
          <a:p>
            <a:pPr>
              <a:lnSpc>
                <a:spcPct val="100000"/>
              </a:lnSpc>
            </a:pPr>
            <a:r>
              <a:rPr lang="en-US" sz="3200" dirty="0">
                <a:solidFill>
                  <a:schemeClr val="bg1"/>
                </a:solidFill>
                <a:latin typeface="Times New Roman" panose="02020603050405020304" charset="0"/>
                <a:cs typeface="Times New Roman" panose="02020603050405020304" charset="0"/>
              </a:rPr>
              <a:t>The Commission to Write- Given for;</a:t>
            </a:r>
            <a:br>
              <a:rPr lang="en-US" sz="3200" dirty="0">
                <a:solidFill>
                  <a:schemeClr val="bg1"/>
                </a:solidFill>
                <a:latin typeface="Times New Roman" panose="02020603050405020304" charset="0"/>
                <a:cs typeface="Times New Roman" panose="02020603050405020304" charset="0"/>
              </a:rPr>
            </a:br>
            <a:br>
              <a:rPr lang="en-US" sz="3200" dirty="0">
                <a:solidFill>
                  <a:schemeClr val="bg1"/>
                </a:solidFill>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sym typeface="+mn-ea"/>
              </a:rPr>
              <a:t>R</a:t>
            </a:r>
            <a:r>
              <a:rPr lang="en-US" sz="2800" dirty="0">
                <a:solidFill>
                  <a:schemeClr val="bg1"/>
                </a:solidFill>
                <a:latin typeface="Times New Roman" panose="02020603050405020304" charset="0"/>
                <a:cs typeface="Times New Roman" panose="02020603050405020304" charset="0"/>
              </a:rPr>
              <a:t>   “As for the mystery of the seven stars which you saw in My right hand, and the seven golden lampstands:</a:t>
            </a:r>
            <a:br>
              <a:rPr lang="en-US" sz="2800" dirty="0">
                <a:solidFill>
                  <a:schemeClr val="bg1"/>
                </a:solidFill>
                <a:latin typeface="Times New Roman" panose="02020603050405020304" charset="0"/>
                <a:cs typeface="Times New Roman" panose="02020603050405020304" charset="0"/>
              </a:rPr>
            </a:b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 the seven </a:t>
            </a:r>
            <a:r>
              <a:rPr lang="en-US" sz="2800" dirty="0">
                <a:solidFill>
                  <a:srgbClr val="FFFF00"/>
                </a:solidFill>
                <a:latin typeface="Times New Roman" panose="02020603050405020304" charset="0"/>
                <a:cs typeface="Times New Roman" panose="02020603050405020304" charset="0"/>
              </a:rPr>
              <a:t>lampstands are the seven churches.</a:t>
            </a:r>
            <a:br>
              <a:rPr lang="en-US" sz="2800" dirty="0">
                <a:solidFill>
                  <a:srgbClr val="FFFF00"/>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Matthew 5:15 (NASB95)</a:t>
            </a: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nor does anyone light a lamp and put it under a basket, but on the lampstand, and it gives light to all who are in the house.</a:t>
            </a:r>
            <a:br>
              <a:rPr lang="en-US" sz="2800" dirty="0">
                <a:solidFill>
                  <a:schemeClr val="bg1"/>
                </a:solidFill>
                <a:latin typeface="Times New Roman" panose="02020603050405020304" charset="0"/>
                <a:cs typeface="Times New Roman" panose="02020603050405020304" charset="0"/>
              </a:rPr>
            </a:br>
            <a:br>
              <a:rPr lang="en-US" sz="2800" dirty="0">
                <a:solidFill>
                  <a:schemeClr val="bg1"/>
                </a:solidFill>
                <a:latin typeface="Times New Roman" panose="02020603050405020304" charset="0"/>
                <a:cs typeface="Times New Roman" panose="02020603050405020304" charset="0"/>
              </a:rPr>
            </a:br>
            <a:br>
              <a:rPr lang="en-US" sz="2800" dirty="0">
                <a:solidFill>
                  <a:schemeClr val="bg1"/>
                </a:solidFill>
                <a:latin typeface="Times New Roman" panose="02020603050405020304" charset="0"/>
                <a:cs typeface="Times New Roman" panose="02020603050405020304" charset="0"/>
              </a:rPr>
            </a:br>
            <a:endParaRPr lang="en-US" sz="2800" dirty="0">
              <a:solidFill>
                <a:schemeClr val="bg1"/>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138430" y="194945"/>
            <a:ext cx="11897360" cy="6847840"/>
          </a:xfrm>
        </p:spPr>
        <p:txBody>
          <a:bodyPr anchor="t" anchorCtr="0">
            <a:normAutofit/>
          </a:bodyPr>
          <a:lstStyle/>
          <a:p>
            <a:pPr>
              <a:lnSpc>
                <a:spcPct val="100000"/>
              </a:lnSpc>
            </a:pPr>
            <a:r>
              <a:rPr lang="en-US" sz="3200" dirty="0">
                <a:solidFill>
                  <a:schemeClr val="bg1"/>
                </a:solidFill>
                <a:latin typeface="Times New Roman" panose="02020603050405020304" charset="0"/>
                <a:cs typeface="Times New Roman" panose="02020603050405020304" charset="0"/>
              </a:rPr>
              <a:t>The Commission to Write- Given by;</a:t>
            </a:r>
            <a:br>
              <a:rPr lang="en-US" sz="3200" dirty="0">
                <a:solidFill>
                  <a:schemeClr val="bg1"/>
                </a:solidFill>
                <a:latin typeface="Times New Roman" panose="02020603050405020304" charset="0"/>
                <a:cs typeface="Times New Roman" panose="02020603050405020304" charset="0"/>
              </a:rPr>
            </a:br>
            <a:br>
              <a:rPr lang="en-US" sz="3200" dirty="0">
                <a:solidFill>
                  <a:schemeClr val="bg1"/>
                </a:solidFill>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sym typeface="+mn-ea"/>
              </a:rPr>
              <a:t>R</a:t>
            </a:r>
            <a:r>
              <a:rPr lang="en-US" sz="2800" dirty="0">
                <a:solidFill>
                  <a:schemeClr val="bg1"/>
                </a:solidFill>
                <a:latin typeface="Times New Roman" panose="02020603050405020304" charset="0"/>
                <a:cs typeface="Times New Roman" panose="02020603050405020304" charset="0"/>
                <a:sym typeface="+mn-ea"/>
              </a:rPr>
              <a:t>One like a son of man;</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 clothed in a robe reaching to the feet</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 girded across His chest with a golden sash.</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 His head and His hair were white like white wool, like snow</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 His eyes were like a flame of fire.</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 His feet were like burnished bronze, when it has been made to glow in a furnace</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 His voice was like the sound of many waters.</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 out of His mouth came a sharp two-edged sword</a:t>
            </a:r>
            <a:br>
              <a:rPr lang="en-US" sz="2800" dirty="0">
                <a:solidFill>
                  <a:schemeClr val="bg1"/>
                </a:solidFill>
                <a:latin typeface="Times New Roman" panose="02020603050405020304" charset="0"/>
                <a:cs typeface="Times New Roman" panose="02020603050405020304" charset="0"/>
                <a:sym typeface="+mn-ea"/>
              </a:rPr>
            </a:br>
            <a:r>
              <a:rPr lang="en-US" sz="2800" dirty="0">
                <a:solidFill>
                  <a:schemeClr val="bg1"/>
                </a:solidFill>
                <a:latin typeface="Times New Roman" panose="02020603050405020304" charset="0"/>
                <a:cs typeface="Times New Roman" panose="02020603050405020304" charset="0"/>
                <a:sym typeface="+mn-ea"/>
              </a:rPr>
              <a:t>	- His face was like the sun shining in its strength.</a:t>
            </a:r>
            <a:r>
              <a:rPr lang="en-US" sz="2800" dirty="0">
                <a:solidFill>
                  <a:schemeClr val="bg1"/>
                </a:solidFill>
                <a:latin typeface="Times New Roman" panose="02020603050405020304" charset="0"/>
                <a:cs typeface="Times New Roman" panose="02020603050405020304" charset="0"/>
              </a:rPr>
              <a:t> </a:t>
            </a:r>
            <a:br>
              <a:rPr lang="en-US" sz="2800" dirty="0">
                <a:solidFill>
                  <a:schemeClr val="bg1"/>
                </a:solidFill>
                <a:latin typeface="Times New Roman" panose="02020603050405020304" charset="0"/>
                <a:cs typeface="Times New Roman" panose="02020603050405020304" charset="0"/>
              </a:rPr>
            </a:br>
            <a:br>
              <a:rPr lang="en-US" sz="2800" dirty="0">
                <a:solidFill>
                  <a:schemeClr val="bg1"/>
                </a:solidFill>
                <a:latin typeface="Times New Roman" panose="02020603050405020304" charset="0"/>
                <a:cs typeface="Times New Roman" panose="02020603050405020304" charset="0"/>
              </a:rPr>
            </a:br>
            <a:r>
              <a:rPr lang="en-US" sz="2800" dirty="0">
                <a:solidFill>
                  <a:schemeClr val="bg1"/>
                </a:solidFill>
                <a:latin typeface="Times New Roman" panose="02020603050405020304" charset="0"/>
                <a:cs typeface="Times New Roman" panose="02020603050405020304" charset="0"/>
              </a:rPr>
              <a:t>  </a:t>
            </a:r>
            <a:r>
              <a:rPr lang="en-US" sz="2800" dirty="0">
                <a:solidFill>
                  <a:srgbClr val="FFFF00"/>
                </a:solidFill>
                <a:latin typeface="Times New Roman" panose="02020603050405020304" charset="0"/>
                <a:cs typeface="Times New Roman" panose="02020603050405020304" charset="0"/>
              </a:rPr>
              <a:t>“I fell at His feet like a dead man”</a:t>
            </a:r>
            <a:endParaRPr lang="en-US" sz="2800" dirty="0">
              <a:solidFill>
                <a:srgbClr val="FFFF0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5523</Words>
  <Application>WPS Presentation</Application>
  <PresentationFormat>Widescreen</PresentationFormat>
  <Paragraphs>26</Paragraphs>
  <Slides>12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Arial</vt:lpstr>
      <vt:lpstr>SimSun</vt:lpstr>
      <vt:lpstr>Wingdings</vt:lpstr>
      <vt:lpstr>Times New Roman</vt:lpstr>
      <vt:lpstr>Microsoft YaHei</vt:lpstr>
      <vt:lpstr>Arial Unicode MS</vt:lpstr>
      <vt:lpstr>Calibri Light</vt:lpstr>
      <vt:lpstr>Calibri</vt:lpstr>
      <vt:lpstr>Office Theme</vt:lpstr>
      <vt:lpstr>The Book of Revelation</vt:lpstr>
      <vt:lpstr>Revelation 1:9–20 (NASB95)                I, John, your brother and fellow partaker in the tribulation and kingdom and perseverance which are in Jesus, was on the island called Patmos because of the word of God and the testimony of Jesus.  I was in the Spirit on the Lord’s day, and I heard behind me a loud voice like the sound of a trumpet, saying, “Write in a book what you see, and send it to the seven churches: to Ephesus and to Smyrna and to Pergamum and to Thyatira and to Sardis and to Philadelphia and to Laodicea.”              Then I turned to see the voice that was speaking with me. And having turned I saw seven golden lampstands; and in the middle of the lampstands I saw one like a son of man, clothed in a robe reaching to the feet, and girded across His chest with a golden sash.  His head and His hair were white like white wool, like snow; and His eyes were like a flame of fire.  His feet were like burnished bronze, when it has been made to glow in a furnace, and His voice was like the sound of many waters. </vt:lpstr>
      <vt:lpstr>In His right hand He held seven stars, and out of His mouth came a sharp two-edged sword; and His face was like the sun shining in its strength.              When I saw Him, I fell at His feet like a dead man. And He placed His right hand on me, saying, “Do not be afraid; I am the first and the last,  and the living One; and I was dead, and behold, I am alive forevermore, and I have the keys of death and of Hades. Therefore write the things which you have seen, and the things which are, and the things which will take place after these things. As for the mystery of the seven stars which you saw in My right hand, and the seven golden lampstands: the seven stars are the angels of the seven churches, and the seven lampstands are the seven churches.</vt:lpstr>
      <vt:lpstr>The Commission to Write- Given to;  I, John 	-Brother (vs. “Elder in 1&amp;2 John) 	-Fellow partaker in; 		-tribulation John 16:33 (NASB95)                 “These things I have spoken to you, so that in Me you may have peace. In the world you have tribulation, but take courage; I have overcome the world.” 		</vt:lpstr>
      <vt:lpstr>The Commission to Write- Given to;  I, John 	-Brother (vs. “Elder in 1&amp;2 John) 	-Fellow partaker in; 		-tribulation 		-the Kingdom Revelation 1:6 (NASB95)                 and He has made us to be a kingdom, priests to His God and Father—to Him be the glory and the dominion forever and ever. Amen.		</vt:lpstr>
      <vt:lpstr>The Commission to Write- Given to;  I, John 	-Brother (vs. “Elder in 1&amp;2 John) 	-Fellow partaker in; 		-tribulation 		-the Kingdom 		-perseverence Romans 5:3–5 (NASB95)            And not only this, but we also exult in our tribulations, knowing that tribulation brings about perseverance; and perseverance, proven character; and proven character, hope; and hope does not disappoint, because the love of God has been poured out within our hearts through the Holy Spirit who was given to us.</vt:lpstr>
      <vt:lpstr>The Commission to Write- Given for;  R   “As for the mystery of the seven stars which you saw in My right hand, and the seven golden lampstands:   - the seven stars are the angels of the seven churches,   Revelation 22:9 (NASB95)               But he said to me, “Do not do that. I am a fellow servant of yours and of your brethren the prophets and of those who heed the words of this book. Worship God.”  </vt:lpstr>
      <vt:lpstr>The Commission to Write- Given for;  R   “As for the mystery of the seven stars which you saw in My right hand, and the seven golden lampstands:   - the seven lampstands are the seven churches. Matthew 5:15 (NASB95)               nor does anyone light a lamp and put it under a basket, but on the lampstand, and it gives light to all who are in the house.   </vt:lpstr>
      <vt:lpstr>The Commission to Write- Given by;  ROne like a son of man; 	 - clothed in a robe reaching to the feet 	 - girded across His chest with a golden sash.            - His head and His hair were white like white wool, like snow            - His eyes were like a flame of fire.            - His feet were like burnished bronze, when it has been made to glow in a furnace 	- His voice was like the sound of many waters.           - out of His mouth came a sharp two-edged sword 	- His face was like the sun shining in its strength.     “I fell at His feet like a dead man”</vt:lpstr>
      <vt:lpstr>    Daniel 10:5–9 (NASB95)               I lifted my eyes and looked, and behold, there was a certain man dressed in linen, whose waist was girded with a belt of pure gold of Uphaz.  His body also was like beryl, his face had the appearance of lightning, his eyes were like flaming torches, his arms and feet like the gleam of polished bronze, and the sound of his words like the sound of a tumult.              Now I, Daniel, alone saw the vision, while the men who were with me did not see the vision; nevertheless, a great dread fell on them, and they ran away to hide themselves. So I was left alone and saw this great vision; yet no strength was left in me, for my natural color turned to a deathly pallor, and I retained no strength.              But I heard the sound of his words; and as soon as I heard the sound of his words, I fell into a deep sleep on my face, with my face to the ground.</vt:lpstr>
      <vt:lpstr>The Commission to Write- Given by;  R	- I am the first and the last 	- and the living One; and I was dead, and behold, I am alive forevermore,  	- I have the keys of death and of Hades.</vt:lpstr>
      <vt:lpstr>The Commission to Write;  R	Revelation 1:19 (NASB95)                 “Therefore write the things which you have seen, and the things which are, and the things which will take place after these things.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Revelation</dc:title>
  <dc:creator>Revive IT</dc:creator>
  <cp:lastModifiedBy>Revive IT</cp:lastModifiedBy>
  <cp:revision>29</cp:revision>
  <dcterms:created xsi:type="dcterms:W3CDTF">2019-07-11T03:19:00Z</dcterms:created>
  <dcterms:modified xsi:type="dcterms:W3CDTF">2019-08-03T20:05:27Z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1033-10.2.0.7636</vt:lpwstr>
  </property>
</Properties>
</file>