
<file path=[Content_Types].xml><?xml version="1.0" encoding="utf-8"?>
<Types xmlns="http://schemas.openxmlformats.org/package/2006/content-types">
  <Default Extension="jpeg" ContentType="image/jpeg"/>
  <Default Extension="wdp" ContentType="image/vnd.ms-photo"/>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3"/>
    <p:sldId id="305" r:id="rId4"/>
    <p:sldId id="290" r:id="rId5"/>
    <p:sldId id="317" r:id="rId6"/>
    <p:sldId id="316" r:id="rId7"/>
    <p:sldId id="318" r:id="rId8"/>
    <p:sldId id="319" r:id="rId9"/>
    <p:sldId id="322" r:id="rId10"/>
    <p:sldId id="323" r:id="rId11"/>
    <p:sldId id="321" r:id="rId12"/>
    <p:sldId id="320" r:id="rId13"/>
    <p:sldId id="32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6" d="100"/>
          <a:sy n="76" d="100"/>
        </p:scale>
        <p:origin x="678" y="9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05" cy="466420"/>
          </a:xfrm>
          <a:prstGeom prst="rect">
            <a:avLst/>
          </a:prstGeom>
        </p:spPr>
        <p:txBody>
          <a:bodyPr vert="horz" lIns="85990" tIns="42995" rIns="85990" bIns="42995" rtlCol="0"/>
          <a:lstStyle>
            <a:lvl1pPr algn="l">
              <a:defRPr sz="1100"/>
            </a:lvl1pPr>
          </a:lstStyle>
          <a:p>
            <a:endParaRPr lang="en-US"/>
          </a:p>
        </p:txBody>
      </p:sp>
      <p:sp>
        <p:nvSpPr>
          <p:cNvPr id="3" name="Date Placeholder 2"/>
          <p:cNvSpPr>
            <a:spLocks noGrp="1"/>
          </p:cNvSpPr>
          <p:nvPr>
            <p:ph type="dt" idx="1"/>
          </p:nvPr>
        </p:nvSpPr>
        <p:spPr>
          <a:xfrm>
            <a:off x="3970760" y="0"/>
            <a:ext cx="3037705" cy="466420"/>
          </a:xfrm>
          <a:prstGeom prst="rect">
            <a:avLst/>
          </a:prstGeom>
        </p:spPr>
        <p:txBody>
          <a:bodyPr vert="horz" lIns="85990" tIns="42995" rIns="85990" bIns="42995" rtlCol="0"/>
          <a:lstStyle>
            <a:lvl1pPr algn="r">
              <a:defRPr sz="11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715963" y="1162050"/>
            <a:ext cx="5576887" cy="3136900"/>
          </a:xfrm>
          <a:prstGeom prst="rect">
            <a:avLst/>
          </a:prstGeom>
          <a:noFill/>
          <a:ln w="12700">
            <a:solidFill>
              <a:prstClr val="black"/>
            </a:solidFill>
          </a:ln>
        </p:spPr>
        <p:txBody>
          <a:bodyPr vert="horz" lIns="85990" tIns="42995" rIns="85990" bIns="42995" rtlCol="0" anchor="ctr"/>
          <a:lstStyle/>
          <a:p>
            <a:endParaRPr lang="en-US"/>
          </a:p>
        </p:txBody>
      </p:sp>
      <p:sp>
        <p:nvSpPr>
          <p:cNvPr id="5" name="Notes Placeholder 4"/>
          <p:cNvSpPr>
            <a:spLocks noGrp="1"/>
          </p:cNvSpPr>
          <p:nvPr>
            <p:ph type="body" sz="quarter" idx="3"/>
          </p:nvPr>
        </p:nvSpPr>
        <p:spPr>
          <a:xfrm>
            <a:off x="701009" y="4473753"/>
            <a:ext cx="5608069" cy="3660344"/>
          </a:xfrm>
          <a:prstGeom prst="rect">
            <a:avLst/>
          </a:prstGeom>
        </p:spPr>
        <p:txBody>
          <a:bodyPr vert="horz" lIns="85990" tIns="42995" rIns="85990" bIns="42995"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693"/>
            <a:ext cx="3037705" cy="466419"/>
          </a:xfrm>
          <a:prstGeom prst="rect">
            <a:avLst/>
          </a:prstGeom>
        </p:spPr>
        <p:txBody>
          <a:bodyPr vert="horz" lIns="85990" tIns="42995" rIns="85990" bIns="42995" rtlCol="0" anchor="b"/>
          <a:lstStyle>
            <a:lvl1pPr algn="l">
              <a:defRPr sz="1100"/>
            </a:lvl1pPr>
          </a:lstStyle>
          <a:p>
            <a:endParaRPr lang="en-US"/>
          </a:p>
        </p:txBody>
      </p:sp>
      <p:sp>
        <p:nvSpPr>
          <p:cNvPr id="7" name="Slide Number Placeholder 6"/>
          <p:cNvSpPr>
            <a:spLocks noGrp="1"/>
          </p:cNvSpPr>
          <p:nvPr>
            <p:ph type="sldNum" sz="quarter" idx="5"/>
          </p:nvPr>
        </p:nvSpPr>
        <p:spPr>
          <a:xfrm>
            <a:off x="3970760" y="8829693"/>
            <a:ext cx="3037705" cy="466419"/>
          </a:xfrm>
          <a:prstGeom prst="rect">
            <a:avLst/>
          </a:prstGeom>
        </p:spPr>
        <p:txBody>
          <a:bodyPr vert="horz" lIns="85990" tIns="42995" rIns="85990" bIns="42995" rtlCol="0" anchor="b"/>
          <a:lstStyle>
            <a:lvl1pPr algn="r">
              <a:defRPr sz="11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microsoft.com/office/2007/relationships/hdphoto" Target="../media/hdphoto1.wdp"/><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hdphoto1.wdp"/><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stretch>
            <a:fillRect/>
          </a:stretch>
        </p:blipFill>
        <p:spPr>
          <a:xfrm>
            <a:off x="-16510" y="-9525"/>
            <a:ext cx="12225020" cy="6877050"/>
          </a:xfrm>
          <a:prstGeom prst="rect">
            <a:avLst/>
          </a:prstGeom>
        </p:spPr>
      </p:pic>
      <p:sp>
        <p:nvSpPr>
          <p:cNvPr id="2" name="Title 1"/>
          <p:cNvSpPr>
            <a:spLocks noGrp="1"/>
          </p:cNvSpPr>
          <p:nvPr>
            <p:ph type="ctrTitle"/>
          </p:nvPr>
        </p:nvSpPr>
        <p:spPr>
          <a:xfrm>
            <a:off x="1158875" y="127000"/>
            <a:ext cx="9144000" cy="1326515"/>
          </a:xfrm>
        </p:spPr>
        <p:txBody>
          <a:bodyPr/>
          <a:lstStyle/>
          <a:p>
            <a:r>
              <a:rPr lang="en-US">
                <a:solidFill>
                  <a:schemeClr val="accent4">
                    <a:lumMod val="20000"/>
                    <a:lumOff val="80000"/>
                  </a:schemeClr>
                </a:solidFill>
                <a:latin typeface="Times New Roman" panose="02020603050405020304" charset="0"/>
                <a:cs typeface="Times New Roman" panose="02020603050405020304" charset="0"/>
              </a:rPr>
              <a:t>The Book of Revelation</a:t>
            </a:r>
            <a:endParaRPr lang="en-US">
              <a:solidFill>
                <a:schemeClr val="accent4">
                  <a:lumMod val="20000"/>
                  <a:lumOff val="80000"/>
                </a:schemeClr>
              </a:solidFill>
              <a:latin typeface="Times New Roman" panose="02020603050405020304" charset="0"/>
              <a:cs typeface="Times New Roman" panose="02020603050405020304" charset="0"/>
            </a:endParaRPr>
          </a:p>
        </p:txBody>
      </p:sp>
      <p:sp>
        <p:nvSpPr>
          <p:cNvPr id="3" name="Subtitle 2"/>
          <p:cNvSpPr>
            <a:spLocks noGrp="1"/>
          </p:cNvSpPr>
          <p:nvPr>
            <p:ph type="subTitle" idx="1"/>
          </p:nvPr>
        </p:nvSpPr>
        <p:spPr>
          <a:xfrm>
            <a:off x="363220" y="1453515"/>
            <a:ext cx="3635375" cy="903605"/>
          </a:xfrm>
        </p:spPr>
        <p:txBody>
          <a:bodyPr/>
          <a:lstStyle/>
          <a:p>
            <a:r>
              <a:rPr lang="en-US" b="1">
                <a:solidFill>
                  <a:schemeClr val="accent4">
                    <a:lumMod val="20000"/>
                    <a:lumOff val="80000"/>
                  </a:schemeClr>
                </a:solidFill>
                <a:latin typeface="Times New Roman" panose="02020603050405020304" charset="0"/>
                <a:cs typeface="Times New Roman" panose="02020603050405020304" charset="0"/>
              </a:rPr>
              <a:t>PART 7</a:t>
            </a:r>
            <a:endParaRPr lang="en-US" b="1" dirty="0">
              <a:solidFill>
                <a:schemeClr val="accent4">
                  <a:lumMod val="20000"/>
                  <a:lumOff val="80000"/>
                </a:schemeClr>
              </a:solidFill>
              <a:latin typeface="Times New Roman" panose="02020603050405020304" charset="0"/>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3200">
                <a:solidFill>
                  <a:schemeClr val="bg1"/>
                </a:solidFill>
                <a:latin typeface="Times New Roman" panose="02020603050405020304" charset="0"/>
                <a:cs typeface="Times New Roman" panose="02020603050405020304" charset="0"/>
              </a:rPr>
              <a:t>Spiritual Growth to be in Evidence by;</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sym typeface="+mn-ea"/>
              </a:rPr>
              <a:t>Increased Fear of God</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Revelation 15:3–4 (NASB95)</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And they sang the song of Moses, the bond-servant of God, and the song of the Lamb, saying,</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“Great and marvelous are Your works,</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O Lord God, the Almighty;</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Righteous and true are Your ways,</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King of the nations!</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a:t>
            </a:r>
            <a:r>
              <a:rPr lang="en-US" sz="2800" u="sng" dirty="0">
                <a:solidFill>
                  <a:schemeClr val="bg1"/>
                </a:solidFill>
                <a:latin typeface="Times New Roman" panose="02020603050405020304" charset="0"/>
                <a:cs typeface="Times New Roman" panose="02020603050405020304" charset="0"/>
                <a:sym typeface="+mn-ea"/>
              </a:rPr>
              <a:t>“Who will not fear, O Lord, and glorify Your name?</a:t>
            </a:r>
            <a:br>
              <a:rPr lang="en-US" sz="2800" u="sng"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For You alone are holy;</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For ALL THE NATIONS WILL COME AND WORSHIP BEFORE YOU,</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FOR YOUR RIGHTEOUS ACTS HAVE BEEN REVEALED.”</a:t>
            </a:r>
            <a:endParaRPr lang="en-US" sz="2800" dirty="0">
              <a:solidFill>
                <a:schemeClr val="bg1"/>
              </a:solidFill>
              <a:latin typeface="Times New Roman" panose="02020603050405020304" charset="0"/>
              <a:cs typeface="Times New Roman" panose="02020603050405020304" charset="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3200">
                <a:solidFill>
                  <a:schemeClr val="bg1"/>
                </a:solidFill>
                <a:latin typeface="Times New Roman" panose="02020603050405020304" charset="0"/>
                <a:cs typeface="Times New Roman" panose="02020603050405020304" charset="0"/>
              </a:rPr>
              <a:t>Spiritual Growth to be in Evidence by;</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sym typeface="+mn-ea"/>
              </a:rPr>
              <a:t>Intimate with God</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John 5:39–40 (NASB95)</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“You search the Scriptures because you think that in them you have eternal life; it is these that testify about Me; and you are unwilling to come to Me so that you may have life.</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endParaRPr lang="en-US" sz="2800" dirty="0">
              <a:solidFill>
                <a:schemeClr val="bg1"/>
              </a:solidFill>
              <a:latin typeface="Times New Roman" panose="02020603050405020304" charset="0"/>
              <a:cs typeface="Times New Roman" panose="02020603050405020304" charset="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3200">
                <a:solidFill>
                  <a:schemeClr val="bg1"/>
                </a:solidFill>
                <a:latin typeface="Times New Roman" panose="02020603050405020304" charset="0"/>
                <a:cs typeface="Times New Roman" panose="02020603050405020304" charset="0"/>
              </a:rPr>
              <a:t>Spiritual Growth to be in Evidence by;</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sym typeface="+mn-ea"/>
              </a:rPr>
              <a:t>Intimate with God</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Hebrews 4:14–16 (NASB95)</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Therefore, since we have a great high priest who has passed through the heavens, Jesus the Son of God, let us hold fast our confession.</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For we do not have a high priest who cannot sympathize with our weaknesses, but One who has been tempted in all things as we are, yet without sin. Therefore let us draw near with confidence to the throne of grace, so that we may receive mercy and find grace to help in time of need.</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endParaRPr lang="en-US" sz="2800" dirty="0">
              <a:solidFill>
                <a:schemeClr val="bg1"/>
              </a:solidFill>
              <a:latin typeface="Times New Roman" panose="02020603050405020304" charset="0"/>
              <a:cs typeface="Times New Roman" panose="02020603050405020304"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9700" y="289559"/>
            <a:ext cx="11696699" cy="6568441"/>
          </a:xfrm>
        </p:spPr>
        <p:txBody>
          <a:bodyPr anchor="t">
            <a:noAutofit/>
          </a:bodyPr>
          <a:lstStyle/>
          <a:p>
            <a:pPr algn="l"/>
            <a:r>
              <a:rPr lang="en-US" sz="3600" dirty="0">
                <a:solidFill>
                  <a:schemeClr val="bg1"/>
                </a:solidFill>
                <a:latin typeface="Times New Roman" panose="02020603050405020304" charset="0"/>
                <a:cs typeface="Times New Roman" panose="02020603050405020304" charset="0"/>
              </a:rPr>
              <a:t>Where we have been- What we have been taught</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Ephesus- Lost their 1st love  (lack of worship)</a:t>
            </a: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Smyrna- Carefully  living in the light of </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(paradoxical) Christian truth </a:t>
            </a: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Pergamum- Watching  </a:t>
            </a:r>
            <a:r>
              <a:rPr lang="en-US" sz="2800" u="sng" dirty="0">
                <a:solidFill>
                  <a:schemeClr val="bg1"/>
                </a:solidFill>
                <a:latin typeface="Times New Roman" panose="02020603050405020304" charset="0"/>
                <a:cs typeface="Times New Roman" panose="02020603050405020304" charset="0"/>
              </a:rPr>
              <a:t>within</a:t>
            </a:r>
            <a:r>
              <a:rPr lang="en-US" sz="2800" dirty="0">
                <a:solidFill>
                  <a:schemeClr val="bg1"/>
                </a:solidFill>
                <a:latin typeface="Times New Roman" panose="02020603050405020304" charset="0"/>
                <a:cs typeface="Times New Roman" panose="02020603050405020304" charset="0"/>
              </a:rPr>
              <a:t> the church</a:t>
            </a: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Thyatira- .....</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a:t>
            </a:r>
            <a:br>
              <a:rPr lang="en-US" sz="2800" dirty="0">
                <a:solidFill>
                  <a:schemeClr val="bg1"/>
                </a:solidFill>
                <a:latin typeface="Times New Roman" panose="02020603050405020304" charset="0"/>
                <a:cs typeface="Times New Roman" panose="02020603050405020304" charset="0"/>
              </a:rPr>
            </a:br>
            <a:endParaRPr lang="en-US" sz="2800" dirty="0">
              <a:solidFill>
                <a:schemeClr val="bg1"/>
              </a:solidFill>
              <a:latin typeface="Times New Roman" panose="02020603050405020304" charset="0"/>
              <a:cs typeface="Times New Roman" panose="02020603050405020304" charset="0"/>
            </a:endParaRPr>
          </a:p>
        </p:txBody>
      </p:sp>
      <p:pic>
        <p:nvPicPr>
          <p:cNvPr id="2" name="Picture 1" descr="1200px-Seven_churches_of_asia.svg[1]"/>
          <p:cNvPicPr>
            <a:picLocks noChangeAspect="1"/>
          </p:cNvPicPr>
          <p:nvPr/>
        </p:nvPicPr>
        <p:blipFill>
          <a:blip r:embed="rId3"/>
          <a:stretch>
            <a:fillRect/>
          </a:stretch>
        </p:blipFill>
        <p:spPr>
          <a:xfrm>
            <a:off x="8112125" y="707390"/>
            <a:ext cx="3984625" cy="6037580"/>
          </a:xfrm>
          <a:prstGeom prst="rect">
            <a:avLst/>
          </a:prstGeom>
          <a:effectLst>
            <a:softEdge rad="317500"/>
          </a:effectLst>
        </p:spPr>
      </p:pic>
      <p:sp>
        <p:nvSpPr>
          <p:cNvPr id="3" name="Smiley Face 2"/>
          <p:cNvSpPr/>
          <p:nvPr/>
        </p:nvSpPr>
        <p:spPr>
          <a:xfrm>
            <a:off x="8987790" y="4248150"/>
            <a:ext cx="420370" cy="441960"/>
          </a:xfrm>
          <a:prstGeom prst="smileyFace">
            <a:avLst/>
          </a:prstGeom>
          <a:ln w="34925">
            <a:solidFill>
              <a:srgbClr val="FF0000"/>
            </a:solid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
        <p:nvSpPr>
          <p:cNvPr id="6" name="Smiley Face 5"/>
          <p:cNvSpPr/>
          <p:nvPr/>
        </p:nvSpPr>
        <p:spPr>
          <a:xfrm>
            <a:off x="8771890" y="2955290"/>
            <a:ext cx="420370" cy="441960"/>
          </a:xfrm>
          <a:prstGeom prst="smileyFace">
            <a:avLst/>
          </a:prstGeom>
          <a:ln w="34925">
            <a:solidFill>
              <a:srgbClr val="FF0000"/>
            </a:solid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
        <p:nvSpPr>
          <p:cNvPr id="7" name="Smiley Face 6"/>
          <p:cNvSpPr/>
          <p:nvPr/>
        </p:nvSpPr>
        <p:spPr>
          <a:xfrm>
            <a:off x="8771890" y="3683635"/>
            <a:ext cx="420370" cy="441960"/>
          </a:xfrm>
          <a:prstGeom prst="smileyFace">
            <a:avLst/>
          </a:prstGeom>
          <a:ln w="34925">
            <a:solidFill>
              <a:srgbClr val="FF0000"/>
            </a:solid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
        <p:nvSpPr>
          <p:cNvPr id="8" name="Smiley Face 7"/>
          <p:cNvSpPr/>
          <p:nvPr/>
        </p:nvSpPr>
        <p:spPr>
          <a:xfrm>
            <a:off x="9743440" y="3131185"/>
            <a:ext cx="420370" cy="441960"/>
          </a:xfrm>
          <a:prstGeom prst="smileyFace">
            <a:avLst/>
          </a:prstGeom>
          <a:ln w="34925">
            <a:solidFill>
              <a:srgbClr val="FF0000"/>
            </a:solidFill>
          </a:ln>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2800">
                <a:solidFill>
                  <a:schemeClr val="bg1"/>
                </a:solidFill>
                <a:latin typeface="Times New Roman" panose="02020603050405020304" charset="0"/>
                <a:cs typeface="Times New Roman" panose="02020603050405020304" charset="0"/>
              </a:rPr>
              <a:t>Revelation 2:18–29 (NASB95)</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Message to Thyatira</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“And to the angel of the church in Thyatira write:</a:t>
            </a: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The Son of God, who has eyes like a flame of fire, and His feet are like burnished bronze, says this:</a:t>
            </a: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‘I know your deeds, and your love and faith and service and perseverance, and that your deeds of late are greater than at first.  But I have this against you, that you tolerate the woman Jezebel, who calls herself a prophetess, and she teaches and leads My bond-servants astray so that they commit acts of immorality and eat things sacrificed to idols.</a:t>
            </a: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‘I gave her time to repent, and she does not want to repent of her immorality.  Behold, I will throw her on a bed of sickness, and those who commit adultery with her into great tribulation, unless they repent of her deeds.</a:t>
            </a: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a:t>
            </a:r>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2800">
                <a:solidFill>
                  <a:schemeClr val="bg1"/>
                </a:solidFill>
                <a:latin typeface="Times New Roman" panose="02020603050405020304" charset="0"/>
                <a:cs typeface="Times New Roman" panose="02020603050405020304" charset="0"/>
              </a:rPr>
              <a:t>Revelation 2:18–29 (NASB95)</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Message to Thyatira</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‘And I will kill her children with pestilence, and all the churches will know that I am He who searches the minds and hearts; and I will give to each one of you according to your deeds.</a:t>
            </a: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‘But I say to you, the rest who are in Thyatira, who do not hold this teaching, who have not known the deep things of Satan, as they call them—I place no other burden on you.  Nevertheless what you have, hold fast until I come.  He who overcomes, and he who keeps My deeds until the end, TO HIM I WILL GIVE AUTHORITY OVER THE NATIONS;  AND HE SHALL RULE THEM WITH A ROD OF IRON, AS THE VESSELS OF THE POTTER ARE BROKEN TO PIECES, as I also have received authority from My Father;  and I will give him the morning star.</a:t>
            </a: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‘He who has an ear, let him hear what the Spirit says to the churches.’”</a:t>
            </a:r>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3200">
                <a:solidFill>
                  <a:schemeClr val="bg1"/>
                </a:solidFill>
                <a:latin typeface="Times New Roman" panose="02020603050405020304" charset="0"/>
                <a:cs typeface="Times New Roman" panose="02020603050405020304" charset="0"/>
              </a:rPr>
              <a:t>The 1st Clue is Christ's self description</a:t>
            </a:r>
            <a:br>
              <a:rPr lang="en-US" sz="32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a:t>
            </a:r>
            <a:r>
              <a:rPr lang="en-US" sz="2800" dirty="0">
                <a:solidFill>
                  <a:schemeClr val="bg1"/>
                </a:solidFill>
                <a:latin typeface="Times New Roman" panose="02020603050405020304" charset="0"/>
                <a:cs typeface="Times New Roman" panose="02020603050405020304" charset="0"/>
                <a:sym typeface="+mn-ea"/>
              </a:rPr>
              <a:t>Ephesus- Lost their 1st love  (Holds the 7 stars, Walks among the lampstands)   </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Smyrna- Paradoxical christian truth (1st and the last, Was dead and is alive)</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Pergamum- Watching </a:t>
            </a:r>
            <a:r>
              <a:rPr lang="en-US" sz="2800" u="sng" dirty="0">
                <a:solidFill>
                  <a:schemeClr val="bg1"/>
                </a:solidFill>
                <a:latin typeface="Times New Roman" panose="02020603050405020304" charset="0"/>
                <a:cs typeface="Times New Roman" panose="02020603050405020304" charset="0"/>
                <a:sym typeface="+mn-ea"/>
              </a:rPr>
              <a:t>within</a:t>
            </a:r>
            <a:r>
              <a:rPr lang="en-US" sz="2800" dirty="0">
                <a:solidFill>
                  <a:schemeClr val="bg1"/>
                </a:solidFill>
                <a:latin typeface="Times New Roman" panose="02020603050405020304" charset="0"/>
                <a:cs typeface="Times New Roman" panose="02020603050405020304" charset="0"/>
                <a:sym typeface="+mn-ea"/>
              </a:rPr>
              <a:t> the church (has sharp 2 edged sword)</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Thyatira- Spiritual growth (Eyes like a flame of fire, feet like burnished bronze)</a:t>
            </a:r>
            <a:br>
              <a:rPr lang="en-US" sz="2800" dirty="0">
                <a:solidFill>
                  <a:schemeClr val="bg1"/>
                </a:solidFill>
                <a:latin typeface="Times New Roman" panose="02020603050405020304" charset="0"/>
                <a:cs typeface="Times New Roman" panose="02020603050405020304" charset="0"/>
                <a:sym typeface="+mn-ea"/>
              </a:rPr>
            </a:br>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3200">
                <a:solidFill>
                  <a:schemeClr val="bg1"/>
                </a:solidFill>
                <a:latin typeface="Times New Roman" panose="02020603050405020304" charset="0"/>
                <a:cs typeface="Times New Roman" panose="02020603050405020304" charset="0"/>
              </a:rPr>
              <a:t>Spiritual Growth to be in Evidence by;</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sym typeface="+mn-ea"/>
              </a:rPr>
              <a:t>Increase in love and faith exhibited in service </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2 Peter 1:5–9 (NASB95)</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Now for this very reason also, applying all diligence, in your faith supply moral excellence, and in your moral excellence, knowledge, and in your knowledge, self-control, and in your self-control, perseverance, and in your perseverance, godliness,  and in your godliness, brotherly kindness, and in your brotherly kindness, love.</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For if these qualities are yours and are increasing, they render you neither useless nor unfruitful in the true knowledge of our Lord Jesus Christ.</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For he who lacks these qualities is blind or short-sighted, having forgotten his purification from his former sins.</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3200">
                <a:solidFill>
                  <a:schemeClr val="bg1"/>
                </a:solidFill>
                <a:latin typeface="Times New Roman" panose="02020603050405020304" charset="0"/>
                <a:cs typeface="Times New Roman" panose="02020603050405020304" charset="0"/>
              </a:rPr>
              <a:t>Spiritual Growth to be in Evidence by;</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sym typeface="+mn-ea"/>
              </a:rPr>
              <a:t>Intolerence of false teachers</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Galatians 1:6–10 (NASB95)</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I am amazed that you are so quickly deserting Him who called you by the grace of Christ, for a different gospel; which is really not another; only there are some who are disturbing you and want to distort the gospel of Christ.</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But even if we, or an angel from heaven, should preach to you a gospel contrary to what we have preached to you, he is to be accursed!  As we have said before, so I say again now, if any man is preaching to you a gospel contrary to what you received, he is to be accursed!</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For am I now seeking the favor of men, or of God? Or am I striving to please men? If I were still trying to please men, I would not be a bond-servant of Christ.</a:t>
            </a:r>
            <a:br>
              <a:rPr lang="en-US" sz="2800" dirty="0">
                <a:solidFill>
                  <a:schemeClr val="bg1"/>
                </a:solidFill>
                <a:latin typeface="Times New Roman" panose="02020603050405020304" charset="0"/>
                <a:cs typeface="Times New Roman" panose="02020603050405020304" charset="0"/>
                <a:sym typeface="+mn-ea"/>
              </a:rPr>
            </a:br>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3200">
                <a:solidFill>
                  <a:schemeClr val="bg1"/>
                </a:solidFill>
                <a:latin typeface="Times New Roman" panose="02020603050405020304" charset="0"/>
                <a:cs typeface="Times New Roman" panose="02020603050405020304" charset="0"/>
              </a:rPr>
              <a:t>Spiritual Growth to be in Evidence by;</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sym typeface="+mn-ea"/>
              </a:rPr>
              <a:t>Immersed in Gods  Word</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Psalm 119:10–14 (NASB95)</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With all my heart I have sought You;</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Do not let me wander from Your commandments.</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Your word I have treasured in my heart,</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That I may not sin against You.</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Blessed are You, O LORD;</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Teach me Your statutes.</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With my lips I have told of</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All the ordinances of Your mouth.</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I have rejoiced in the way of Your testimonies,</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As much as in all riches.</a:t>
            </a:r>
            <a:br>
              <a:rPr lang="en-US" sz="2800" dirty="0">
                <a:solidFill>
                  <a:schemeClr val="bg1"/>
                </a:solidFill>
                <a:latin typeface="Times New Roman" panose="02020603050405020304" charset="0"/>
                <a:cs typeface="Times New Roman" panose="02020603050405020304" charset="0"/>
                <a:sym typeface="+mn-ea"/>
              </a:rPr>
            </a:br>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extLst>
              <a:ext uri="{BEBA8EAE-BF5A-486C-A8C5-ECC9F3942E4B}">
                <a14:imgProps xmlns:a14="http://schemas.microsoft.com/office/drawing/2010/main">
                  <a14:imgLayer r:embed="rId2">
                    <a14:imgEffect>
                      <a14:brightnessContrast bright="-76000"/>
                    </a14:imgEffect>
                    <a14:imgEffect>
                      <a14:colorTemperature colorTemp="6488"/>
                    </a14:imgEffect>
                  </a14:imgLayer>
                </a14:imgProps>
              </a:ext>
            </a:extLst>
          </a:blip>
          <a:stretch>
            <a:fillRect/>
          </a:stretch>
        </p:blipFill>
        <p:spPr>
          <a:xfrm>
            <a:off x="-16510" y="-9525"/>
            <a:ext cx="12225020" cy="6877050"/>
          </a:xfrm>
          <a:prstGeom prst="rect">
            <a:avLst/>
          </a:prstGeom>
        </p:spPr>
      </p:pic>
      <p:sp>
        <p:nvSpPr>
          <p:cNvPr id="5" name="Title 4"/>
          <p:cNvSpPr>
            <a:spLocks noGrp="1"/>
          </p:cNvSpPr>
          <p:nvPr>
            <p:ph type="ctrTitle"/>
          </p:nvPr>
        </p:nvSpPr>
        <p:spPr>
          <a:xfrm>
            <a:off x="135254" y="187959"/>
            <a:ext cx="11802745" cy="6568441"/>
          </a:xfrm>
        </p:spPr>
        <p:txBody>
          <a:bodyPr anchor="t">
            <a:noAutofit/>
          </a:bodyPr>
          <a:lstStyle/>
          <a:p>
            <a:pPr algn="l"/>
            <a:r>
              <a:rPr lang="en-US" sz="3200">
                <a:solidFill>
                  <a:schemeClr val="bg1"/>
                </a:solidFill>
                <a:latin typeface="Times New Roman" panose="02020603050405020304" charset="0"/>
                <a:cs typeface="Times New Roman" panose="02020603050405020304" charset="0"/>
              </a:rPr>
              <a:t>Spiritual Growth to be in Evidence by;</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sym typeface="+mn-ea"/>
              </a:rPr>
              <a:t>Impacted by God's Mercy</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Romans 2:4–5 (NASB95)</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Or do you think lightly of the riches of His kindness and tolerance and patience, not knowing that the kindness of God leads you to repentance?</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But because of your stubbornness and unrepentant heart you are storing up wrath for yourself in the day of wrath and revelation of the righteous judgment of God,</a:t>
            </a:r>
            <a:br>
              <a:rPr lang="en-US" sz="2800" dirty="0">
                <a:solidFill>
                  <a:schemeClr val="bg1"/>
                </a:solidFill>
                <a:latin typeface="Times New Roman" panose="02020603050405020304" charset="0"/>
                <a:cs typeface="Times New Roman" panose="02020603050405020304" charset="0"/>
                <a:sym typeface="+mn-ea"/>
              </a:rPr>
            </a:br>
            <a:br>
              <a:rPr lang="en-US" sz="2800" dirty="0">
                <a:solidFill>
                  <a:schemeClr val="bg1"/>
                </a:solidFill>
                <a:latin typeface="Times New Roman" panose="02020603050405020304" charset="0"/>
                <a:cs typeface="Times New Roman" panose="02020603050405020304" charset="0"/>
                <a:sym typeface="+mn-ea"/>
              </a:rPr>
            </a:br>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6252</Words>
  <Application>WPS Presentation</Application>
  <PresentationFormat>Widescreen</PresentationFormat>
  <Paragraphs>26</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vt:lpstr>
      <vt:lpstr>SimSun</vt:lpstr>
      <vt:lpstr>Wingdings</vt:lpstr>
      <vt:lpstr>Times New Roman</vt:lpstr>
      <vt:lpstr>Arial Narrow</vt:lpstr>
      <vt:lpstr>Microsoft YaHei</vt:lpstr>
      <vt:lpstr>Arial Unicode MS</vt:lpstr>
      <vt:lpstr>Calibri Light</vt:lpstr>
      <vt:lpstr>Calibri</vt:lpstr>
      <vt:lpstr>Office Theme</vt:lpstr>
      <vt:lpstr>The Book of Revelation</vt:lpstr>
      <vt:lpstr>I know where you dwell, where Satan’s throne is.                 Psalm 23:4–5 (NASB95)  Even though I walk through the valley of the shadow of death,          I fear no evil, for You are with me;          Your rod and Your staff, they comfort me.          You prepare a table before me in the presence of my enemies;          You have anointed my head with oil;          My cup overflows. . </vt:lpstr>
      <vt:lpstr>Revelation 2:12–17 (NASB95)                 “And to the angel of the church in Pergamum write:     The One who has the sharp two-edged sword says this:    ‘I know where you dwell, where Satan’s throne is; and you hold fast My name, and did not deny My faith even in the days of Antipas, My witness, My faithful one, who was killed among you, where Satan dwells.’             ‘But I have a few things against you, because you have there some who hold the teaching of Balaam, who kept teaching Balak to put a stumbling block before the sons of Israel, to eat things sacrificed to idols and to commit acts of immorality. So you also have some who in the same way hold the teaching of the Nicolaitans.’             ‘Therefore repent; or else I am coming to you quickly, and I will make war against them with the sword of My mouth. He who has an ear, let him hear what the Spirit says to the churches. To him who overcomes, to him I will give some of the hidden manna, and I will give him a white stone, and a new name written on the stone which no one knows but he who receives it.’</vt:lpstr>
      <vt:lpstr>Revelation 2:18–29 (NASB95)  Message to Thyatira                   ‘And I will kill her children with pestilence, and all the churches will know that I am He who searches the minds and hearts; and I will give to each one of you according to your deeds.                 ‘But I say to you, the rest who are in Thyatira, who do not hold this teaching, who have not known the deep things of Satan, as they call them—I place no other burden on you.  Nevertheless what you have, hold fast until I come.  He who overcomes, and he who keeps My deeds until the end, TO HIM I WILL GIVE AUTHORITY OVER THE NATIONS;  AND HE SHALL RULE THEM WITH A ROD OF IRON, AS THE VESSELS OF THE POTTER ARE BROKEN TO PIECES, as I also have received authority from My Father;  and I will give him the morning star.               ‘He who has an ear, let him hear what the Spirit says to the churches.’”</vt:lpstr>
      <vt:lpstr>Revelation 2:18–29 (NASB95)  Message to Thyatira                 “And to the angel of the church in Thyatira write:     The Son of God, who has eyes like a flame of fire, and His feet are like burnished bronze, says this:                ‘I know your deeds, and your love and faith and service and perseverance, and that your deeds of late are greater than at first.  But I have this against you, that you tolerate the woman Jezebel, who calls herself a prophetess, and she teaches and leads My bond-servants astray so that they commit acts of immorality and eat things sacrificed to idols.                ‘I gave her time to repent, and she does not want to repent of her immorality.  Behold, I will throw her on a bed of sickness, and those who commit adultery with her into great tribulation, unless they repent of her deeds.           23      ‘And I will kill her children with pestilence, and all the churches will know that I am He who searches the minds and hearts; and I will give to each one of you according to your deeds.           24      ‘But I say to you, the rest who are in Thyatira, who do not hold this teaching, who have not known the deep things of Satan, as they call them—I place no other burden on you.           25      ‘Nevertheless what you have, hold fast until I come.           26      ‘He who overcomes, and he who keeps My deeds until the end, TO HIM I WILL GIVE AUTHORITY OVER THE NATIONS;           27      AND HE SHALL RULE THEM WITH A ROD OF IRON, AS THE VESSELS OF THE POTTER ARE BROKEN TO PIECES, as I also have received authority from My Father;           28      and I will give him the morning star.           29      ‘He who has an ear, let him hear what the Spirit says to the churches.’</vt:lpstr>
      <vt:lpstr>Revelation 2:18–29 (NASB95)  The 1st Clue is in the self description   Ephesus- Lost their 1st love  (Holds the 7 stars, Walks among the lampstands)     Smyrna- Paradoxical christian truth (1st and the last, Was dead and is alive)  Pergamum- Watch within the church (has sharp 2 edged sword)  Thyatira- Spiritual growth (Eyes like a flame of fire, feet like burnished bronze) </vt:lpstr>
      <vt:lpstr>Spiritual Growth to be in Evidence by;  Increase in love and faith exhibited in service   Intolerence of false teachers  Immersed in Gods  Word  Impacted by God's Mercy  Increased Fear of God  Intimate with God  </vt:lpstr>
      <vt:lpstr>Spiritual Growth to be in Evidence by;  Increase in love and faith exhibited in service   Intolerence of false teachers  Immersed in Gods  Word  Impacted by God's Mercy  Increased Fear of God  Intimate with God  </vt:lpstr>
      <vt:lpstr>Spiritual Growth to be in Evidence by;  Increase in love and faith exhibited in service   Intolerence of false teachers  Immersed in Gods  Word  Impacted by God's Mercy  Increased Fear of God  Intimate with God  </vt:lpstr>
      <vt:lpstr>Spiritual Growth to be in Evidence by;  Increase in love and faith exhibited in service   Intolerence of false teachers  Immersed in Gods  Word  Impacted by God's Mercy  Increased Fear of God  Intimate with God  </vt:lpstr>
      <vt:lpstr>Spiritual Growth to be in Evidence by;  Increase in love and faith exhibited in service   Intolerence of false teachers  Immersed in Gods  Word  Impacted by God's Mercy  Increased Fear of God  Intimate with God  </vt:lpstr>
      <vt:lpstr>Spiritual Growth to be in Evidence by;  Intimate with God  John 5:39–40 (NASB95)           “You search the Scriptures because you think that in them you have eternal life; it is these that testify about Me; and you are unwilling to come to Me so that you may have life.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Revive IT</dc:creator>
  <cp:lastModifiedBy>Revive IT</cp:lastModifiedBy>
  <cp:revision>81</cp:revision>
  <cp:lastPrinted>2019-08-17T17:48:00Z</cp:lastPrinted>
  <dcterms:created xsi:type="dcterms:W3CDTF">2019-07-11T03:19:00Z</dcterms:created>
  <dcterms:modified xsi:type="dcterms:W3CDTF">2019-08-31T21:18:33Z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