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0"/>
  </p:handoutMasterIdLst>
  <p:sldIdLst>
    <p:sldId id="256" r:id="rId3"/>
    <p:sldId id="325" r:id="rId5"/>
    <p:sldId id="311" r:id="rId6"/>
    <p:sldId id="324" r:id="rId7"/>
    <p:sldId id="323" r:id="rId8"/>
    <p:sldId id="322" r:id="rId9"/>
  </p:sldIdLst>
  <p:sldSz cx="9144000" cy="6858000" type="screen4x3"/>
  <p:notesSz cx="6858000" cy="9144000"/>
  <p:defaultTextStyle>
    <a:defPPr>
      <a:defRPr lang="ru-RU"/>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35F9"/>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33" autoAdjust="0"/>
    <p:restoredTop sz="48531" autoAdjust="0"/>
  </p:normalViewPr>
  <p:slideViewPr>
    <p:cSldViewPr>
      <p:cViewPr varScale="1">
        <p:scale>
          <a:sx n="55" d="100"/>
          <a:sy n="55" d="100"/>
        </p:scale>
        <p:origin x="3486" y="72"/>
      </p:cViewPr>
      <p:guideLst>
        <p:guide orient="horz" pos="2159"/>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1716" y="-108"/>
      </p:cViewPr>
      <p:guideLst>
        <p:guide orient="horz" pos="2879"/>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handoutMaster" Target="handoutMasters/handoutMaster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b="0" smtClean="0"/>
            </a:lvl1pPr>
          </a:lstStyle>
          <a:p>
            <a:pPr>
              <a:defRPr/>
            </a:pPr>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smtClean="0"/>
            </a:lvl1pPr>
          </a:lstStyle>
          <a:p>
            <a:pPr>
              <a:defRPr/>
            </a:pPr>
            <a:endParaRPr lang="ru-RU"/>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ru-RU" noProof="0"/>
              <a:t>Click to edit Master text styles</a:t>
            </a:r>
            <a:endParaRPr lang="ru-RU" noProof="0"/>
          </a:p>
          <a:p>
            <a:pPr lvl="1"/>
            <a:r>
              <a:rPr lang="ru-RU" noProof="0"/>
              <a:t>Second level</a:t>
            </a:r>
            <a:endParaRPr lang="ru-RU" noProof="0"/>
          </a:p>
          <a:p>
            <a:pPr lvl="2"/>
            <a:r>
              <a:rPr lang="ru-RU" noProof="0"/>
              <a:t>Third level</a:t>
            </a:r>
            <a:endParaRPr lang="ru-RU" noProof="0"/>
          </a:p>
          <a:p>
            <a:pPr lvl="3"/>
            <a:r>
              <a:rPr lang="ru-RU" noProof="0"/>
              <a:t>Fourth level</a:t>
            </a:r>
            <a:endParaRPr lang="ru-RU" noProof="0"/>
          </a:p>
          <a:p>
            <a:pPr lvl="4"/>
            <a:r>
              <a:rPr lang="ru-RU" noProof="0"/>
              <a:t>Fifth level</a:t>
            </a:r>
            <a:endParaRPr lang="ru-RU" noProof="0"/>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b="0" smtClean="0"/>
            </a:lvl1pPr>
          </a:lstStyle>
          <a:p>
            <a:pPr>
              <a:defRPr/>
            </a:pPr>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smtClean="0"/>
            </a:lvl1pPr>
          </a:lstStyle>
          <a:p>
            <a:pPr>
              <a:defRPr/>
            </a:pPr>
            <a:fld id="{AE7EC905-3B44-4F13-B897-F28FAFECF4A4}" type="slidenum">
              <a:rPr lang="ru-RU"/>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en-US" dirty="0"/>
              <a:t>Last week when we met, we talked about Pride. I mentioned that it is a sin I deal with in my life and how it raises its head in most unexpected formats. It is not just about really about superioity. It is More like Independence, Unwilling to ask for help Or take assistance. It has less to do with out right 'snootiness' and more to to with false humility (“I could never ask anyone to help...I wouldn't want to put them out or they certainly have something better to do than waste their time with me”).</a:t>
            </a:r>
            <a:endParaRPr lang="en-US" dirty="0"/>
          </a:p>
          <a:p>
            <a:pPr marL="0" marR="0" lvl="0" indent="0" algn="l" defTabSz="914400" rtl="0" eaLnBrk="0" fontAlgn="base" latinLnBrk="0" hangingPunct="0">
              <a:lnSpc>
                <a:spcPct val="100000"/>
              </a:lnSpc>
              <a:spcBef>
                <a:spcPct val="30000"/>
              </a:spcBef>
              <a:spcAft>
                <a:spcPct val="0"/>
              </a:spcAft>
              <a:buClrTx/>
              <a:buSzTx/>
              <a:buFontTx/>
              <a:buNone/>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defRPr/>
            </a:pPr>
            <a:r>
              <a:rPr lang="en-US" dirty="0"/>
              <a:t>In the last chapter, we saw how pride led to the downfall of NOT just Israel (because Assaiah refused to trust God but instead trusted Assyria) because in trusting Assyria, Israel purchased the strength while if God brought deliverence it had nothiong to do with Israel at all. In other words trusting in Assyria allowed Israel to keep their pride because they were involved- participating at some level...even if it was only to pay off the Assyrians. Trusting in God would have stripped them of their pride because HE would have rightfully received all the glory because they would have contributed NOTHING.</a:t>
            </a:r>
            <a:endParaRPr lang="en-US" dirty="0"/>
          </a:p>
          <a:p>
            <a:pPr marL="0" marR="0" lvl="0" indent="0" algn="l" defTabSz="914400" rtl="0" eaLnBrk="0" fontAlgn="base" latinLnBrk="0" hangingPunct="0">
              <a:lnSpc>
                <a:spcPct val="100000"/>
              </a:lnSpc>
              <a:spcBef>
                <a:spcPct val="30000"/>
              </a:spcBef>
              <a:spcAft>
                <a:spcPct val="0"/>
              </a:spcAft>
              <a:buClrTx/>
              <a:buSzTx/>
              <a:buFontTx/>
              <a:buNone/>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defRPr/>
            </a:pPr>
            <a:r>
              <a:rPr lang="en-US" dirty="0"/>
              <a:t>This week, we continue to look at neighboring nations...Well, at least one neighboring nation and That nation is MOAB.</a:t>
            </a:r>
            <a:endParaRPr lang="en-US" dirty="0"/>
          </a:p>
          <a:p>
            <a:pPr marL="0" marR="0" lvl="0" indent="0" algn="l" defTabSz="914400" rtl="0" eaLnBrk="0" fontAlgn="base" latinLnBrk="0" hangingPunct="0">
              <a:lnSpc>
                <a:spcPct val="100000"/>
              </a:lnSpc>
              <a:spcBef>
                <a:spcPct val="30000"/>
              </a:spcBef>
              <a:spcAft>
                <a:spcPct val="0"/>
              </a:spcAft>
              <a:buClrTx/>
              <a:buSzTx/>
              <a:buFontTx/>
              <a:buNone/>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defRPr/>
            </a:pPr>
            <a:r>
              <a:rPr lang="en-US" dirty="0"/>
              <a:t>Before we dive in though, We should get a bit of background concerning this nation to better comprehend the magnitutde of what  this oracle reveals about Moab AND God!</a:t>
            </a:r>
            <a:endParaRPr lang="en-US" dirty="0"/>
          </a:p>
          <a:p>
            <a:pPr marL="0" marR="0" lvl="0" indent="0" algn="l" defTabSz="914400" rtl="0" eaLnBrk="0" fontAlgn="base" latinLnBrk="0" hangingPunct="0">
              <a:lnSpc>
                <a:spcPct val="100000"/>
              </a:lnSpc>
              <a:spcBef>
                <a:spcPct val="30000"/>
              </a:spcBef>
              <a:spcAft>
                <a:spcPct val="0"/>
              </a:spcAft>
              <a:buClrTx/>
              <a:buSzTx/>
              <a:buFontTx/>
              <a:buNone/>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defRPr/>
            </a:pPr>
            <a:r>
              <a:rPr lang="en-US" dirty="0">
                <a:sym typeface="+mn-ea"/>
              </a:rPr>
              <a:t>Genesis introduces us to Moab, and we find out that they are related to Israel through Abrahams nephew, Lot.</a:t>
            </a:r>
            <a:endParaRPr lang="en-US" dirty="0">
              <a:sym typeface="+mn-ea"/>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dirty="0">
                <a:sym typeface="+mn-ea"/>
              </a:rPr>
              <a:t>In Gen. 19 we find Lot had fled the city of Sodom and God DID destroy it with fire and brimstone. Lot loses his wife during the srint and so he and his daughters settle in  the land of Zoar. They are strangeres in a strange land. The daughters QUICKLY grow concerned about being able to marry and bear children  to continue the family so they do things their way. The results have long lasting consequences for Abrahams future children; the nation of Israel.</a:t>
            </a:r>
            <a:endParaRPr lang="en-US" dirty="0">
              <a:sym typeface="+mn-ea"/>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i="1" dirty="0">
                <a:sym typeface="+mn-ea"/>
              </a:rPr>
              <a:t>Thus both the daughters of Lot were with child by their father. The firstborn bore a son, and called his name Moab; he is the father of the Moabites to this day. As for the younger, she also bore a son, and called his name Ben-ammi; he is the father of the sons of Ammon to this day.” (Genesis 19:36–38, NASB95)</a:t>
            </a:r>
            <a:endParaRPr lang="en-US" b="0" i="1" dirty="0"/>
          </a:p>
          <a:p>
            <a:pPr marL="0" marR="0" lvl="0" indent="0" algn="l" defTabSz="914400" rtl="0" eaLnBrk="0" fontAlgn="base" latinLnBrk="0" hangingPunct="0">
              <a:lnSpc>
                <a:spcPct val="100000"/>
              </a:lnSpc>
              <a:spcBef>
                <a:spcPct val="30000"/>
              </a:spcBef>
              <a:spcAft>
                <a:spcPct val="0"/>
              </a:spcAft>
              <a:buClrTx/>
              <a:buSzTx/>
              <a:buFontTx/>
              <a:buNone/>
              <a:defRPr/>
            </a:pPr>
            <a:endParaRPr lang="en-US" b="0" i="1" dirty="0"/>
          </a:p>
          <a:p>
            <a:pPr marL="0" marR="0" lvl="0" indent="0" algn="l" defTabSz="914400" rtl="0" eaLnBrk="0" fontAlgn="base" latinLnBrk="0" hangingPunct="0">
              <a:lnSpc>
                <a:spcPct val="100000"/>
              </a:lnSpc>
              <a:spcBef>
                <a:spcPct val="30000"/>
              </a:spcBef>
              <a:spcAft>
                <a:spcPct val="0"/>
              </a:spcAft>
              <a:buClrTx/>
              <a:buSzTx/>
              <a:buFontTx/>
              <a:buNone/>
              <a:defRPr/>
            </a:pPr>
            <a:r>
              <a:rPr lang="en-US" dirty="0">
                <a:sym typeface="+mn-ea"/>
              </a:rPr>
              <a:t>When Israel is held in Bondage in Egypt, they grew quickly and became a force of their own. in 400+ years, they have become a nation within a nation and so God calls them OUT of Egypt. After a one-sided power struggle, they are set free and wander in the desert 40 years as a result of their sinful choices. During that time they wander close to other nations. One of them being MOAB;</a:t>
            </a:r>
            <a:endParaRPr lang="en-US" dirty="0">
              <a:sym typeface="+mn-ea"/>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dirty="0">
                <a:sym typeface="+mn-ea"/>
              </a:rPr>
              <a:t>“</a:t>
            </a:r>
            <a:r>
              <a:rPr lang="en-US" i="1" dirty="0">
                <a:sym typeface="+mn-ea"/>
              </a:rPr>
              <a:t>‘For when they came up from Egypt, and Israel went through the wilderness to the Red Sea and came to Kadesh, then Israel sent messengers to the king of Edom, saying, “Please let us pass through your land,” but the king of Edom would not listen. And they also sent to the king of Moab, but he would not consent. So Israel remained at Kadesh.” (Judges 11:16–17, NASB95)</a:t>
            </a:r>
            <a:endParaRPr lang="en-US" b="0" i="1" dirty="0"/>
          </a:p>
          <a:p>
            <a:pPr marL="0" marR="0" lvl="0" indent="0" algn="l" defTabSz="914400" rtl="0" eaLnBrk="0" fontAlgn="base" latinLnBrk="0" hangingPunct="0">
              <a:lnSpc>
                <a:spcPct val="100000"/>
              </a:lnSpc>
              <a:spcBef>
                <a:spcPct val="30000"/>
              </a:spcBef>
              <a:spcAft>
                <a:spcPct val="0"/>
              </a:spcAft>
              <a:buClrTx/>
              <a:buSzTx/>
              <a:buFontTx/>
              <a:buNone/>
              <a:defRPr/>
            </a:pPr>
            <a:endParaRPr lang="en-US" b="0" i="1" dirty="0"/>
          </a:p>
          <a:p>
            <a:pPr marL="0" marR="0" lvl="0" indent="0" algn="l" defTabSz="914400" rtl="0" eaLnBrk="0" fontAlgn="base" latinLnBrk="0" hangingPunct="0">
              <a:lnSpc>
                <a:spcPct val="100000"/>
              </a:lnSpc>
              <a:spcBef>
                <a:spcPct val="30000"/>
              </a:spcBef>
              <a:spcAft>
                <a:spcPct val="0"/>
              </a:spcAft>
              <a:buClrTx/>
              <a:buSzTx/>
              <a:buFontTx/>
              <a:buNone/>
              <a:defRPr/>
            </a:pPr>
            <a:r>
              <a:rPr lang="en-US" dirty="0">
                <a:sym typeface="+mn-ea"/>
              </a:rPr>
              <a:t>  Despite their treatment of Israel, Israel was given instructions during their wandering;</a:t>
            </a:r>
            <a:endParaRPr lang="en-US" dirty="0">
              <a:sym typeface="+mn-ea"/>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dirty="0">
                <a:sym typeface="+mn-ea"/>
              </a:rPr>
              <a:t>    </a:t>
            </a:r>
            <a:r>
              <a:rPr lang="en-US" i="1" dirty="0">
                <a:sym typeface="+mn-ea"/>
              </a:rPr>
              <a:t>9      “Then the LORD said to me, ‘Do not harass Moab, nor provoke them to war, for I will not give you any of their land as a possession, because I have given Ar to the sons of Lot as a possession. Deut. 2:9)</a:t>
            </a:r>
            <a:endParaRPr lang="en-US" b="0" i="1" dirty="0"/>
          </a:p>
          <a:p>
            <a:pPr marL="0" marR="0" lvl="0" indent="0" algn="l" defTabSz="914400" rtl="0" eaLnBrk="0" fontAlgn="base" latinLnBrk="0" hangingPunct="0">
              <a:lnSpc>
                <a:spcPct val="100000"/>
              </a:lnSpc>
              <a:spcBef>
                <a:spcPct val="30000"/>
              </a:spcBef>
              <a:spcAft>
                <a:spcPct val="0"/>
              </a:spcAft>
              <a:buClrTx/>
              <a:buSzTx/>
              <a:buFontTx/>
              <a:buNone/>
              <a:defRPr/>
            </a:pPr>
            <a:endParaRPr lang="en-US" b="0" i="0" dirty="0"/>
          </a:p>
          <a:p>
            <a:pPr marL="0" marR="0" lvl="0" indent="0" algn="l" defTabSz="914400" rtl="0" eaLnBrk="0" fontAlgn="base" latinLnBrk="0" hangingPunct="0">
              <a:lnSpc>
                <a:spcPct val="100000"/>
              </a:lnSpc>
              <a:spcBef>
                <a:spcPct val="30000"/>
              </a:spcBef>
              <a:spcAft>
                <a:spcPct val="0"/>
              </a:spcAft>
              <a:buClrTx/>
              <a:buSzTx/>
              <a:buFontTx/>
              <a:buNone/>
              <a:defRPr/>
            </a:pPr>
            <a:r>
              <a:rPr lang="en-US" dirty="0">
                <a:sym typeface="+mn-ea"/>
              </a:rPr>
              <a:t>On 1 occasion, the king of Moab actually wanted to overthrow and subdue Israel in the wilderness. He hires a prophet (Balaam) to curse them. God does not allow it. Because of this scheming by Moab, Israel received further direction from God;</a:t>
            </a:r>
            <a:endParaRPr lang="en-US" dirty="0">
              <a:sym typeface="+mn-ea"/>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dirty="0">
                <a:sym typeface="+mn-ea"/>
              </a:rPr>
              <a:t> ““No Ammonite or Moabite shall enter the assembly of the LORD; none of their descendants, even to the tenth generation, shall ever enter the assembly of the LORD, because they did not meet you with food and water on the way when you came out of Egypt, and because they hired against you Balaam the son of Beor from Pethor of Mesopotamia, to curse you.” (Deuteronomy 23:3–4, NASB95)</a:t>
            </a:r>
            <a:endParaRPr lang="en-US" b="0" i="0" dirty="0"/>
          </a:p>
          <a:p>
            <a:pPr marL="0" marR="0" lvl="0" indent="0" algn="l" defTabSz="914400" rtl="0" eaLnBrk="0" fontAlgn="base" latinLnBrk="0" hangingPunct="0">
              <a:lnSpc>
                <a:spcPct val="100000"/>
              </a:lnSpc>
              <a:spcBef>
                <a:spcPct val="30000"/>
              </a:spcBef>
              <a:spcAft>
                <a:spcPct val="0"/>
              </a:spcAft>
              <a:buClrTx/>
              <a:buSzTx/>
              <a:buFontTx/>
              <a:buNone/>
              <a:defRPr/>
            </a:pPr>
            <a:endParaRPr lang="en-US" b="0" i="0" dirty="0"/>
          </a:p>
          <a:p>
            <a:pPr marL="0" marR="0" lvl="0" indent="0" algn="l" defTabSz="914400" rtl="0" eaLnBrk="0" fontAlgn="base" latinLnBrk="0" hangingPunct="0">
              <a:lnSpc>
                <a:spcPct val="100000"/>
              </a:lnSpc>
              <a:spcBef>
                <a:spcPct val="30000"/>
              </a:spcBef>
              <a:spcAft>
                <a:spcPct val="0"/>
              </a:spcAft>
              <a:buClrTx/>
              <a:buSzTx/>
              <a:buFontTx/>
              <a:buNone/>
              <a:defRPr/>
            </a:pPr>
            <a:r>
              <a:rPr lang="en-US" b="0" i="0" dirty="0"/>
              <a:t>Despite God's command given to Israel during their wandering to leave MOAB alone, once Israel became established in their land, Saul had brush ups with them and David subdued THEM during his rule. Solomon lost his authority over them during his reign and there was usually fighting back and forth during Israels occupancy, Then we catch up to MOAB in Isaiah's time and moving forward in history;</a:t>
            </a:r>
            <a:endParaRPr lang="en-US" b="0" i="0" dirty="0"/>
          </a:p>
          <a:p>
            <a:pPr marL="0" marR="0" lvl="0" indent="0" algn="l" defTabSz="914400" rtl="0" eaLnBrk="0" fontAlgn="base" latinLnBrk="0" hangingPunct="0">
              <a:lnSpc>
                <a:spcPct val="100000"/>
              </a:lnSpc>
              <a:spcBef>
                <a:spcPct val="30000"/>
              </a:spcBef>
              <a:spcAft>
                <a:spcPct val="0"/>
              </a:spcAft>
              <a:buClrTx/>
              <a:buSzTx/>
              <a:buFontTx/>
              <a:buNone/>
              <a:defRPr/>
            </a:pPr>
            <a:r>
              <a:rPr lang="en-US" i="1" dirty="0">
                <a:sym typeface="+mn-ea"/>
              </a:rPr>
              <a:t>In the year of Elisha’s death, bands of Moabites raided Israel (2 Ki. 13:20). During the latter part of the 8th century BC Moab was subdued by Assyria and compelled to pay tribute (Is. 15–16), but after Assyria fell Moab was free again. Moabites entered Judah in the days of Jehoiakim (2 Ki. 24:2). At the fall of Jerusalem in 587 BC some Jews found refuge in Moab, but returned when Gedaliah became governor (Je. 40:11ff.). Moab was finally subdued by Nebuchadrezzar (Jos., Ant. 10.181) and fell successively under the control of the Persians and various Arab groups</a:t>
            </a:r>
            <a:endParaRPr lang="en-US" b="0" i="0" dirty="0"/>
          </a:p>
          <a:p>
            <a:pPr marL="0" marR="0" lvl="0" indent="0" algn="l" defTabSz="914400" rtl="0" eaLnBrk="0" fontAlgn="base" latinLnBrk="0" hangingPunct="0">
              <a:lnSpc>
                <a:spcPct val="100000"/>
              </a:lnSpc>
              <a:spcBef>
                <a:spcPct val="30000"/>
              </a:spcBef>
              <a:spcAft>
                <a:spcPct val="0"/>
              </a:spcAft>
              <a:buClrTx/>
              <a:buSzTx/>
              <a:buFontTx/>
              <a:buNone/>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b="0" i="0" dirty="0"/>
              <a:t>Now, GOD (and Isaiah) turn their attention to MOAB with Isaiah declaring an oracle of God concerning THEM.</a:t>
            </a:r>
            <a:endParaRPr lang="en-US" b="0" i="0" dirty="0"/>
          </a:p>
          <a:p>
            <a:r>
              <a:rPr lang="en-US" b="0" i="0" dirty="0"/>
              <a:t>Remember, an Oracle was a burden...a weighty message, a matter of great importance that was meant to be spoken- delivered- passed on to the hearers.</a:t>
            </a:r>
            <a:endParaRPr lang="en-US" b="0" i="0" dirty="0"/>
          </a:p>
          <a:p>
            <a:endParaRPr lang="en-US" b="0" i="0" dirty="0"/>
          </a:p>
          <a:p>
            <a:r>
              <a:rPr lang="en-US" b="0" i="0" dirty="0"/>
              <a:t>Isaiah is passing onto MOAB, a message from God.</a:t>
            </a:r>
            <a:endParaRPr lang="en-US" b="0" i="0" dirty="0"/>
          </a:p>
          <a:p>
            <a:endParaRPr lang="en-US" b="1" i="0" dirty="0"/>
          </a:p>
          <a:p>
            <a:r>
              <a:rPr lang="en-US" b="1" i="0" dirty="0"/>
              <a:t>READ</a:t>
            </a:r>
            <a:endParaRPr lang="en-US" b="1" i="0" dirty="0"/>
          </a:p>
          <a:p>
            <a:endParaRPr lang="en-US" b="0" i="0" dirty="0"/>
          </a:p>
          <a:p>
            <a:r>
              <a:rPr lang="en-US" b="0" i="0" dirty="0"/>
              <a:t>CLICK FOR MAP</a:t>
            </a:r>
            <a:endParaRPr lang="en-US" b="0" i="0" dirty="0"/>
          </a:p>
          <a:p>
            <a:r>
              <a:rPr lang="en-US" b="0" i="0" dirty="0"/>
              <a:t>CLICK FOR ARROW</a:t>
            </a:r>
            <a:endParaRPr lang="en-US" b="0" i="0" dirty="0"/>
          </a:p>
          <a:p>
            <a:endParaRPr lang="en-US" b="0" i="0" dirty="0"/>
          </a:p>
          <a:p>
            <a:r>
              <a:rPr lang="en-US" b="0" i="0" dirty="0"/>
              <a:t>Now Moab was feeling the pressure of Assyria as much or more than Judah with the fall of Samaria, Assyria was breaking down their door presently.</a:t>
            </a:r>
            <a:endParaRPr lang="en-US" b="0" i="0" dirty="0"/>
          </a:p>
          <a:p>
            <a:endParaRPr lang="en-US" b="0" i="0" dirty="0"/>
          </a:p>
          <a:p>
            <a:r>
              <a:rPr lang="en-US" b="0" i="0" dirty="0"/>
              <a:t>God's message is a message of WOE!</a:t>
            </a:r>
            <a:endParaRPr lang="en-US" b="0" i="0" dirty="0"/>
          </a:p>
          <a:p>
            <a:r>
              <a:rPr lang="en-US" b="0" i="0" dirty="0"/>
              <a:t>Devastation was here and it will be quick...”Surely in the night” unexpectedly quick!</a:t>
            </a:r>
            <a:endParaRPr lang="en-US" b="0" i="0" dirty="0"/>
          </a:p>
          <a:p>
            <a:r>
              <a:rPr lang="en-US" b="0" i="0" dirty="0"/>
              <a:t>Devastation will be complete, there will be no real battle. The people will be destroyed and humiliated “Everyone's head is bald and every beard is cut off”</a:t>
            </a:r>
            <a:endParaRPr lang="en-US" b="0" i="0" dirty="0"/>
          </a:p>
          <a:p>
            <a:r>
              <a:rPr lang="en-US" b="0" i="0" dirty="0"/>
              <a:t>These are both humiliating things done to conquered nations to intimidate them.</a:t>
            </a:r>
            <a:endParaRPr lang="en-US" b="0" i="0" dirty="0"/>
          </a:p>
          <a:p>
            <a:endParaRPr lang="en-US" b="0" i="0" dirty="0"/>
          </a:p>
          <a:p>
            <a:r>
              <a:rPr lang="en-US" b="0" i="0" dirty="0"/>
              <a:t>Even the warriors, the Moabite army will melt like wax “The armed men of Moab cry aloud; His soul trembles within him”</a:t>
            </a:r>
            <a:endParaRPr lang="en-US" b="0" i="0" dirty="0"/>
          </a:p>
          <a:p>
            <a:endParaRPr lang="en-US" b="0" i="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b="0" i="0" dirty="0"/>
          </a:p>
          <a:p>
            <a:r>
              <a:rPr lang="en-US" b="1" i="0" dirty="0"/>
              <a:t>READ</a:t>
            </a:r>
            <a:endParaRPr lang="en-US" b="0" i="0" dirty="0"/>
          </a:p>
          <a:p>
            <a:endParaRPr lang="en-US" b="0" i="0" dirty="0"/>
          </a:p>
          <a:p>
            <a:r>
              <a:rPr lang="en-US" dirty="0">
                <a:sym typeface="+mn-ea"/>
              </a:rPr>
              <a:t>Those who are not destroyed are saved only because they fled. but they sped-fled! They left almost everything behind, leaving their homeland, friends and possessions...  “</a:t>
            </a:r>
            <a:r>
              <a:rPr lang="en-US">
                <a:effectLst/>
                <a:latin typeface="Calibri" panose="020F0502020204030204" pitchFamily="34" charset="0"/>
                <a:sym typeface="+mn-ea"/>
              </a:rPr>
              <a:t>Therefore the abundance which they have acquired and stored up They carry off over the brook of Arabim; </a:t>
            </a:r>
            <a:r>
              <a:rPr lang="en-US" dirty="0">
                <a:sym typeface="+mn-ea"/>
              </a:rPr>
              <a:t>All that they own is able to be carried on their person.</a:t>
            </a:r>
            <a:endParaRPr lang="en-US" dirty="0">
              <a:sym typeface="+mn-ea"/>
            </a:endParaRPr>
          </a:p>
          <a:p>
            <a:r>
              <a:rPr lang="en-US">
                <a:effectLst/>
                <a:latin typeface="Calibri" panose="020F0502020204030204" pitchFamily="34" charset="0"/>
                <a:sym typeface="+mn-ea"/>
              </a:rPr>
              <a:t>They run away</a:t>
            </a:r>
            <a:r>
              <a:rPr lang="en-US" dirty="0">
                <a:sym typeface="+mn-ea"/>
              </a:rPr>
              <a:t> on their escape routes weeping; “Surely on the road to Horonaim they raise a cry of distress over their ruin”</a:t>
            </a:r>
            <a:endParaRPr lang="en-US" dirty="0">
              <a:sym typeface="+mn-ea"/>
            </a:endParaRPr>
          </a:p>
          <a:p>
            <a:r>
              <a:rPr lang="en-US" b="0" i="0" dirty="0"/>
              <a:t>The entire country will be in mourning. Eglaim and Beer-elim are thought to represent “ from north to south.</a:t>
            </a:r>
            <a:endParaRPr lang="en-US" b="0" i="0" dirty="0"/>
          </a:p>
          <a:p>
            <a:r>
              <a:rPr lang="en-US" b="0" i="0" dirty="0"/>
              <a:t>Much the same as;</a:t>
            </a:r>
            <a:endParaRPr lang="en-US" b="0" i="0" dirty="0"/>
          </a:p>
          <a:p>
            <a:r>
              <a:rPr lang="en-US" b="0" i="0" dirty="0"/>
              <a:t>“From California to the New York island</a:t>
            </a:r>
            <a:endParaRPr lang="en-US" b="0" i="0" dirty="0"/>
          </a:p>
          <a:p>
            <a:r>
              <a:rPr lang="en-US" b="0" i="0" dirty="0"/>
              <a:t>From the redwood forest to the Gulf Stream waters”</a:t>
            </a:r>
            <a:endParaRPr lang="en-US" b="0" i="0" dirty="0"/>
          </a:p>
          <a:p>
            <a:endParaRPr lang="en-US" b="0" i="0" dirty="0"/>
          </a:p>
          <a:p>
            <a:r>
              <a:rPr lang="en-US" b="0" i="0" dirty="0"/>
              <a:t>Dimon or Dibon was a Moabite city on the banks of the Arnon river. These waters will run red with blood from the massacre. Many of  those fleeing on foot- the fugutives, will be caught and cut down. Asyria will be like a lion stalking and killing its prey.</a:t>
            </a:r>
            <a:endParaRPr lang="en-US" b="0" i="0" dirty="0"/>
          </a:p>
          <a:p>
            <a:endParaRPr lang="en-US" b="0" i="0" dirty="0"/>
          </a:p>
          <a:p>
            <a:r>
              <a:rPr lang="en-US" b="0" i="0" dirty="0"/>
              <a:t> </a:t>
            </a:r>
            <a:endParaRPr lang="en-US" b="0" i="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b="0" i="0" dirty="0"/>
              <a:t>The oracle conitunes into Chapter 16</a:t>
            </a:r>
            <a:endParaRPr lang="en-US" b="0" i="0" dirty="0"/>
          </a:p>
          <a:p>
            <a:endParaRPr lang="en-US" b="0" i="0" dirty="0"/>
          </a:p>
          <a:p>
            <a:r>
              <a:rPr lang="en-US" b="1" i="0" dirty="0"/>
              <a:t>READ</a:t>
            </a:r>
            <a:endParaRPr lang="en-US" b="0" i="0" dirty="0"/>
          </a:p>
          <a:p>
            <a:r>
              <a:rPr lang="en-US" b="0" i="0" dirty="0"/>
              <a:t>We are taken to the Moabite city counsel. They are trying to figure out how to get out of this alive;</a:t>
            </a:r>
            <a:endParaRPr lang="en-US" b="0" i="0" dirty="0"/>
          </a:p>
          <a:p>
            <a:r>
              <a:rPr lang="en-US" b="0" i="0" dirty="0"/>
              <a:t>In desperation they turn to....Judah! </a:t>
            </a:r>
            <a:r>
              <a:rPr lang="en-US" b="0" i="0" u="sng" dirty="0"/>
              <a:t>And this is where things get interesting!!</a:t>
            </a:r>
            <a:endParaRPr lang="en-US" b="0" i="0" u="sng" dirty="0"/>
          </a:p>
          <a:p>
            <a:r>
              <a:rPr lang="en-US" b="0" i="0" dirty="0"/>
              <a:t>In the past, when MOAB was in subjection to Israel, they would send tribute and since they were by and large a sheep breeding nation, their tribute was send as sheep; In 2 Kings we have an example;</a:t>
            </a:r>
            <a:endParaRPr lang="en-US" b="0" i="0" dirty="0"/>
          </a:p>
          <a:p>
            <a:r>
              <a:rPr lang="en-US" b="0" i="0" dirty="0"/>
              <a:t>“Now Mesha king of Moab was a sheep breeder, and used to pay the king of Israel 100,000 lambs and the wool of 100,000 rams.” (2 Kings 3:4, NASB95).</a:t>
            </a:r>
            <a:endParaRPr lang="en-US" b="0" i="0" dirty="0"/>
          </a:p>
          <a:p>
            <a:r>
              <a:rPr lang="en-US" b="0" i="0" dirty="0"/>
              <a:t>So MOAB is coming to Judah looking for protection;</a:t>
            </a:r>
            <a:endParaRPr lang="en-US" b="0" i="0" dirty="0"/>
          </a:p>
          <a:p>
            <a:r>
              <a:rPr lang="en-US" b="0" i="0" dirty="0"/>
              <a:t>They are at the bnks of the river, calling to Judah; </a:t>
            </a:r>
            <a:endParaRPr lang="en-US" b="0" i="0" dirty="0"/>
          </a:p>
          <a:p>
            <a:r>
              <a:rPr lang="en-US" i="1">
                <a:effectLst/>
                <a:latin typeface="Calibri" panose="020F0502020204030204" pitchFamily="34" charset="0"/>
                <a:sym typeface="+mn-ea"/>
              </a:rPr>
              <a:t> “Give us advice, make a decision; Cast your shadow like night at high noon; </a:t>
            </a:r>
            <a:r>
              <a:rPr lang="en-US">
                <a:effectLst/>
                <a:latin typeface="Calibri" panose="020F0502020204030204" pitchFamily="34" charset="0"/>
                <a:sym typeface="+mn-ea"/>
              </a:rPr>
              <a:t> The shadow they are asking for is a shadow of protection. Cover us in your shadow even though, for us, it is high noon (we have no shadow ourselves).</a:t>
            </a:r>
            <a:endParaRPr lang="en-US">
              <a:effectLst/>
              <a:latin typeface="Calibri" panose="020F0502020204030204" pitchFamily="34" charset="0"/>
              <a:sym typeface="+mn-ea"/>
            </a:endParaRPr>
          </a:p>
          <a:p>
            <a:r>
              <a:rPr lang="en-US" b="0" dirty="0">
                <a:effectLst/>
                <a:latin typeface="Calibri" panose="020F0502020204030204" pitchFamily="34" charset="0"/>
                <a:sym typeface="+mn-ea"/>
              </a:rPr>
              <a:t>Hide the outcasts!</a:t>
            </a:r>
            <a:endParaRPr lang="en-US" b="0" dirty="0">
              <a:effectLst/>
              <a:latin typeface="Calibri" panose="020F0502020204030204" pitchFamily="34" charset="0"/>
              <a:sym typeface="+mn-ea"/>
            </a:endParaRPr>
          </a:p>
          <a:p>
            <a:r>
              <a:rPr lang="en-US" b="0" dirty="0">
                <a:effectLst/>
                <a:latin typeface="Calibri" panose="020F0502020204030204" pitchFamily="34" charset="0"/>
                <a:sym typeface="+mn-ea"/>
              </a:rPr>
              <a:t>Do not betray the fugitive</a:t>
            </a:r>
            <a:endParaRPr lang="en-US" b="0" dirty="0">
              <a:effectLst/>
              <a:latin typeface="Calibri" panose="020F0502020204030204" pitchFamily="34" charset="0"/>
              <a:sym typeface="+mn-ea"/>
            </a:endParaRPr>
          </a:p>
          <a:p>
            <a:r>
              <a:rPr lang="en-US" b="0" dirty="0">
                <a:effectLst/>
                <a:latin typeface="Calibri" panose="020F0502020204030204" pitchFamily="34" charset="0"/>
                <a:sym typeface="+mn-ea"/>
              </a:rPr>
              <a:t>Let the outcasts of Moab stay with YOU!!</a:t>
            </a:r>
            <a:endParaRPr lang="en-US" b="0" dirty="0">
              <a:effectLst/>
              <a:latin typeface="Calibri" panose="020F0502020204030204" pitchFamily="34" charset="0"/>
              <a:sym typeface="+mn-ea"/>
            </a:endParaRPr>
          </a:p>
          <a:p>
            <a:r>
              <a:rPr lang="en-US" b="0" dirty="0">
                <a:effectLst/>
                <a:latin typeface="Calibri" panose="020F0502020204030204" pitchFamily="34" charset="0"/>
                <a:sym typeface="+mn-ea"/>
              </a:rPr>
              <a:t>Be a hiding place until this Assyrian invasion is over.</a:t>
            </a:r>
            <a:endParaRPr lang="en-US" b="0" dirty="0">
              <a:effectLst/>
              <a:latin typeface="Calibri" panose="020F0502020204030204" pitchFamily="34" charset="0"/>
              <a:sym typeface="+mn-ea"/>
            </a:endParaRPr>
          </a:p>
          <a:p>
            <a:endParaRPr lang="en-US" b="0" dirty="0">
              <a:effectLst/>
              <a:latin typeface="Calibri" panose="020F0502020204030204" pitchFamily="34" charset="0"/>
              <a:sym typeface="+mn-ea"/>
            </a:endParaRPr>
          </a:p>
          <a:p>
            <a:r>
              <a:rPr lang="en-US" b="0" dirty="0">
                <a:effectLst/>
                <a:latin typeface="Calibri" panose="020F0502020204030204" pitchFamily="34" charset="0"/>
                <a:sym typeface="+mn-ea"/>
              </a:rPr>
              <a:t>After we hear from the city counsel of MOAB, God declares that the invasion WILL stop, The oppressors WILL leave and the throne will remain.</a:t>
            </a:r>
            <a:endParaRPr lang="en-US" b="0" dirty="0">
              <a:effectLst/>
              <a:latin typeface="Calibri" panose="020F0502020204030204" pitchFamily="34" charset="0"/>
              <a:sym typeface="+mn-ea"/>
            </a:endParaRPr>
          </a:p>
          <a:p>
            <a:r>
              <a:rPr lang="en-US" b="0" dirty="0">
                <a:effectLst/>
                <a:latin typeface="Calibri" panose="020F0502020204030204" pitchFamily="34" charset="0"/>
                <a:sym typeface="+mn-ea"/>
              </a:rPr>
              <a:t>This is recorded for us in 2 Kings 19</a:t>
            </a:r>
            <a:endParaRPr lang="en-US" b="0" dirty="0">
              <a:effectLst/>
              <a:latin typeface="Calibri" panose="020F0502020204030204" pitchFamily="34" charset="0"/>
              <a:sym typeface="+mn-ea"/>
            </a:endParaRPr>
          </a:p>
          <a:p>
            <a:r>
              <a:rPr lang="en-US" b="0" i="1" dirty="0">
                <a:effectLst/>
                <a:latin typeface="Calibri" panose="020F0502020204030204" pitchFamily="34" charset="0"/>
                <a:sym typeface="+mn-ea"/>
              </a:rPr>
              <a:t>“‘Therefore thus says the LORD concerning the king of Assyria, “He will not come to this city or shoot an arrow there; and he will not come before it with a shield or throw up a siege ramp against it. “By the way that he came, by the same he will return, and he shall not come to this city,” ’ declares the LORD. ‘For I will defend this city to save it for My own sake and for My servant David’s sake.’ ” Then it happened that night that the angel of the LORD went out and struck 185,000 in the camp of the Assyrians; and when men rose early in the morning, behold, all of them were dead.” (2 Kings 19:32–35, NASB95)</a:t>
            </a:r>
            <a:endParaRPr lang="en-US" b="0" i="1" dirty="0">
              <a:effectLst/>
              <a:latin typeface="Calibri" panose="020F0502020204030204" pitchFamily="34" charset="0"/>
              <a:sym typeface="+mn-ea"/>
            </a:endParaRPr>
          </a:p>
          <a:p>
            <a:endParaRPr lang="en-US" b="0" i="1" dirty="0">
              <a:effectLst/>
              <a:latin typeface="Calibri" panose="020F0502020204030204" pitchFamily="34" charset="0"/>
              <a:sym typeface="+mn-ea"/>
            </a:endParaRPr>
          </a:p>
          <a:p>
            <a:r>
              <a:rPr lang="en-US" b="0" dirty="0">
                <a:effectLst/>
                <a:latin typeface="Calibri" panose="020F0502020204030204" pitchFamily="34" charset="0"/>
                <a:sym typeface="+mn-ea"/>
              </a:rPr>
              <a:t>The deliverence is done NOT  because Israel deserved it but because God was glorifying himself in this AMAZING deliverence AND he was securing the throne of David- the preservation of Israel until there comes both a king and judge,. One who will seek justice and will not fail righteousness</a:t>
            </a:r>
            <a:endParaRPr lang="en-US" b="0" dirty="0">
              <a:effectLst/>
              <a:latin typeface="Calibri" panose="020F0502020204030204" pitchFamily="34" charset="0"/>
              <a:sym typeface="+mn-ea"/>
            </a:endParaRPr>
          </a:p>
          <a:p>
            <a:r>
              <a:rPr lang="en-US" b="1" dirty="0">
                <a:effectLst/>
                <a:latin typeface="Calibri" panose="020F0502020204030204" pitchFamily="34" charset="0"/>
                <a:sym typeface="+mn-ea"/>
              </a:rPr>
              <a:t>Fairly clear forshadowing of Jesus Christ who is both the justice of God and the righteousness of God ( Rom. 3:23-26, 1 Cor. 1:30)</a:t>
            </a:r>
            <a:endParaRPr lang="en-US" b="1" dirty="0">
              <a:effectLst/>
              <a:latin typeface="Calibri" panose="020F0502020204030204" pitchFamily="34" charset="0"/>
              <a:sym typeface="+mn-ea"/>
            </a:endParaRPr>
          </a:p>
          <a:p>
            <a:endParaRPr lang="en-US" b="0" i="1" dirty="0">
              <a:effectLst/>
              <a:latin typeface="Calibri" panose="020F0502020204030204" pitchFamily="34" charset="0"/>
              <a:sym typeface="+mn-ea"/>
            </a:endParaRPr>
          </a:p>
          <a:p>
            <a:r>
              <a:rPr lang="en-US" b="0" i="1" dirty="0">
                <a:effectLst/>
                <a:latin typeface="Calibri" panose="020F0502020204030204" pitchFamily="34" charset="0"/>
                <a:sym typeface="+mn-ea"/>
              </a:rPr>
              <a:t>“for all have sinned and fall short of the glory of God, being justified as a gift by His grace through the redemption which is in Christ Jesus; whom God displayed publicly as a propitiation in His blood through faith. This was to demonstrate His righteousness, because in the forbearance of God He passed over the sins previously committed; for the demonstration, I say, of His righteousness at the present time, so that He would be just and the justifier of the one who has faith in Jesus.” (Romans 3:23–26, NASB95)</a:t>
            </a:r>
            <a:endParaRPr lang="en-US" b="0" i="1" dirty="0">
              <a:effectLst/>
              <a:latin typeface="Calibri" panose="020F0502020204030204" pitchFamily="34" charset="0"/>
              <a:sym typeface="+mn-ea"/>
            </a:endParaRPr>
          </a:p>
          <a:p>
            <a:r>
              <a:rPr lang="en-US" b="0" dirty="0">
                <a:effectLst/>
                <a:latin typeface="Calibri" panose="020F0502020204030204" pitchFamily="34" charset="0"/>
                <a:sym typeface="+mn-ea"/>
              </a:rPr>
              <a:t>  </a:t>
            </a:r>
            <a:r>
              <a:rPr lang="en-US" b="0" i="1" dirty="0">
                <a:effectLst/>
                <a:latin typeface="Calibri" panose="020F0502020204030204" pitchFamily="34" charset="0"/>
                <a:sym typeface="+mn-ea"/>
              </a:rPr>
              <a:t>  </a:t>
            </a:r>
            <a:endParaRPr lang="en-US" b="0" i="1" dirty="0">
              <a:effectLst/>
              <a:latin typeface="Calibri" panose="020F0502020204030204" pitchFamily="34" charset="0"/>
              <a:sym typeface="+mn-ea"/>
            </a:endParaRPr>
          </a:p>
          <a:p>
            <a:r>
              <a:rPr lang="en-US" b="0" i="1" dirty="0">
                <a:effectLst/>
                <a:latin typeface="Calibri" panose="020F0502020204030204" pitchFamily="34" charset="0"/>
                <a:sym typeface="+mn-ea"/>
              </a:rPr>
              <a:t>  “But by His doing you are in Christ Jesus, who became to us wisdom from God, and righteousness and sanctification, and redemption,” (1 Corinthians 1:30, NASB95)</a:t>
            </a:r>
            <a:endParaRPr lang="en-US" b="0" i="1" dirty="0">
              <a:effectLst/>
              <a:latin typeface="Calibri" panose="020F0502020204030204" pitchFamily="34" charset="0"/>
              <a:sym typeface="+mn-ea"/>
            </a:endParaRPr>
          </a:p>
          <a:p>
            <a:endParaRPr lang="en-US" b="0" i="1" dirty="0">
              <a:effectLst/>
              <a:latin typeface="Calibri" panose="020F0502020204030204" pitchFamily="34" charset="0"/>
              <a:sym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b="1" i="0" dirty="0"/>
              <a:t>READ</a:t>
            </a:r>
            <a:endParaRPr lang="en-US" b="0" i="0" dirty="0"/>
          </a:p>
          <a:p>
            <a:endParaRPr lang="en-US" b="0" i="0" dirty="0"/>
          </a:p>
          <a:p>
            <a:r>
              <a:rPr lang="en-US" b="0" i="0" dirty="0"/>
              <a:t>Isaiah is not the only prophet warning MOAB about their pride being their downfall. Zephaniah voices the same concern;</a:t>
            </a:r>
            <a:endParaRPr lang="en-US" b="0" i="0" dirty="0"/>
          </a:p>
          <a:p>
            <a:r>
              <a:rPr lang="en-US" b="0" i="0" dirty="0"/>
              <a:t>“</a:t>
            </a:r>
            <a:r>
              <a:rPr lang="en-US" b="0" i="1" dirty="0"/>
              <a:t>“I have heard the taunting of Moab And the revilings of the sons of Ammon, With which they have taunted My people And become arrogant against their territory. “Therefore, as I live,” declares the LORD of hosts, The God of Israel, “Surely Moab will be like Sodom And the sons of Ammon like Gomorrah— A place possessed by nettles and salt pits, And a perpetual desolation. The remnant of My people will plunder them And the remainder of My nation will inherit them.” This they will have in return for their pride, because they have taunted and become arrogant against the people of the LORD of hosts.” (Zephaniah 2:8–10, NASB95</a:t>
            </a:r>
            <a:r>
              <a:rPr lang="en-US" b="0" i="0" dirty="0"/>
              <a:t>)</a:t>
            </a:r>
            <a:endParaRPr lang="en-US" b="0" i="0" dirty="0"/>
          </a:p>
          <a:p>
            <a:endParaRPr lang="en-US" b="0" i="0" dirty="0"/>
          </a:p>
          <a:p>
            <a:r>
              <a:rPr lang="en-US" b="0" i="0" dirty="0"/>
              <a:t>Zephaniah even goes so far as to say that there will be some on MOAB who will go to Judah to be saved and they will become sla ves to the Jews when they arrive.</a:t>
            </a:r>
            <a:endParaRPr lang="en-US" b="0" i="0" dirty="0"/>
          </a:p>
          <a:p>
            <a:endParaRPr lang="en-US" b="0" i="0" dirty="0"/>
          </a:p>
          <a:p>
            <a:r>
              <a:rPr lang="en-US" b="0" i="0" dirty="0"/>
              <a:t>Yet, did you catch what God reveals to Moab through Isaiah?</a:t>
            </a:r>
            <a:endParaRPr lang="en-US" b="0" i="0" dirty="0"/>
          </a:p>
          <a:p>
            <a:r>
              <a:rPr lang="en-US" dirty="0">
                <a:effectLst/>
                <a:latin typeface="Calibri" panose="020F0502020204030204" pitchFamily="34" charset="0"/>
                <a:sym typeface="+mn-ea"/>
              </a:rPr>
              <a:t> </a:t>
            </a:r>
            <a:r>
              <a:rPr lang="en-US" i="1" dirty="0">
                <a:effectLst/>
                <a:latin typeface="Calibri" panose="020F0502020204030204" pitchFamily="34" charset="0"/>
                <a:sym typeface="+mn-ea"/>
              </a:rPr>
              <a:t>Therefore </a:t>
            </a:r>
            <a:r>
              <a:rPr lang="en-US" i="1" u="sng" dirty="0">
                <a:effectLst/>
                <a:latin typeface="Calibri" panose="020F0502020204030204" pitchFamily="34" charset="0"/>
                <a:sym typeface="+mn-ea"/>
              </a:rPr>
              <a:t>I will weep bitterly</a:t>
            </a:r>
            <a:r>
              <a:rPr lang="en-US" i="1" dirty="0">
                <a:effectLst/>
                <a:latin typeface="Calibri" panose="020F0502020204030204" pitchFamily="34" charset="0"/>
                <a:sym typeface="+mn-ea"/>
              </a:rPr>
              <a:t> for Jazer, for the vine of Sibmah; </a:t>
            </a:r>
            <a:r>
              <a:rPr lang="en-US" dirty="0">
                <a:effectLst/>
                <a:latin typeface="Calibri" panose="020F0502020204030204" pitchFamily="34" charset="0"/>
                <a:sym typeface="+mn-ea"/>
              </a:rPr>
              <a:t>I will drench you with my tears, O Heshbon and Eleale</a:t>
            </a:r>
            <a:r>
              <a:rPr lang="en-US" i="1" dirty="0">
                <a:effectLst/>
                <a:latin typeface="Calibri" panose="020F0502020204030204" pitchFamily="34" charset="0"/>
                <a:sym typeface="+mn-ea"/>
              </a:rPr>
              <a:t>h; For the shouting over your summer fruits and your harvest has fallen away. Gladness and joy are taken away from the fruitful field; In the vineyards also there will be no cries of joy or jubilant shouting, No treader treads out wine in the presses, For I have made the shouting to cease.”</a:t>
            </a:r>
            <a:endParaRPr lang="en-US" i="1" dirty="0">
              <a:effectLst/>
              <a:latin typeface="Calibri" panose="020F0502020204030204" pitchFamily="34" charset="0"/>
              <a:sym typeface="+mn-ea"/>
            </a:endParaRPr>
          </a:p>
          <a:p>
            <a:endParaRPr lang="en-US" b="0" i="1" dirty="0"/>
          </a:p>
          <a:p>
            <a:r>
              <a:rPr lang="en-US" b="0" dirty="0"/>
              <a:t>Although Moab was an adversary...at times an enemy to Israel,</a:t>
            </a:r>
            <a:endParaRPr lang="en-US" b="0" dirty="0"/>
          </a:p>
          <a:p>
            <a:r>
              <a:rPr lang="en-US" b="0" dirty="0"/>
              <a:t>Although </a:t>
            </a:r>
            <a:r>
              <a:rPr lang="en-US" b="0" u="sng" dirty="0"/>
              <a:t>God</a:t>
            </a:r>
            <a:r>
              <a:rPr lang="en-US" b="0" dirty="0"/>
              <a:t> will bring the destruction on MOAB</a:t>
            </a:r>
            <a:endParaRPr lang="en-US" b="0" dirty="0"/>
          </a:p>
          <a:p>
            <a:r>
              <a:rPr lang="en-US" b="0" dirty="0"/>
              <a:t>Although they surely desreve their destruction</a:t>
            </a:r>
            <a:endParaRPr lang="en-US" b="0" dirty="0"/>
          </a:p>
          <a:p>
            <a:r>
              <a:rPr lang="en-US" b="0" dirty="0"/>
              <a:t>God takes NO pleasure in this destruction</a:t>
            </a:r>
            <a:endParaRPr lang="en-US" b="0" dirty="0"/>
          </a:p>
          <a:p>
            <a:endParaRPr lang="en-US" b="0" dirty="0"/>
          </a:p>
          <a:p>
            <a:r>
              <a:rPr lang="en-US" b="0" dirty="0"/>
              <a:t>Listen to Gods word to Israel found in Ezekiel;</a:t>
            </a:r>
            <a:endParaRPr lang="en-US" b="0" dirty="0"/>
          </a:p>
          <a:p>
            <a:r>
              <a:rPr lang="en-US" b="0" i="1" dirty="0"/>
              <a:t>““Therefore I will judge you, O house of Israel, each according to his conduct,” declares the Lord GOD. “Repent and turn away from all your transgressions, so that iniquity may not become a stumbling block to you. “Cast away from you all your transgressions which you have committed and make yourselves a new heart and a new spirit! For why will you die, O house of Israel? “For I have no pleasure in the death of anyone who dies,” declares the Lord GOD. “Therefore, repent and live.”” (Ezekiel 18:30–32, NASB95)	</a:t>
            </a:r>
            <a:endParaRPr lang="en-US" b="0" i="1" dirty="0"/>
          </a:p>
          <a:p>
            <a:endParaRPr lang="en-US" b="0" i="1" dirty="0"/>
          </a:p>
          <a:p>
            <a:r>
              <a:rPr lang="en-US" b="0" dirty="0"/>
              <a:t>This same message is repeated in Ezekiel 2 other times. Justice demands payment, yet even in that God takes no pleasure.  It must be done but God takes no joy in carrying it out past the fact that it must simply be done.</a:t>
            </a:r>
            <a:endParaRPr lang="en-US" b="0" dirty="0"/>
          </a:p>
          <a:p>
            <a:r>
              <a:rPr lang="en-US" b="0" dirty="0"/>
              <a:t>The NT writers make the same comment in 1 Tim. 2:4 and 2 Peter 3:9</a:t>
            </a:r>
            <a:endParaRPr lang="en-US" b="0" dirty="0"/>
          </a:p>
          <a:p>
            <a:r>
              <a:rPr lang="en-US" b="0" i="1" dirty="0"/>
              <a:t>“who desires all men to be saved and to come to the knowledge of the truth.” (1 Timothy 2:4, NASB95)</a:t>
            </a:r>
            <a:endParaRPr lang="en-US" b="0" i="1" dirty="0"/>
          </a:p>
          <a:p>
            <a:r>
              <a:rPr lang="en-US" b="0" i="1" dirty="0"/>
              <a:t>“The Lord is not slow about His promise, as some count slowness, but is patient toward you, not wishing for any to perish but for all to come to repentance.” (2 Peter 3:9, NASB95)</a:t>
            </a:r>
            <a:endParaRPr lang="en-US" b="0" i="1" dirty="0"/>
          </a:p>
          <a:p>
            <a:r>
              <a:rPr lang="en-US" b="0" dirty="0"/>
              <a:t>Gods character demands justice so he cannot allow sin with impunity but i</a:t>
            </a:r>
            <a:r>
              <a:rPr lang="en-US" b="0" u="sng" dirty="0"/>
              <a:t>n the punsihment for sin, he takes no pleasure</a:t>
            </a:r>
            <a:r>
              <a:rPr lang="en-US" b="0" dirty="0"/>
              <a:t>. </a:t>
            </a:r>
            <a:r>
              <a:rPr lang="en-US" b="1" dirty="0"/>
              <a:t>Although he has decreed that some should perish, He has no delight or desire for any to perish</a:t>
            </a:r>
            <a:endParaRPr lang="en-US" b="1" dirty="0"/>
          </a:p>
          <a:p>
            <a:endParaRPr lang="en-US" b="1" dirty="0"/>
          </a:p>
          <a:p>
            <a:endParaRPr lang="en-US" b="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en-US" b="1" i="0" dirty="0"/>
              <a:t>READ</a:t>
            </a:r>
            <a:endParaRPr lang="en-US" b="0" i="0" dirty="0"/>
          </a:p>
          <a:p>
            <a:pPr marL="0" marR="0" lvl="0" indent="0" algn="l" defTabSz="914400" rtl="0" eaLnBrk="0" fontAlgn="base" latinLnBrk="0" hangingPunct="0">
              <a:lnSpc>
                <a:spcPct val="100000"/>
              </a:lnSpc>
              <a:spcBef>
                <a:spcPct val="30000"/>
              </a:spcBef>
              <a:spcAft>
                <a:spcPct val="0"/>
              </a:spcAft>
              <a:buClrTx/>
              <a:buSzTx/>
              <a:buFontTx/>
              <a:buNone/>
              <a:defRPr/>
            </a:pPr>
            <a:endParaRPr lang="en-US" b="0" i="0" dirty="0"/>
          </a:p>
          <a:p>
            <a:pPr marL="0" marR="0" lvl="0" indent="0" algn="l" defTabSz="914400" rtl="0" eaLnBrk="0" fontAlgn="base" latinLnBrk="0" hangingPunct="0">
              <a:lnSpc>
                <a:spcPct val="100000"/>
              </a:lnSpc>
              <a:spcBef>
                <a:spcPct val="30000"/>
              </a:spcBef>
              <a:spcAft>
                <a:spcPct val="0"/>
              </a:spcAft>
              <a:buClrTx/>
              <a:buSzTx/>
              <a:buFontTx/>
              <a:buNone/>
              <a:defRPr/>
            </a:pPr>
            <a:r>
              <a:rPr lang="en-US" b="0" i="0" dirty="0"/>
              <a:t>We see in the closing verses </a:t>
            </a:r>
            <a:r>
              <a:rPr lang="en-US" b="0" i="0" u="sng" dirty="0"/>
              <a:t>a result</a:t>
            </a:r>
            <a:r>
              <a:rPr lang="en-US" b="0" i="0" dirty="0"/>
              <a:t> of God's desire. A dissuader to contiue their present course. Proverbs 13:15 (NIV) </a:t>
            </a:r>
            <a:r>
              <a:rPr lang="en-US" b="0" i="1" dirty="0"/>
              <a:t>Good judgment wins favor, but the way of the unfaithful leads to their destruction  </a:t>
            </a:r>
            <a:endParaRPr lang="en-US" b="0" i="1" dirty="0"/>
          </a:p>
          <a:p>
            <a:pPr marL="0" marR="0" lvl="0" indent="0" algn="l" defTabSz="914400" rtl="0" eaLnBrk="0" fontAlgn="base" latinLnBrk="0" hangingPunct="0">
              <a:lnSpc>
                <a:spcPct val="100000"/>
              </a:lnSpc>
              <a:spcBef>
                <a:spcPct val="30000"/>
              </a:spcBef>
              <a:spcAft>
                <a:spcPct val="0"/>
              </a:spcAft>
              <a:buClrTx/>
              <a:buSzTx/>
              <a:buFontTx/>
              <a:buNone/>
              <a:defRPr/>
            </a:pPr>
            <a:r>
              <a:rPr lang="en-US" b="0" i="0" dirty="0"/>
              <a:t> When they go to their God, they will find no relief, they will not prevail even though they weary themselves pleading to their gods. They will only continue to heap up the wrath of god on themselves</a:t>
            </a:r>
            <a:endParaRPr lang="en-US" b="0" i="0" dirty="0"/>
          </a:p>
          <a:p>
            <a:pPr marL="0" marR="0" lvl="0" indent="0" algn="l" defTabSz="914400" rtl="0" eaLnBrk="0" fontAlgn="base" latinLnBrk="0" hangingPunct="0">
              <a:lnSpc>
                <a:spcPct val="100000"/>
              </a:lnSpc>
              <a:spcBef>
                <a:spcPct val="30000"/>
              </a:spcBef>
              <a:spcAft>
                <a:spcPct val="0"/>
              </a:spcAft>
              <a:buClrTx/>
              <a:buSzTx/>
              <a:buFontTx/>
              <a:buNone/>
              <a:defRPr/>
            </a:pPr>
            <a:r>
              <a:rPr lang="en-US" b="0" i="0" dirty="0"/>
              <a:t>It is only through the God of Israel that protection is available and has been offered.</a:t>
            </a:r>
            <a:endParaRPr lang="en-US" b="0" i="0" dirty="0"/>
          </a:p>
          <a:p>
            <a:pPr marL="0" marR="0" lvl="0" indent="0" algn="l" defTabSz="914400" rtl="0" eaLnBrk="0" fontAlgn="base" latinLnBrk="0" hangingPunct="0">
              <a:lnSpc>
                <a:spcPct val="100000"/>
              </a:lnSpc>
              <a:spcBef>
                <a:spcPct val="30000"/>
              </a:spcBef>
              <a:spcAft>
                <a:spcPct val="0"/>
              </a:spcAft>
              <a:buClrTx/>
              <a:buSzTx/>
              <a:buFontTx/>
              <a:buNone/>
              <a:defRPr/>
            </a:pPr>
            <a:r>
              <a:rPr lang="en-US" b="0" i="0" dirty="0"/>
              <a:t>Now, God declares to MOAB-Without repentance,  within 3 years MOAB and all it inhabitants will certainly be destroyed. Which we know historically happened. Assyria destroyed MOAB yet there were a few who fled to Jerusalem and were saved.</a:t>
            </a:r>
            <a:endParaRPr lang="en-US" b="0" i="0" dirty="0"/>
          </a:p>
          <a:p>
            <a:pPr marL="0" marR="0" lvl="0" indent="0" algn="l" defTabSz="914400" rtl="0" eaLnBrk="0" fontAlgn="base" latinLnBrk="0" hangingPunct="0">
              <a:lnSpc>
                <a:spcPct val="100000"/>
              </a:lnSpc>
              <a:spcBef>
                <a:spcPct val="30000"/>
              </a:spcBef>
              <a:spcAft>
                <a:spcPct val="0"/>
              </a:spcAft>
              <a:buClrTx/>
              <a:buSzTx/>
              <a:buFontTx/>
              <a:buNone/>
              <a:defRPr/>
            </a:pPr>
            <a:endParaRPr lang="en-US" sz="1800" dirty="0">
              <a:solidFill>
                <a:srgbClr val="000000"/>
              </a:solidFill>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800" dirty="0">
                <a:solidFill>
                  <a:srgbClr val="000000"/>
                </a:solidFill>
              </a:rPr>
              <a:t>In preceeding chapters we had seen God in all his infinite mercy, extending his hands out to rebellious Jews, saving a few out of a rebellious and stiff necked nation for the sake of His name andf throne. But NOW we see God;s hand moving in NON-JEWISH nations extending the same mercy to the helpless, penitent GENTILES who put their trust NOT so much in Judah but in the coming king of Judah. In History, Hezekiah is the picture... since he is on the throne when Assyria is stopped- but the reality is found in Jesus Christ, the coming king who will sit on the throne as The justifier of God, Jesus Christ- the righteousness of God whose mercy extends past the walls of Jerusalem to Gentiles as well. to ALL who come, in faith, believing </a:t>
            </a:r>
            <a:endParaRPr lang="en-US" sz="1800" dirty="0">
              <a:solidFill>
                <a:srgbClr val="000000"/>
              </a:solidFill>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800" dirty="0">
                <a:solidFill>
                  <a:srgbClr val="000000"/>
                </a:solidFill>
              </a:rPr>
              <a:t>  </a:t>
            </a:r>
            <a:endParaRPr lang="en-US" sz="1800" dirty="0">
              <a:solidFill>
                <a:srgbClr val="000000"/>
              </a:solidFill>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800" dirty="0">
                <a:solidFill>
                  <a:srgbClr val="000000"/>
                </a:solidFill>
                <a:effectLst/>
                <a:latin typeface="Calibri" panose="020F0502020204030204" pitchFamily="34" charset="0"/>
              </a:rPr>
              <a:t>		</a:t>
            </a:r>
            <a:endParaRPr lang="en-US" sz="1800" dirty="0">
              <a:effectLst/>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124075" y="1844675"/>
            <a:ext cx="5616575" cy="1109663"/>
          </a:xfrm>
        </p:spPr>
        <p:txBody>
          <a:bodyPr/>
          <a:lstStyle>
            <a:lvl1pPr>
              <a:defRPr sz="2900"/>
            </a:lvl1pPr>
          </a:lstStyle>
          <a:p>
            <a:pPr lvl="0"/>
            <a:r>
              <a:rPr lang="ru-RU" noProof="0"/>
              <a:t>Click to edit Master title style</a:t>
            </a:r>
            <a:endParaRPr lang="ru-RU" noProof="0"/>
          </a:p>
        </p:txBody>
      </p:sp>
      <p:sp>
        <p:nvSpPr>
          <p:cNvPr id="5123" name="Rectangle 3"/>
          <p:cNvSpPr>
            <a:spLocks noGrp="1" noChangeArrowheads="1"/>
          </p:cNvSpPr>
          <p:nvPr>
            <p:ph type="subTitle" idx="1"/>
          </p:nvPr>
        </p:nvSpPr>
        <p:spPr>
          <a:xfrm>
            <a:off x="2124075" y="2732088"/>
            <a:ext cx="5616575" cy="696912"/>
          </a:xfrm>
          <a:effectLst>
            <a:outerShdw dist="17961" dir="2700000" algn="ctr" rotWithShape="0">
              <a:schemeClr val="bg2"/>
            </a:outerShdw>
          </a:effectLst>
        </p:spPr>
        <p:txBody>
          <a:bodyPr/>
          <a:lstStyle>
            <a:lvl1pPr marL="0" indent="0">
              <a:buFontTx/>
              <a:buNone/>
              <a:defRPr sz="2400" b="1"/>
            </a:lvl1pPr>
          </a:lstStyle>
          <a:p>
            <a:pPr lvl="0"/>
            <a:r>
              <a:rPr lang="ru-RU" noProof="0"/>
              <a:t>Click to edit Master subtitle style</a:t>
            </a:r>
            <a:endParaRPr lang="ru-RU"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59563" y="836613"/>
            <a:ext cx="1871662" cy="5688012"/>
          </a:xfrm>
        </p:spPr>
        <p:txBody>
          <a:bodyPr vert="eaVert"/>
          <a:lstStyle/>
          <a:p>
            <a:r>
              <a:rPr lang="ru-RU"/>
              <a:t>Образец заголовка</a:t>
            </a:r>
            <a:endParaRPr lang="ru-RU"/>
          </a:p>
        </p:txBody>
      </p:sp>
      <p:sp>
        <p:nvSpPr>
          <p:cNvPr id="3" name="Вертикальный текст 2"/>
          <p:cNvSpPr>
            <a:spLocks noGrp="1"/>
          </p:cNvSpPr>
          <p:nvPr>
            <p:ph type="body" orient="vert" idx="1"/>
          </p:nvPr>
        </p:nvSpPr>
        <p:spPr>
          <a:xfrm>
            <a:off x="1042988" y="836613"/>
            <a:ext cx="5464175" cy="5688012"/>
          </a:xfrm>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idx="1"/>
          </p:nvPr>
        </p:nvSpPr>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sz="half" idx="1"/>
          </p:nvPr>
        </p:nvSpPr>
        <p:spPr>
          <a:xfrm>
            <a:off x="1042988" y="1412875"/>
            <a:ext cx="3667125"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Объект 3"/>
          <p:cNvSpPr>
            <a:spLocks noGrp="1"/>
          </p:cNvSpPr>
          <p:nvPr>
            <p:ph sz="half" idx="2"/>
          </p:nvPr>
        </p:nvSpPr>
        <p:spPr>
          <a:xfrm>
            <a:off x="4862513" y="1412875"/>
            <a:ext cx="3668712"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87450" y="836613"/>
            <a:ext cx="6121400" cy="508000"/>
          </a:xfrm>
          <a:prstGeom prst="rect">
            <a:avLst/>
          </a:prstGeom>
          <a:noFill/>
          <a:ln w="9525">
            <a:noFill/>
            <a:miter lim="800000"/>
          </a:ln>
          <a:effectLst>
            <a:outerShdw dist="17961" dir="2700000" algn="ctr" rotWithShape="0">
              <a:schemeClr val="bg2"/>
            </a:outerShdw>
          </a:effectLst>
        </p:spPr>
        <p:txBody>
          <a:bodyPr vert="horz" wrap="square" lIns="91440" tIns="45720" rIns="91440" bIns="45720" numCol="1" anchor="ctr" anchorCtr="0" compatLnSpc="1"/>
          <a:lstStyle/>
          <a:p>
            <a:pPr lvl="0"/>
            <a:r>
              <a:rPr lang="ru-RU"/>
              <a:t>Click to edit Master title style</a:t>
            </a:r>
            <a:endParaRPr lang="ru-RU"/>
          </a:p>
        </p:txBody>
      </p:sp>
      <p:sp>
        <p:nvSpPr>
          <p:cNvPr id="1027" name="Rectangle 3"/>
          <p:cNvSpPr>
            <a:spLocks noGrp="1" noChangeArrowheads="1"/>
          </p:cNvSpPr>
          <p:nvPr>
            <p:ph type="body" idx="1"/>
          </p:nvPr>
        </p:nvSpPr>
        <p:spPr bwMode="auto">
          <a:xfrm>
            <a:off x="1042988" y="1412875"/>
            <a:ext cx="7488237" cy="5111750"/>
          </a:xfrm>
          <a:prstGeom prst="rect">
            <a:avLst/>
          </a:prstGeom>
          <a:noFill/>
          <a:ln w="9525">
            <a:noFill/>
            <a:miter lim="800000"/>
          </a:ln>
          <a:effectLst/>
        </p:spPr>
        <p:txBody>
          <a:bodyPr vert="horz" wrap="square" lIns="91440" tIns="45720" rIns="91440" bIns="45720" numCol="1" anchor="t" anchorCtr="0" compatLnSpc="1"/>
          <a:lstStyle/>
          <a:p>
            <a:pPr lvl="0"/>
            <a:r>
              <a:rPr lang="ru-RU"/>
              <a:t>Click to edit Master text styles</a:t>
            </a:r>
            <a:endParaRPr lang="ru-RU"/>
          </a:p>
          <a:p>
            <a:pPr lvl="1"/>
            <a:r>
              <a:rPr lang="ru-RU"/>
              <a:t>Second level</a:t>
            </a:r>
            <a:endParaRPr lang="ru-RU"/>
          </a:p>
          <a:p>
            <a:pPr lvl="2"/>
            <a:r>
              <a:rPr lang="ru-RU"/>
              <a:t>Third level</a:t>
            </a:r>
            <a:endParaRPr lang="ru-RU"/>
          </a:p>
          <a:p>
            <a:pPr lvl="3"/>
            <a:r>
              <a:rPr lang="ru-RU"/>
              <a:t>Fourth level</a:t>
            </a:r>
            <a:endParaRPr lang="ru-RU"/>
          </a:p>
          <a:p>
            <a:pPr lvl="4"/>
            <a:r>
              <a:rPr lang="ru-RU"/>
              <a:t>Fifth level</a:t>
            </a:r>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300" b="1">
          <a:solidFill>
            <a:srgbClr val="080808"/>
          </a:solidFill>
          <a:latin typeface="+mj-lt"/>
          <a:ea typeface="+mj-ea"/>
          <a:cs typeface="+mj-cs"/>
        </a:defRPr>
      </a:lvl1pPr>
      <a:lvl2pPr algn="l" rtl="0" eaLnBrk="0" fontAlgn="base" hangingPunct="0">
        <a:spcBef>
          <a:spcPct val="0"/>
        </a:spcBef>
        <a:spcAft>
          <a:spcPct val="0"/>
        </a:spcAft>
        <a:defRPr sz="3300" b="1">
          <a:solidFill>
            <a:srgbClr val="080808"/>
          </a:solidFill>
          <a:latin typeface="Arial" panose="020B0604020202020204" pitchFamily="34" charset="0"/>
        </a:defRPr>
      </a:lvl2pPr>
      <a:lvl3pPr algn="l" rtl="0" eaLnBrk="0" fontAlgn="base" hangingPunct="0">
        <a:spcBef>
          <a:spcPct val="0"/>
        </a:spcBef>
        <a:spcAft>
          <a:spcPct val="0"/>
        </a:spcAft>
        <a:defRPr sz="3300" b="1">
          <a:solidFill>
            <a:srgbClr val="080808"/>
          </a:solidFill>
          <a:latin typeface="Arial" panose="020B0604020202020204" pitchFamily="34" charset="0"/>
        </a:defRPr>
      </a:lvl3pPr>
      <a:lvl4pPr algn="l" rtl="0" eaLnBrk="0" fontAlgn="base" hangingPunct="0">
        <a:spcBef>
          <a:spcPct val="0"/>
        </a:spcBef>
        <a:spcAft>
          <a:spcPct val="0"/>
        </a:spcAft>
        <a:defRPr sz="3300" b="1">
          <a:solidFill>
            <a:srgbClr val="080808"/>
          </a:solidFill>
          <a:latin typeface="Arial" panose="020B0604020202020204" pitchFamily="34" charset="0"/>
        </a:defRPr>
      </a:lvl4pPr>
      <a:lvl5pPr algn="l" rtl="0" eaLnBrk="0" fontAlgn="base" hangingPunct="0">
        <a:spcBef>
          <a:spcPct val="0"/>
        </a:spcBef>
        <a:spcAft>
          <a:spcPct val="0"/>
        </a:spcAft>
        <a:defRPr sz="3300" b="1">
          <a:solidFill>
            <a:srgbClr val="080808"/>
          </a:solidFill>
          <a:latin typeface="Arial" panose="020B0604020202020204" pitchFamily="34" charset="0"/>
        </a:defRPr>
      </a:lvl5pPr>
      <a:lvl6pPr marL="457200" algn="l" rtl="0" fontAlgn="base">
        <a:spcBef>
          <a:spcPct val="0"/>
        </a:spcBef>
        <a:spcAft>
          <a:spcPct val="0"/>
        </a:spcAft>
        <a:defRPr sz="3300" b="1">
          <a:solidFill>
            <a:srgbClr val="080808"/>
          </a:solidFill>
          <a:latin typeface="Arial" panose="020B0604020202020204" pitchFamily="34" charset="0"/>
        </a:defRPr>
      </a:lvl6pPr>
      <a:lvl7pPr marL="914400" algn="l" rtl="0" fontAlgn="base">
        <a:spcBef>
          <a:spcPct val="0"/>
        </a:spcBef>
        <a:spcAft>
          <a:spcPct val="0"/>
        </a:spcAft>
        <a:defRPr sz="3300" b="1">
          <a:solidFill>
            <a:srgbClr val="080808"/>
          </a:solidFill>
          <a:latin typeface="Arial" panose="020B0604020202020204" pitchFamily="34" charset="0"/>
        </a:defRPr>
      </a:lvl7pPr>
      <a:lvl8pPr marL="1371600" algn="l" rtl="0" fontAlgn="base">
        <a:spcBef>
          <a:spcPct val="0"/>
        </a:spcBef>
        <a:spcAft>
          <a:spcPct val="0"/>
        </a:spcAft>
        <a:defRPr sz="3300" b="1">
          <a:solidFill>
            <a:srgbClr val="080808"/>
          </a:solidFill>
          <a:latin typeface="Arial" panose="020B0604020202020204" pitchFamily="34" charset="0"/>
        </a:defRPr>
      </a:lvl8pPr>
      <a:lvl9pPr marL="1828800" algn="l" rtl="0" fontAlgn="base">
        <a:spcBef>
          <a:spcPct val="0"/>
        </a:spcBef>
        <a:spcAft>
          <a:spcPct val="0"/>
        </a:spcAft>
        <a:defRPr sz="3300" b="1">
          <a:solidFill>
            <a:srgbClr val="080808"/>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800">
          <a:solidFill>
            <a:srgbClr val="080808"/>
          </a:solidFill>
          <a:latin typeface="+mn-lt"/>
          <a:ea typeface="+mn-ea"/>
          <a:cs typeface="+mn-cs"/>
        </a:defRPr>
      </a:lvl1pPr>
      <a:lvl2pPr marL="742950" indent="-285750" algn="l" rtl="0" eaLnBrk="0" fontAlgn="base" hangingPunct="0">
        <a:spcBef>
          <a:spcPct val="20000"/>
        </a:spcBef>
        <a:spcAft>
          <a:spcPct val="0"/>
        </a:spcAft>
        <a:buChar char="–"/>
        <a:defRPr sz="2400" b="1">
          <a:solidFill>
            <a:srgbClr val="080808"/>
          </a:solidFill>
          <a:latin typeface="+mn-lt"/>
        </a:defRPr>
      </a:lvl2pPr>
      <a:lvl3pPr marL="1143000" indent="-228600" algn="l" rtl="0" eaLnBrk="0" fontAlgn="base" hangingPunct="0">
        <a:spcBef>
          <a:spcPct val="20000"/>
        </a:spcBef>
        <a:spcAft>
          <a:spcPct val="0"/>
        </a:spcAft>
        <a:buChar char="•"/>
        <a:defRPr sz="2400">
          <a:solidFill>
            <a:srgbClr val="080808"/>
          </a:solidFill>
          <a:latin typeface="+mn-lt"/>
        </a:defRPr>
      </a:lvl3pPr>
      <a:lvl4pPr marL="1600200" indent="-228600" algn="l" rtl="0" eaLnBrk="0" fontAlgn="base" hangingPunct="0">
        <a:spcBef>
          <a:spcPct val="20000"/>
        </a:spcBef>
        <a:spcAft>
          <a:spcPct val="0"/>
        </a:spcAft>
        <a:buChar char="–"/>
        <a:defRPr sz="2000">
          <a:solidFill>
            <a:srgbClr val="080808"/>
          </a:solidFill>
          <a:latin typeface="+mn-lt"/>
        </a:defRPr>
      </a:lvl4pPr>
      <a:lvl5pPr marL="2057400" indent="-228600" algn="l" rtl="0" eaLnBrk="0" fontAlgn="base" hangingPunct="0">
        <a:spcBef>
          <a:spcPct val="20000"/>
        </a:spcBef>
        <a:spcAft>
          <a:spcPct val="0"/>
        </a:spcAft>
        <a:buChar char="»"/>
        <a:defRPr sz="2000">
          <a:solidFill>
            <a:srgbClr val="080808"/>
          </a:solidFill>
          <a:latin typeface="+mn-lt"/>
        </a:defRPr>
      </a:lvl5pPr>
      <a:lvl6pPr marL="2514600" indent="-228600" algn="l" rtl="0" fontAlgn="base">
        <a:spcBef>
          <a:spcPct val="20000"/>
        </a:spcBef>
        <a:spcAft>
          <a:spcPct val="0"/>
        </a:spcAft>
        <a:buChar char="»"/>
        <a:defRPr sz="2000">
          <a:solidFill>
            <a:srgbClr val="080808"/>
          </a:solidFill>
          <a:latin typeface="+mn-lt"/>
        </a:defRPr>
      </a:lvl6pPr>
      <a:lvl7pPr marL="2971800" indent="-228600" algn="l" rtl="0" fontAlgn="base">
        <a:spcBef>
          <a:spcPct val="20000"/>
        </a:spcBef>
        <a:spcAft>
          <a:spcPct val="0"/>
        </a:spcAft>
        <a:buChar char="»"/>
        <a:defRPr sz="2000">
          <a:solidFill>
            <a:srgbClr val="080808"/>
          </a:solidFill>
          <a:latin typeface="+mn-lt"/>
        </a:defRPr>
      </a:lvl7pPr>
      <a:lvl8pPr marL="3429000" indent="-228600" algn="l" rtl="0" fontAlgn="base">
        <a:spcBef>
          <a:spcPct val="20000"/>
        </a:spcBef>
        <a:spcAft>
          <a:spcPct val="0"/>
        </a:spcAft>
        <a:buChar char="»"/>
        <a:defRPr sz="2000">
          <a:solidFill>
            <a:srgbClr val="080808"/>
          </a:solidFill>
          <a:latin typeface="+mn-lt"/>
        </a:defRPr>
      </a:lvl8pPr>
      <a:lvl9pPr marL="3886200" indent="-228600" algn="l" rtl="0" fontAlgn="base">
        <a:spcBef>
          <a:spcPct val="20000"/>
        </a:spcBef>
        <a:spcAft>
          <a:spcPct val="0"/>
        </a:spcAft>
        <a:buChar char="»"/>
        <a:defRPr sz="2000">
          <a:solidFill>
            <a:srgbClr val="080808"/>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Grp="1" noChangeArrowheads="1"/>
          </p:cNvSpPr>
          <p:nvPr>
            <p:ph type="ctrTitle"/>
          </p:nvPr>
        </p:nvSpPr>
        <p:spPr>
          <a:xfrm>
            <a:off x="6130925" y="4869815"/>
            <a:ext cx="2097405" cy="750570"/>
          </a:xfrm>
        </p:spPr>
        <p:txBody>
          <a:bodyPr/>
          <a:lstStyle/>
          <a:p>
            <a:pPr eaLnBrk="1" hangingPunct="1"/>
            <a:r>
              <a:rPr lang="en-US" sz="4400" dirty="0"/>
              <a:t>I</a:t>
            </a:r>
            <a:r>
              <a:rPr lang="en-US" sz="4400" dirty="0">
                <a:effectLst>
                  <a:outerShdw blurRad="38100" dist="38100" dir="2700000" algn="tl">
                    <a:srgbClr val="000000">
                      <a:alpha val="43137"/>
                    </a:srgbClr>
                  </a:outerShdw>
                </a:effectLst>
              </a:rPr>
              <a:t>saiah</a:t>
            </a:r>
            <a:endParaRPr lang="en-US" sz="4400" dirty="0">
              <a:effectLst>
                <a:outerShdw blurRad="38100" dist="38100" dir="2700000" algn="tl">
                  <a:srgbClr val="000000">
                    <a:alpha val="43137"/>
                  </a:srgbClr>
                </a:outerShdw>
              </a:effectLst>
            </a:endParaRPr>
          </a:p>
        </p:txBody>
      </p:sp>
      <p:sp>
        <p:nvSpPr>
          <p:cNvPr id="34829" name="Rectangle 13"/>
          <p:cNvSpPr>
            <a:spLocks noGrp="1" noChangeArrowheads="1"/>
          </p:cNvSpPr>
          <p:nvPr>
            <p:ph type="subTitle" idx="1"/>
          </p:nvPr>
        </p:nvSpPr>
        <p:spPr>
          <a:xfrm>
            <a:off x="6358890" y="5521960"/>
            <a:ext cx="1996440" cy="697230"/>
          </a:xfrm>
        </p:spPr>
        <p:txBody>
          <a:bodyPr/>
          <a:lstStyle/>
          <a:p>
            <a:pPr eaLnBrk="1" hangingPunct="1">
              <a:defRPr/>
            </a:pPr>
            <a:r>
              <a:rPr lang="en-US" altLang="uk-UA" sz="2000" dirty="0">
                <a:effectLst>
                  <a:outerShdw blurRad="38100" dist="38100" dir="2700000" algn="tl">
                    <a:srgbClr val="000000">
                      <a:alpha val="43137"/>
                    </a:srgbClr>
                  </a:outerShdw>
                </a:effectLst>
                <a:latin typeface="+mj-lt"/>
              </a:rPr>
              <a:t>Chapters 15,16</a:t>
            </a:r>
            <a:endParaRPr lang="en-US" altLang="uk-UA" sz="2000" dirty="0">
              <a:effectLst>
                <a:outerShdw blurRad="38100" dist="38100" dir="2700000" algn="tl">
                  <a:srgbClr val="000000">
                    <a:alpha val="43137"/>
                  </a:srgbClr>
                </a:outerShdw>
              </a:effectLst>
              <a:latin typeface="+mj-lt"/>
            </a:endParaRPr>
          </a:p>
        </p:txBody>
      </p:sp>
      <p:sp>
        <p:nvSpPr>
          <p:cNvPr id="2" name="Text Box 1"/>
          <p:cNvSpPr txBox="1"/>
          <p:nvPr/>
        </p:nvSpPr>
        <p:spPr>
          <a:xfrm>
            <a:off x="2265045" y="2345055"/>
            <a:ext cx="5501640" cy="829945"/>
          </a:xfrm>
          <a:prstGeom prst="rect">
            <a:avLst/>
          </a:prstGeom>
          <a:noFill/>
        </p:spPr>
        <p:txBody>
          <a:bodyPr wrap="square" rtlCol="0">
            <a:spAutoFit/>
          </a:bodyPr>
          <a:lstStyle/>
          <a:p>
            <a:r>
              <a:rPr lang="en-US" sz="4800">
                <a:solidFill>
                  <a:srgbClr val="080808"/>
                </a:solidFill>
                <a:effectLst>
                  <a:outerShdw blurRad="38100" dist="38100" dir="2700000" algn="tl">
                    <a:srgbClr val="000000">
                      <a:alpha val="43137"/>
                    </a:srgbClr>
                  </a:outerShdw>
                </a:effectLst>
              </a:rPr>
              <a:t>Only God is God</a:t>
            </a:r>
            <a:endParaRPr lang="en-US" sz="4800">
              <a:solidFill>
                <a:srgbClr val="080808"/>
              </a:solidFill>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06600" y="84454"/>
            <a:ext cx="7080885" cy="6080849"/>
          </a:xfrm>
        </p:spPr>
        <p:txBody>
          <a:bodyPr/>
          <a:lstStyle/>
          <a:p>
            <a:pPr marL="0" indent="0">
              <a:buNone/>
            </a:pPr>
            <a:r>
              <a:rPr lang="en-US" sz="2300" b="1" dirty="0"/>
              <a:t>Isaiah 15</a:t>
            </a:r>
            <a:endParaRPr lang="en-US" sz="2300" b="1" dirty="0"/>
          </a:p>
          <a:p>
            <a:pPr marL="0" indent="0">
              <a:buNone/>
            </a:pPr>
            <a:r>
              <a:rPr lang="en-US" sz="2300" dirty="0"/>
              <a:t>	</a:t>
            </a:r>
            <a:r>
              <a:rPr lang="en-US" sz="2400" dirty="0">
                <a:effectLst/>
                <a:latin typeface="Calibri" panose="020F0502020204030204" pitchFamily="34" charset="0"/>
              </a:rPr>
              <a:t>“The oracle concerning Moab. Surely in a night Ar of Moab is devastated and ruined; Surely in a night Kir of Moab is devastated and ruined. They have gone up to the temple and to Dibon, even to the high places to weep. Moab wails over Nebo and Medeba; Everyone’s head is bald and every beard is cut off. In their streets they have girded themselves with sackcloth; On their housetops and in their squares Everyone is wailing, dissolved in tears. Heshbon and Elealeh also cry out, Their voice is heard all the way to Jahaz; Therefore the armed men of Moab cry aloud; His soul trembles within him.” (Isaiah 15:1–4, NASB95)</a:t>
            </a:r>
            <a:endParaRPr lang="en-US" sz="2400" dirty="0">
              <a:effectLst/>
              <a:latin typeface="Calibri" panose="020F0502020204030204" pitchFamily="34" charset="0"/>
            </a:endParaRPr>
          </a:p>
        </p:txBody>
      </p:sp>
      <p:pic>
        <p:nvPicPr>
          <p:cNvPr id="3" name="Picture 2"/>
          <p:cNvPicPr>
            <a:picLocks noChangeAspect="1"/>
          </p:cNvPicPr>
          <p:nvPr/>
        </p:nvPicPr>
        <p:blipFill>
          <a:blip r:embed="rId2"/>
          <a:stretch>
            <a:fillRect/>
          </a:stretch>
        </p:blipFill>
        <p:spPr>
          <a:xfrm>
            <a:off x="1814830" y="-48895"/>
            <a:ext cx="7464425" cy="6955790"/>
          </a:xfrm>
          <a:prstGeom prst="rect">
            <a:avLst/>
          </a:prstGeom>
        </p:spPr>
      </p:pic>
      <p:sp>
        <p:nvSpPr>
          <p:cNvPr id="5" name="Down Arrow 4"/>
          <p:cNvSpPr/>
          <p:nvPr/>
        </p:nvSpPr>
        <p:spPr>
          <a:xfrm>
            <a:off x="6736715" y="1535430"/>
            <a:ext cx="863600" cy="925830"/>
          </a:xfrm>
          <a:prstGeom prst="downArrow">
            <a:avLst/>
          </a:prstGeom>
          <a:solidFill>
            <a:srgbClr val="F735F9"/>
          </a:solidFill>
          <a:ln w="9525" cap="flat" cmpd="sng" algn="ctr">
            <a:solidFill>
              <a:srgbClr val="080808"/>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ru-RU" sz="1800" b="1"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835696" y="84454"/>
            <a:ext cx="7251789" cy="6773546"/>
          </a:xfrm>
        </p:spPr>
        <p:txBody>
          <a:bodyPr/>
          <a:lstStyle/>
          <a:p>
            <a:pPr marL="0" indent="0">
              <a:buNone/>
            </a:pPr>
            <a:r>
              <a:rPr lang="en-US" sz="2300" b="1" dirty="0"/>
              <a:t>Isaiah 15</a:t>
            </a:r>
            <a:endParaRPr lang="en-US" sz="2300" b="1" dirty="0"/>
          </a:p>
          <a:p>
            <a:pPr marL="0" indent="0">
              <a:buNone/>
            </a:pPr>
            <a:r>
              <a:rPr lang="en-US" sz="2300" dirty="0"/>
              <a:t>	</a:t>
            </a:r>
            <a:r>
              <a:rPr lang="en-US" sz="2400" i="1" dirty="0">
                <a:effectLst/>
                <a:latin typeface="Calibri" panose="020F0502020204030204" pitchFamily="34" charset="0"/>
              </a:rPr>
              <a:t> </a:t>
            </a:r>
            <a:r>
              <a:rPr lang="en-US" sz="2400" i="1">
                <a:effectLst/>
                <a:latin typeface="Calibri" panose="020F0502020204030204" pitchFamily="34" charset="0"/>
              </a:rPr>
              <a:t>“My heart cries out for Moab; His fugitives are as far as Zoar and Eglath-shelishiyah, For they go up the ascent of Luhith weeping; Surely on the road to Horonaim they raise a cry of distress over their ruin. For the waters of Nimrim are desolate. Surely the grass is withered, the tender grass died out, There is no green thing. Therefore the abundance which they have acquired and stored up They carry off over the brook of Arabim. For the cry of distress has gone around the territory of Moab, Its wail goes as far as Eglaim and its wailing even to Beer-elim. For the waters of Dimon are full of blood; Surely I will bring added woes upon Dimon, A lion upon the fugitives of Moab and upon the remnant of the land.” (Isaiah 15:5–9, NASB95)</a:t>
            </a:r>
            <a:endParaRPr lang="en-US" sz="2400" i="1">
              <a:effectLst/>
              <a:latin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06600" y="84454"/>
            <a:ext cx="7080885" cy="6080849"/>
          </a:xfrm>
        </p:spPr>
        <p:txBody>
          <a:bodyPr/>
          <a:lstStyle/>
          <a:p>
            <a:pPr marL="0" indent="0">
              <a:buNone/>
            </a:pPr>
            <a:r>
              <a:rPr lang="en-US" sz="2300" b="1" dirty="0"/>
              <a:t>Isaiah 16</a:t>
            </a:r>
            <a:endParaRPr lang="en-US" sz="2300" b="1" dirty="0"/>
          </a:p>
          <a:p>
            <a:pPr marL="0" indent="0">
              <a:buNone/>
            </a:pPr>
            <a:r>
              <a:rPr lang="en-US" sz="2300" dirty="0"/>
              <a:t>	</a:t>
            </a:r>
            <a:r>
              <a:rPr lang="en-US" sz="1800" i="1" dirty="0">
                <a:effectLst/>
                <a:latin typeface="Calibri" panose="020F0502020204030204" pitchFamily="34" charset="0"/>
              </a:rPr>
              <a:t> </a:t>
            </a:r>
            <a:r>
              <a:rPr lang="en-US" sz="2400" i="1">
                <a:effectLst/>
                <a:latin typeface="Calibri" panose="020F0502020204030204" pitchFamily="34" charset="0"/>
              </a:rPr>
              <a:t>“Send the tribute lamb to the ruler of the land, From Sela by way of the wilderness to the mountain of the daughter of Zion. Then, like fleeing birds or scattered nestlings, The daughters of Moab will be at the fords of the Arnon. “Give us advice, make a decision; Cast your shadow like night at high noon; Hide the outcasts, do not betray the fugitive. “Let the outcasts of Moab stay with you; Be a hiding place to them from the destroyer.” </a:t>
            </a:r>
            <a:endParaRPr lang="en-US" sz="2400" i="1">
              <a:effectLst/>
              <a:latin typeface="Calibri" panose="020F0502020204030204" pitchFamily="34" charset="0"/>
            </a:endParaRPr>
          </a:p>
          <a:p>
            <a:pPr marL="0" indent="0">
              <a:buNone/>
            </a:pPr>
            <a:r>
              <a:rPr lang="en-US" sz="2400" i="1">
                <a:effectLst/>
                <a:latin typeface="Calibri" panose="020F0502020204030204" pitchFamily="34" charset="0"/>
              </a:rPr>
              <a:t>	For the extortioner has come to an end, destruction has ceased, Oppressors have completely disappeared from the land. A throne will even be established in lovingkindness, And a judge will sit on it in faithfulness in the tent of David; Moreover, he will seek justice And be prompt in righteousness.” (Isaiah 16:1–5, NASB95)</a:t>
            </a:r>
            <a:endParaRPr lang="en-US" sz="2400" i="1">
              <a:effectLst/>
              <a:latin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964055" y="158749"/>
            <a:ext cx="7080885" cy="6080849"/>
          </a:xfrm>
        </p:spPr>
        <p:txBody>
          <a:bodyPr/>
          <a:lstStyle/>
          <a:p>
            <a:pPr marL="0" indent="0">
              <a:buNone/>
            </a:pPr>
            <a:r>
              <a:rPr lang="en-US" sz="2300" b="1" dirty="0"/>
              <a:t>Isaiah 16</a:t>
            </a:r>
            <a:endParaRPr lang="en-US" sz="2300" b="1" dirty="0"/>
          </a:p>
          <a:p>
            <a:pPr marL="0" indent="0">
              <a:buNone/>
            </a:pPr>
            <a:r>
              <a:rPr lang="en-US" sz="2300" dirty="0"/>
              <a:t>	</a:t>
            </a:r>
            <a:r>
              <a:rPr lang="en-US" sz="2400" dirty="0">
                <a:effectLst/>
                <a:latin typeface="Calibri" panose="020F0502020204030204" pitchFamily="34" charset="0"/>
              </a:rPr>
              <a:t> </a:t>
            </a:r>
            <a:r>
              <a:rPr lang="en-US" sz="2300" i="1" dirty="0">
                <a:effectLst/>
                <a:latin typeface="Calibri" panose="020F0502020204030204" pitchFamily="34" charset="0"/>
              </a:rPr>
              <a:t>“</a:t>
            </a:r>
            <a:r>
              <a:rPr lang="en-US" sz="2300" dirty="0">
                <a:effectLst/>
                <a:latin typeface="Calibri" panose="020F0502020204030204" pitchFamily="34" charset="0"/>
              </a:rPr>
              <a:t>“We have heard of the pride of Moab, an excessive pride; Even of his arrogance, pride, and fury; His idle boasts are false. Therefore Moab will wail; everyone of Moab will wail. You will moan for the raisin cakes of Kir-hareseth As those who are utterly stricken. For the fields of Heshbon have withered, the vines of Sibmah as well; The lords of the nations have trampled down its choice clusters Which reached as far as Jazer and wandered to the deserts; Its tendrils spread themselves out and passed over the sea. Therefore I will weep bitterly for Jazer, for the vine of Sibmah; I will drench you with my tears, O Heshbon and Elealeh; For the shouting over your summer fruits and your harvest has fallen away. Gladness and joy are taken away from the fruitful field; In the vineyards also there will be no cries of joy or jubilant shouting, No treader treads out wine in the presses, For I have made the shouting to cease.” (Isaiah 16:6–10, NASB95)</a:t>
            </a:r>
            <a:endParaRPr lang="en-US" sz="2300" dirty="0">
              <a:effectLst/>
              <a:latin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06600" y="84454"/>
            <a:ext cx="7080885" cy="6080849"/>
          </a:xfrm>
        </p:spPr>
        <p:txBody>
          <a:bodyPr/>
          <a:lstStyle/>
          <a:p>
            <a:pPr marL="0" indent="0">
              <a:buNone/>
            </a:pPr>
            <a:r>
              <a:rPr lang="en-US" sz="2300" b="1" dirty="0"/>
              <a:t>Isaiah 16</a:t>
            </a:r>
            <a:endParaRPr lang="en-US" sz="2300" b="1" dirty="0"/>
          </a:p>
          <a:p>
            <a:pPr marL="0" indent="0">
              <a:buNone/>
            </a:pPr>
            <a:r>
              <a:rPr lang="en-US" sz="2300" dirty="0"/>
              <a:t>	</a:t>
            </a:r>
            <a:r>
              <a:rPr lang="en-US" sz="2400" i="1" dirty="0">
                <a:effectLst/>
                <a:latin typeface="Calibri" panose="020F0502020204030204" pitchFamily="34" charset="0"/>
              </a:rPr>
              <a:t>“Therefore my heart intones like a harp for Moab And my inward feelings for Kir-hareseth. So it will come about when Moab presents himself, When he wearies himself upon his high place And comes to his sanctuary to pray, That he will not prevail. This is the word which the LORD spoke earlier concerning Moab. But now the LORD speaks, saying, “Within three years, as a hired man would count them, the glory of Moab will be degraded along with all his great population, and his remnant will be very small and impotent.”” (Isaiah 16:11–14, NASB95)</a:t>
            </a:r>
            <a:endParaRPr lang="en-US" sz="2400" i="1" dirty="0">
              <a:effectLst/>
              <a:latin typeface="Calibri" panose="020F0502020204030204" pitchFamily="34" charset="0"/>
            </a:endParaRPr>
          </a:p>
        </p:txBody>
      </p:sp>
    </p:spTree>
  </p:cSld>
  <p:clrMapOvr>
    <a:masterClrMapping/>
  </p:clrMapOvr>
</p:sld>
</file>

<file path=ppt/theme/theme1.xml><?xml version="1.0" encoding="utf-8"?>
<a:theme xmlns:a="http://schemas.openxmlformats.org/drawingml/2006/main" name="template">
  <a:themeElements>
    <a:clrScheme name="template 10">
      <a:dk1>
        <a:srgbClr val="4D4D4D"/>
      </a:dk1>
      <a:lt1>
        <a:srgbClr val="FFFFFF"/>
      </a:lt1>
      <a:dk2>
        <a:srgbClr val="000000"/>
      </a:dk2>
      <a:lt2>
        <a:srgbClr val="914133"/>
      </a:lt2>
      <a:accent1>
        <a:srgbClr val="A54317"/>
      </a:accent1>
      <a:accent2>
        <a:srgbClr val="DBA965"/>
      </a:accent2>
      <a:accent3>
        <a:srgbClr val="FFFFFF"/>
      </a:accent3>
      <a:accent4>
        <a:srgbClr val="404040"/>
      </a:accent4>
      <a:accent5>
        <a:srgbClr val="CFB0AB"/>
      </a:accent5>
      <a:accent6>
        <a:srgbClr val="C6995B"/>
      </a:accent6>
      <a:hlink>
        <a:srgbClr val="E2B24C"/>
      </a:hlink>
      <a:folHlink>
        <a:srgbClr val="EAEAEA"/>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914133"/>
        </a:lt2>
        <a:accent1>
          <a:srgbClr val="A54317"/>
        </a:accent1>
        <a:accent2>
          <a:srgbClr val="DBA965"/>
        </a:accent2>
        <a:accent3>
          <a:srgbClr val="FFFFFF"/>
        </a:accent3>
        <a:accent4>
          <a:srgbClr val="404040"/>
        </a:accent4>
        <a:accent5>
          <a:srgbClr val="CFB0AB"/>
        </a:accent5>
        <a:accent6>
          <a:srgbClr val="C6995B"/>
        </a:accent6>
        <a:hlink>
          <a:srgbClr val="E2B24C"/>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3712</Words>
  <Application>WPS Presentation</Application>
  <PresentationFormat>On-screen Show (4:3)</PresentationFormat>
  <Paragraphs>22</Paragraphs>
  <Slides>6</Slides>
  <Notes>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6</vt:i4>
      </vt:variant>
    </vt:vector>
  </HeadingPairs>
  <TitlesOfParts>
    <vt:vector size="15" baseType="lpstr">
      <vt:lpstr>Arial</vt:lpstr>
      <vt:lpstr>SimSun</vt:lpstr>
      <vt:lpstr>Wingdings</vt:lpstr>
      <vt:lpstr>Calibri</vt:lpstr>
      <vt:lpstr>system-ui</vt:lpstr>
      <vt:lpstr>Microsoft YaHei</vt:lpstr>
      <vt:lpstr>Arial Unicode MS</vt:lpstr>
      <vt:lpstr>Segoe Print</vt:lpstr>
      <vt:lpstr>template</vt:lpstr>
      <vt:lpstr>Isaiah</vt:lpstr>
      <vt:lpstr>PowerPoint 演示文稿</vt:lpstr>
      <vt:lpstr>PowerPoint 演示文稿</vt:lpstr>
      <vt:lpstr>PowerPoint 演示文稿</vt:lpstr>
      <vt:lpstr>PowerPoint 演示文稿</vt:lpstr>
      <vt:lpstr>PowerPoint 演示文稿</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Revive IT</cp:lastModifiedBy>
  <cp:revision>188</cp:revision>
  <dcterms:created xsi:type="dcterms:W3CDTF">2006-06-29T12:15:00Z</dcterms:created>
  <dcterms:modified xsi:type="dcterms:W3CDTF">2021-07-24T21:36:18Z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