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
  </p:handoutMasterIdLst>
  <p:sldIdLst>
    <p:sldId id="256" r:id="rId3"/>
    <p:sldId id="411" r:id="rId5"/>
    <p:sldId id="405" r:id="rId6"/>
    <p:sldId id="394" r:id="rId7"/>
    <p:sldId id="403" r:id="rId8"/>
    <p:sldId id="404" r:id="rId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190"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dirty="0"/>
              <a:t>Pessimism has it's perks.</a:t>
            </a:r>
            <a:endParaRPr lang="en-US" b="1" dirty="0"/>
          </a:p>
          <a:p>
            <a:r>
              <a:rPr lang="en-US" b="1" dirty="0"/>
              <a:t>It makes Heaven that much sweeter to think about.</a:t>
            </a:r>
            <a:endParaRPr lang="en-US" b="1" dirty="0"/>
          </a:p>
          <a:p>
            <a:endParaRPr lang="en-US" b="1" dirty="0"/>
          </a:p>
          <a:p>
            <a:r>
              <a:rPr lang="en-US" b="1" dirty="0"/>
              <a:t>As a pessimist, even when good things DO happen, we know they cannot last so we are busy looking over our shoulder for the coming calamity or waiting for the other shoe to fall. </a:t>
            </a:r>
            <a:endParaRPr lang="en-US" b="1" dirty="0"/>
          </a:p>
          <a:p>
            <a:r>
              <a:rPr lang="en-US" b="1" dirty="0"/>
              <a:t>But in Heaven, there will be a relaxing of the shoulders, No more shoes dropping. </a:t>
            </a:r>
            <a:endParaRPr lang="en-US" b="1" dirty="0"/>
          </a:p>
          <a:p>
            <a:r>
              <a:rPr lang="en-US" b="1" dirty="0"/>
              <a:t>God will no longer use adversity to focus us on Himself because he will have our focus always. We will be with Him. there will be peace. Righteousness will reign and sin will have no place in Heaven.</a:t>
            </a:r>
            <a:endParaRPr lang="en-US" b="1" dirty="0"/>
          </a:p>
          <a:p>
            <a:r>
              <a:rPr lang="en-US" b="1" dirty="0"/>
              <a:t>Today, we will be looking at a section of Isaiah that describes what 'could have been' but also 'what surely will be' and they Both include righteousness and peace.</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This chapter is most certainly tied to the previous verses and continue the thought. It is dictating a contrast.</a:t>
            </a:r>
            <a:endParaRPr lang="en-US" b="1" dirty="0"/>
          </a:p>
          <a:p>
            <a:pPr marL="0" indent="0">
              <a:buNone/>
            </a:pPr>
            <a:endParaRPr lang="en-US" b="1" dirty="0"/>
          </a:p>
          <a:p>
            <a:pPr marL="0" indent="0">
              <a:buNone/>
            </a:pPr>
            <a:r>
              <a:rPr lang="en-US" b="1" dirty="0"/>
              <a:t>We have been told that there is no power or army on earth. There is no human power. No possible alliance that Israel could make that would stop the coming destruction that is poised to rain down on them from an Assyrian invasion.</a:t>
            </a:r>
            <a:endParaRPr lang="en-US" b="1" dirty="0"/>
          </a:p>
          <a:p>
            <a:pPr marL="0" indent="0">
              <a:buNone/>
            </a:pPr>
            <a:r>
              <a:rPr lang="en-US" b="1" dirty="0"/>
              <a:t>The Jewish leaders are identified as inept, cowards, stupid, foolish and arrogant in their actions and attitudes. In their worldly wisdom they are assembling an alliance with Egypt that will only prove to seal their destruction.</a:t>
            </a:r>
            <a:endParaRPr lang="en-US" b="1" dirty="0"/>
          </a:p>
          <a:p>
            <a:pPr marL="0" indent="0">
              <a:buNone/>
            </a:pPr>
            <a:endParaRPr lang="en-US" b="1" dirty="0"/>
          </a:p>
          <a:p>
            <a:pPr marL="0" indent="0">
              <a:buNone/>
            </a:pPr>
            <a:r>
              <a:rPr lang="en-US" b="1" dirty="0"/>
              <a:t>Yet God is still God and is still on the throne. He and ONLY He is able to save them. </a:t>
            </a:r>
            <a:endParaRPr lang="en-US" b="1" dirty="0"/>
          </a:p>
          <a:p>
            <a:pPr marL="0" indent="0">
              <a:buNone/>
            </a:pPr>
            <a:r>
              <a:rPr lang="en-US" b="1" dirty="0"/>
              <a:t>Ch. 30:3 sets up a comparison;          </a:t>
            </a:r>
            <a:r>
              <a:rPr lang="en-US" b="1" i="1" dirty="0"/>
              <a:t>Now the Egyptians are men and not God,</a:t>
            </a:r>
            <a:endParaRPr lang="en-US" b="1" i="1" dirty="0"/>
          </a:p>
          <a:p>
            <a:pPr marL="0" indent="0">
              <a:buNone/>
            </a:pPr>
            <a:r>
              <a:rPr lang="en-US" b="1" i="1" dirty="0"/>
              <a:t>         And their horses are flesh and not spirit;</a:t>
            </a:r>
            <a:endParaRPr lang="en-US" b="1" i="1" dirty="0"/>
          </a:p>
          <a:p>
            <a:pPr marL="0" indent="0">
              <a:buNone/>
            </a:pPr>
            <a:r>
              <a:rPr lang="en-US" b="1" i="1" dirty="0"/>
              <a:t>         So the LORD will stretch out His hand,</a:t>
            </a:r>
            <a:endParaRPr lang="en-US" b="1" i="1" dirty="0"/>
          </a:p>
          <a:p>
            <a:pPr marL="0" indent="0">
              <a:buNone/>
            </a:pPr>
            <a:r>
              <a:rPr lang="en-US" b="1" i="1" dirty="0"/>
              <a:t>         And he who helps will stumble</a:t>
            </a:r>
            <a:endParaRPr lang="en-US" b="1" i="1" dirty="0"/>
          </a:p>
          <a:p>
            <a:pPr marL="0" indent="0">
              <a:buNone/>
            </a:pPr>
            <a:r>
              <a:rPr lang="en-US" b="1" i="1" dirty="0"/>
              <a:t>         And he who is helped will fall,</a:t>
            </a:r>
            <a:endParaRPr lang="en-US" b="1" i="1" dirty="0"/>
          </a:p>
          <a:p>
            <a:pPr marL="0" indent="0">
              <a:buNone/>
            </a:pPr>
            <a:r>
              <a:rPr lang="en-US" b="1" dirty="0"/>
              <a:t>God- who is NOT flesh and blood; who is far supereior to flesh and blood  can save and WILL destroy Assyria in SPITE of Israel looking to Egypt for assistance </a:t>
            </a:r>
            <a:endParaRPr lang="en-US" b="1" dirty="0"/>
          </a:p>
          <a:p>
            <a:pPr marL="0" indent="0">
              <a:buNone/>
            </a:pPr>
            <a:r>
              <a:rPr lang="en-US" b="1" dirty="0"/>
              <a:t>(READ VS.8 and 9)CLICK</a:t>
            </a:r>
            <a:endParaRPr lang="en-US" b="1" dirty="0"/>
          </a:p>
          <a:p>
            <a:pPr marL="0" indent="0">
              <a:buNone/>
            </a:pPr>
            <a:endParaRPr lang="en-US" b="1" dirty="0"/>
          </a:p>
          <a:p>
            <a:pPr marL="0" indent="0">
              <a:buNone/>
            </a:pPr>
            <a:r>
              <a:rPr lang="en-US" b="1" dirty="0"/>
              <a:t>With this promise closing out the last chapter, We are able to look at Chapter 32 and an alternative to the destruction that will befall Israel if they continue to put their trust in Egypt.</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We are introduced to another king- a righteous king. This king takes on the same attributes as the Ruler in Isaiah 9:7 </a:t>
            </a:r>
            <a:endParaRPr lang="en-US" b="1" dirty="0"/>
          </a:p>
          <a:p>
            <a:pPr marL="0" indent="0">
              <a:buNone/>
            </a:pPr>
            <a:r>
              <a:rPr lang="en-US" b="1" i="1" dirty="0"/>
              <a:t>“There will be no end to the increase of His government or of peace, On the throne of David and over his kingdom, To establish it and to uphold it with justice and righteousness From then on and forevermore. The zeal of the LORD of hosts will accomplish this.” (Isaiah 9:7, NASB95)</a:t>
            </a:r>
            <a:endParaRPr lang="en-US" b="1" i="1" dirty="0"/>
          </a:p>
          <a:p>
            <a:pPr marL="0" indent="0">
              <a:buNone/>
            </a:pPr>
            <a:endParaRPr lang="en-US" b="1" dirty="0"/>
          </a:p>
          <a:p>
            <a:pPr marL="0" indent="0">
              <a:buNone/>
            </a:pPr>
            <a:r>
              <a:rPr lang="en-US" b="1" dirty="0"/>
              <a:t>and 11:4,5</a:t>
            </a:r>
            <a:endParaRPr lang="en-US" b="1" dirty="0"/>
          </a:p>
          <a:p>
            <a:pPr marL="0" indent="0">
              <a:buNone/>
            </a:pPr>
            <a:r>
              <a:rPr lang="en-US" b="1" i="1" dirty="0"/>
              <a:t>“But with righteousness He will judge the poor, And decide with fairness for the afflicted of the earth; And He will strike the earth with the rod of His mouth, And with the breath of His lips He will slay the wicked. Also righteousness will be the belt about His loins, And faithfulness the belt about His waist.” (Isaiah 11:4–5, NASB95) </a:t>
            </a:r>
            <a:endParaRPr lang="en-US" b="1" i="1" dirty="0"/>
          </a:p>
          <a:p>
            <a:pPr marL="0" indent="0">
              <a:buNone/>
            </a:pPr>
            <a:r>
              <a:rPr lang="en-US" b="1" dirty="0"/>
              <a:t>T</a:t>
            </a:r>
            <a:r>
              <a:rPr lang="en-US" b="1" dirty="0"/>
              <a:t>his King is a King everyone knew is the type of King that SHOULD reign but also knew that there was no MAN able to reign in that fashion. This was the picture of the king made of 'unobtanium'</a:t>
            </a:r>
            <a:endParaRPr lang="en-US" b="1" dirty="0"/>
          </a:p>
          <a:p>
            <a:pPr marL="0" indent="0">
              <a:buNone/>
            </a:pPr>
            <a:endParaRPr lang="en-US" b="1" i="1" dirty="0"/>
          </a:p>
          <a:p>
            <a:pPr marL="0" indent="0">
              <a:buNone/>
            </a:pPr>
            <a:r>
              <a:rPr lang="en-US" b="1" dirty="0"/>
              <a:t>Notice the results of the reign of this 'King of Righteousness'.</a:t>
            </a:r>
            <a:endParaRPr lang="en-US" b="1" dirty="0"/>
          </a:p>
          <a:p>
            <a:pPr marL="0" indent="0">
              <a:buNone/>
            </a:pPr>
            <a:r>
              <a:rPr lang="en-US" b="1" u="sng" dirty="0"/>
              <a:t>1. The princes follow his lead. </a:t>
            </a:r>
            <a:r>
              <a:rPr lang="en-US" b="1" dirty="0"/>
              <a:t>Up until now the rulers of Israel have been corrupt and selfish. This King that has been established by God has princes that follow His example; They rule justly. They will act on behalf of the king...becoming for the people a refuge against the foul winds of the enemy as well as a place to assuage the thirst of the people while in a dry country. They will be God's hands and feet to provide shelter, protection and nourishment.</a:t>
            </a:r>
            <a:endParaRPr lang="en-US" b="1" dirty="0"/>
          </a:p>
          <a:p>
            <a:pPr marL="0" indent="0">
              <a:buNone/>
            </a:pPr>
            <a:r>
              <a:rPr lang="en-US" b="1" dirty="0"/>
              <a:t>2. </a:t>
            </a:r>
            <a:r>
              <a:rPr lang="en-US" b="1" u="sng" dirty="0"/>
              <a:t>The subjects of the king and His princes</a:t>
            </a:r>
            <a:r>
              <a:rPr lang="en-US" b="1" dirty="0"/>
              <a:t> are characterized by having 'eyes that see', 'ears that hear', minds that discern truth from falsehood' and a tounge thatspeaks clearly and without hesitation.</a:t>
            </a:r>
            <a:endParaRPr lang="en-US" b="1" dirty="0"/>
          </a:p>
          <a:p>
            <a:pPr marL="0" indent="0">
              <a:buNone/>
            </a:pPr>
            <a:r>
              <a:rPr lang="en-US" b="1" dirty="0"/>
              <a:t>These characteristics are in direct opposition to the bulk of the jews who God had told Isaiah would would be blind to the truth of Gods word, deaf to the hearing of God's word and 'dull of mind' in understanding  </a:t>
            </a:r>
            <a:endParaRPr lang="en-US" b="1" dirty="0"/>
          </a:p>
          <a:p>
            <a:pPr marL="0" indent="0">
              <a:buNone/>
            </a:pPr>
            <a:endParaRPr lang="en-US" b="1" dirty="0"/>
          </a:p>
          <a:p>
            <a:pPr marL="0" indent="0">
              <a:buNone/>
            </a:pPr>
            <a:r>
              <a:rPr lang="en-US" b="1" dirty="0"/>
              <a:t>Looking back through history we do not see a king that ascended to Judah's throne that fit this description but we DO see Jesus, Whose live has these verses applied to it in the NT.</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A result of walking in God's ways, of following His voice, is the ability to hear counterfeit voices and know them for what they are.</a:t>
            </a:r>
            <a:endParaRPr lang="en-US" b="1" dirty="0"/>
          </a:p>
          <a:p>
            <a:pPr marL="0" indent="0">
              <a:buNone/>
            </a:pPr>
            <a:r>
              <a:rPr lang="en-US" b="1" dirty="0"/>
              <a:t>READ</a:t>
            </a:r>
            <a:endParaRPr lang="en-US" b="1" dirty="0"/>
          </a:p>
          <a:p>
            <a:pPr marL="0" indent="0">
              <a:buNone/>
            </a:pPr>
            <a:endParaRPr lang="en-US" b="1" dirty="0"/>
          </a:p>
          <a:p>
            <a:pPr marL="0" indent="0">
              <a:buNone/>
            </a:pPr>
            <a:r>
              <a:rPr lang="en-US" b="1" dirty="0"/>
              <a:t>Isaiah calls those who are in opposition to God; FOOLS.</a:t>
            </a:r>
            <a:endParaRPr lang="en-US" b="1" dirty="0"/>
          </a:p>
          <a:p>
            <a:pPr marL="0" indent="0">
              <a:buNone/>
            </a:pPr>
            <a:r>
              <a:rPr lang="en-US" b="1" dirty="0"/>
              <a:t>This is really one of the worst names that could be applied to a person. It is worse that stupid in that stupid does not have all the information and makes a decision without it. A FOOL HAS all the information and still pursues a wrong course. In this case the Leaders are fools for not trusting in God but instead trusting in the 'seen' the tangible and sensory instead of God whom they know AND who has proven Himself to them over and over in the course of their history.</a:t>
            </a:r>
            <a:endParaRPr lang="en-US" b="1" dirty="0"/>
          </a:p>
          <a:p>
            <a:pPr marL="0" indent="0">
              <a:buNone/>
            </a:pPr>
            <a:r>
              <a:rPr lang="en-US" b="1" dirty="0"/>
              <a:t>David has this description of a 'fool' in Ps. 14.</a:t>
            </a:r>
            <a:endParaRPr lang="en-US" b="1" dirty="0"/>
          </a:p>
          <a:p>
            <a:pPr marL="0" indent="0">
              <a:buNone/>
            </a:pPr>
            <a:r>
              <a:rPr lang="en-US" b="1" i="1" dirty="0"/>
              <a:t>“The fool has said in his heart, “There is no God.” They are corrupt, they have committed abominable deeds; There is no one who does good. The LORD has looked down from heaven upon the sons of men To see if there are any who understand, Who seek after God. They have all turned aside, together they have become corrupt; There is no one who does good, not even one.” (Psalm 14:1–3, NASB95)</a:t>
            </a:r>
            <a:endParaRPr lang="en-US" b="1" i="1" dirty="0"/>
          </a:p>
          <a:p>
            <a:pPr marL="0" indent="0">
              <a:buNone/>
            </a:pPr>
            <a:endParaRPr lang="en-US" b="1" i="1" dirty="0"/>
          </a:p>
          <a:p>
            <a:pPr marL="0" indent="0">
              <a:buNone/>
            </a:pPr>
            <a:r>
              <a:rPr lang="en-US" b="1" dirty="0"/>
              <a:t>Notice how the dismissal of God by these foolish leaders AGAIN affects their treatment of those who they have charge over.</a:t>
            </a:r>
            <a:endParaRPr lang="en-US" b="1" dirty="0"/>
          </a:p>
          <a:p>
            <a:pPr marL="0" indent="0">
              <a:buNone/>
            </a:pPr>
            <a:r>
              <a:rPr lang="en-US" b="1" dirty="0"/>
              <a:t>1.They practice ungodliness...they become accomplished at it through repetition</a:t>
            </a:r>
            <a:endParaRPr lang="en-US" b="1" dirty="0"/>
          </a:p>
          <a:p>
            <a:pPr marL="0" indent="0">
              <a:buNone/>
            </a:pPr>
            <a:r>
              <a:rPr lang="en-US" b="1" dirty="0"/>
              <a:t>2. Speak error AGAINST the Lord... literally, they speak abominations against their enemy; God</a:t>
            </a:r>
            <a:endParaRPr lang="en-US" b="1" dirty="0"/>
          </a:p>
          <a:p>
            <a:pPr marL="0" indent="0">
              <a:buNone/>
            </a:pPr>
            <a:r>
              <a:rPr lang="en-US" b="1" dirty="0"/>
              <a:t>3. in contract to the 'Just Princes' of vs. 1, these FOOLS keep the hungry unfed and for those that thirst',they withhold drink.</a:t>
            </a:r>
            <a:endParaRPr lang="en-US" b="1" dirty="0"/>
          </a:p>
          <a:p>
            <a:pPr marL="0" indent="0">
              <a:buNone/>
            </a:pPr>
            <a:r>
              <a:rPr lang="en-US" b="1" dirty="0"/>
              <a:t>4. Their weapons are 'evil and wickedness'. They plan and scheme to destroy those that are truthful with slander. They win their arguements in their own courts.</a:t>
            </a:r>
            <a:endParaRPr lang="en-US" b="1" dirty="0"/>
          </a:p>
          <a:p>
            <a:pPr marL="0" indent="0">
              <a:buNone/>
            </a:pPr>
            <a:r>
              <a:rPr lang="en-US" b="1" dirty="0"/>
              <a:t>As His Followers today, we need to remember that there is a court that outweighs the court of man and caeasily overturn any of their decisions. The Most High God, Paul asks this question rhetorically to remind us of our sure foundation even after the rulers of this world wrongly convict and sentence God's followers FOR following the way of truth in Rom.8:31.   </a:t>
            </a:r>
            <a:endParaRPr lang="en-US" b="1" dirty="0"/>
          </a:p>
          <a:p>
            <a:pPr marL="0" indent="0">
              <a:buNone/>
            </a:pPr>
            <a:r>
              <a:rPr lang="en-US" b="1" dirty="0"/>
              <a:t> </a:t>
            </a:r>
            <a:r>
              <a:rPr lang="en-US" b="1" i="1" dirty="0"/>
              <a:t>Who will bring a charge against God’s elect? God is the one who justifies;</a:t>
            </a:r>
            <a:endParaRPr lang="en-US" b="1" i="1" dirty="0"/>
          </a:p>
          <a:p>
            <a:pPr marL="0" indent="0">
              <a:buNone/>
            </a:pPr>
            <a:r>
              <a:rPr lang="en-US" b="1" i="1" dirty="0"/>
              <a:t>          34      who is the one who condemns? Christ Jesus is He who died, yes, rather who was craised, who is at the right hand of God, who also intercedes for us.</a:t>
            </a:r>
            <a:endParaRPr lang="en-US" b="1" i="1" dirty="0"/>
          </a:p>
          <a:p>
            <a:pPr marL="0" indent="0">
              <a:buNone/>
            </a:pPr>
            <a:r>
              <a:rPr lang="en-US" b="1" dirty="0"/>
              <a:t>The world looks at their own efforts to destroy the followers of God as 'noble' and they concoct, by their observations, plans that are 'noble' and they stand by these'so-called' noble plans that are in direct opposition to God and are ultimately ineffectual and damnable.</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Isaiah shifts focus now;</a:t>
            </a:r>
            <a:endParaRPr lang="en-US" b="1" dirty="0"/>
          </a:p>
          <a:p>
            <a:pPr marL="0" indent="0">
              <a:buNone/>
            </a:pPr>
            <a:r>
              <a:rPr lang="en-US" b="1" dirty="0"/>
              <a:t>READ</a:t>
            </a:r>
            <a:endParaRPr lang="en-US" b="1" dirty="0"/>
          </a:p>
          <a:p>
            <a:pPr marL="0" indent="0">
              <a:buNone/>
            </a:pPr>
            <a:r>
              <a:rPr lang="en-US" b="1" dirty="0"/>
              <a:t>He addresses the women in the group. Calling them to wake up and get prepared. Things will NOT continue on 'as usual'.</a:t>
            </a:r>
            <a:endParaRPr lang="en-US" b="1" dirty="0"/>
          </a:p>
          <a:p>
            <a:pPr marL="0" indent="0">
              <a:buNone/>
            </a:pPr>
            <a:r>
              <a:rPr lang="en-US" b="1" dirty="0"/>
              <a:t>It is unclear whether or not the women of Israel at the time of this writing could be characterized as confident that things would remain the same despite the immanence of Assyrian invasion or if God just wanted them to know that the meessage Iasaih had been bringing was for them as well as the men or if the women were used as a representative for the whole of the nation but the message is the same.</a:t>
            </a:r>
            <a:endParaRPr lang="en-US" b="1" dirty="0"/>
          </a:p>
          <a:p>
            <a:pPr marL="0" indent="0">
              <a:buNone/>
            </a:pPr>
            <a:endParaRPr lang="en-US" b="1" dirty="0"/>
          </a:p>
          <a:p>
            <a:pPr marL="0" indent="0">
              <a:buNone/>
            </a:pPr>
            <a:r>
              <a:rPr lang="en-US" b="1" dirty="0"/>
              <a:t>The coming destruction was certain and this time next year, all that they HAD taken for granted would be 'taken' away! </a:t>
            </a:r>
            <a:endParaRPr lang="en-US" b="1" dirty="0"/>
          </a:p>
          <a:p>
            <a:pPr marL="0" indent="0">
              <a:buNone/>
            </a:pPr>
            <a:r>
              <a:rPr lang="en-US" b="1" dirty="0"/>
              <a:t>The future of the entire nation; not just the army, not just the men, but the city, the buildings- even the palaces and watchtowers in the city. The food and drink they count on will dry up, the crops will not be here next harvest but they will be destroyed. The result of the wicked rulers that Isaiah had JUST discussed is that the prediction of destruction, hunger and thirst is less than a year away.  </a:t>
            </a:r>
            <a:endParaRPr lang="en-US" b="1" dirty="0"/>
          </a:p>
          <a:p>
            <a:pPr marL="0" indent="0">
              <a:buNone/>
            </a:pPr>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The destruction Does have an end.</a:t>
            </a:r>
            <a:endParaRPr lang="en-US" b="1" dirty="0"/>
          </a:p>
          <a:p>
            <a:pPr marL="0" indent="0">
              <a:buNone/>
            </a:pPr>
            <a:r>
              <a:rPr lang="en-US" b="1" dirty="0"/>
              <a:t>Destruction will be replaced with new growth and fertility. What was barren is now fertile and the fertile places will now be like a jungle there will be so much growth.</a:t>
            </a:r>
            <a:endParaRPr lang="en-US" b="1" dirty="0"/>
          </a:p>
          <a:p>
            <a:pPr marL="0" indent="0">
              <a:buNone/>
            </a:pPr>
            <a:endParaRPr lang="en-US" b="1" dirty="0"/>
          </a:p>
          <a:p>
            <a:pPr marL="0" indent="0">
              <a:buNone/>
            </a:pPr>
            <a:r>
              <a:rPr lang="en-US" b="1" dirty="0"/>
              <a:t>This will come through the agency of God and NOT man. It will be the Spirit of God coming upon people bringing new hope and expectation.</a:t>
            </a:r>
            <a:endParaRPr lang="en-US" b="1" dirty="0"/>
          </a:p>
          <a:p>
            <a:pPr marL="0" indent="0">
              <a:buNone/>
            </a:pPr>
            <a:r>
              <a:rPr lang="en-US" b="1" dirty="0"/>
              <a:t>But God will ONLY fill those who He rules over. There is a bit of exclusion written into the term 'us'. There will not be a universal infusion but only upon...'us', His followers, those who are able to see, hear, understand and speak in truth. </a:t>
            </a:r>
            <a:endParaRPr lang="en-US" b="1" dirty="0"/>
          </a:p>
          <a:p>
            <a:pPr marL="0" indent="0">
              <a:buNone/>
            </a:pPr>
            <a:endParaRPr lang="en-US" b="1" dirty="0"/>
          </a:p>
          <a:p>
            <a:pPr marL="0" indent="0">
              <a:buNone/>
            </a:pPr>
            <a:r>
              <a:rPr lang="en-US" b="1" dirty="0"/>
              <a:t>“True abundance will be in matters of the spirit. From the Prophet's perspective,Judah's national life has beena desert. Righteousness and justivce have withered away as people have abandoned God's ways to pursue their own advantage and comfort....Judah has cut herself off fromher source of life.”(John N. Oswalt; The Book of Isaiah Chapters 1-39)</a:t>
            </a:r>
            <a:endParaRPr lang="en-US" b="1" dirty="0"/>
          </a:p>
          <a:p>
            <a:pPr marL="0" indent="0">
              <a:buNone/>
            </a:pPr>
            <a:endParaRPr lang="en-US" b="1" dirty="0"/>
          </a:p>
          <a:p>
            <a:pPr marL="0" indent="0">
              <a:buNone/>
            </a:pPr>
            <a:r>
              <a:rPr lang="en-US" b="1" dirty="0"/>
              <a:t>The Spirit  will be poured out in the form of righteousness and justice. Righteousness will abide and will bring forth the fruit of peace, service and quietness.</a:t>
            </a:r>
            <a:endParaRPr lang="en-US" b="1" dirty="0"/>
          </a:p>
          <a:p>
            <a:pPr marL="0" indent="0">
              <a:buNone/>
            </a:pPr>
            <a:endParaRPr lang="en-US" b="1" dirty="0"/>
          </a:p>
          <a:p>
            <a:pPr marL="0" indent="0">
              <a:buNone/>
            </a:pPr>
            <a:r>
              <a:rPr lang="en-US" b="1" dirty="0"/>
              <a:t>These verses are speaking to Israel about the possibility. they still have the opportunity to stip their wrongful pursuit of Egypt and turn to God who in turn promises to destroy the foe.</a:t>
            </a:r>
            <a:endParaRPr lang="en-US" b="1" dirty="0"/>
          </a:p>
          <a:p>
            <a:pPr marL="0" indent="0">
              <a:buNone/>
            </a:pPr>
            <a:r>
              <a:rPr lang="en-US" b="1" dirty="0"/>
              <a:t>Yet they are also speaking in a veiled way about the actual King of Righteousness that was to come in the person and work of Jesus Christ and the outpouring of the Spirit upon his completion of His work on earth</a:t>
            </a:r>
            <a:endParaRPr lang="en-US" b="1" dirty="0"/>
          </a:p>
          <a:p>
            <a:pPr marL="0" indent="0">
              <a:buNone/>
            </a:pPr>
            <a:r>
              <a:rPr lang="en-US" b="1" dirty="0"/>
              <a:t>But they ALSO are forshadowing a culmination of all things, The end when God's king of Righteousness reigns and the Spirit of God completes the redemption of all things including creation. A place where righteousness and peace rule in service, quietness and confidence.</a:t>
            </a:r>
            <a:endParaRPr lang="en-US" b="1" dirty="0"/>
          </a:p>
          <a:p>
            <a:pPr marL="0" indent="0">
              <a:buNone/>
            </a:pPr>
            <a:r>
              <a:rPr lang="en-US" b="1" dirty="0"/>
              <a:t>A veiled representation of the new heavens and earth. A progression to Heaven brings us back to the Garden.</a:t>
            </a:r>
            <a:endParaRPr lang="en-US" b="1" dirty="0"/>
          </a:p>
          <a:p>
            <a:pPr marL="0" indent="0">
              <a:buNone/>
            </a:pP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He closes the chapter with the repercussion of this return of righteousness, justice and peace applied to the lives of the faithful.</a:t>
            </a:r>
            <a:endParaRPr lang="en-US" b="1" dirty="0"/>
          </a:p>
          <a:p>
            <a:pPr marL="0" indent="0">
              <a:buNone/>
            </a:pPr>
            <a:r>
              <a:rPr lang="en-US" b="1" dirty="0"/>
              <a:t>The result is that they will finally live in a peaceful habitation.</a:t>
            </a:r>
            <a:endParaRPr lang="en-US" b="1" dirty="0"/>
          </a:p>
          <a:p>
            <a:pPr marL="0" indent="0">
              <a:buNone/>
            </a:pPr>
            <a:r>
              <a:rPr lang="en-US" b="1" dirty="0"/>
              <a:t>Even while God's justice is pouring down pictured as hail destroying all the things of man, His people will live in a peaceful habitation, Those trusting in God will live in peace despite outward physical appearancese and God's destruction of the ungodly fools.</a:t>
            </a:r>
            <a:endParaRPr lang="en-US" b="1" dirty="0"/>
          </a:p>
          <a:p>
            <a:pPr marL="0" indent="0">
              <a:buNone/>
            </a:pPr>
            <a:r>
              <a:rPr lang="en-US" b="1" dirty="0"/>
              <a:t>Those in Isaiah's time had the sure promise of protection despite maybe loosing even all earthly protection. </a:t>
            </a:r>
            <a:endParaRPr lang="en-US" b="1" dirty="0"/>
          </a:p>
          <a:p>
            <a:pPr marL="0" indent="0">
              <a:buNone/>
            </a:pPr>
            <a:r>
              <a:rPr lang="en-US" b="1" dirty="0"/>
              <a:t>His Children then were looking forward we see the peaceful habitation given to them as a result of their faithful trust.</a:t>
            </a:r>
            <a:endParaRPr lang="en-US" b="1" dirty="0"/>
          </a:p>
          <a:p>
            <a:pPr marL="0" indent="0">
              <a:buNone/>
            </a:pPr>
            <a:r>
              <a:rPr lang="en-US" b="1" dirty="0"/>
              <a:t>We can look at these same promises and recognize them as a possible reference to the NEW city of Jerusalem. The city of Peace, the city whose builder and archetect is God. A city with the very River of life flowing through it providing undisturbed peace and abundant provision to His faithful.</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519545" y="5490210"/>
            <a:ext cx="1782445"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32</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32</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“Behold, a king will reign righteously And princes will rule justly. Each will be like a refuge from the wind And a shelter from the storm, Like streams of water in a dry country, Like the shade of a huge rock in a parched land. Then the eyes of those who see will not be blinded, And the ears of those who hear will listen. The mind of the hasty will discern the truth, And the tongue of the stammerers will hasten to speak clearly.” (Isaiah 32:1–4, NASB95)</a:t>
            </a:r>
            <a:endParaRPr lang="en-US" sz="2400" dirty="0">
              <a:effectLst/>
              <a:latin typeface="Calibri" panose="020F0502020204030204" pitchFamily="34" charset="0"/>
            </a:endParaRPr>
          </a:p>
        </p:txBody>
      </p:sp>
      <p:pic>
        <p:nvPicPr>
          <p:cNvPr id="5" name="Content Placeholder 4"/>
          <p:cNvPicPr>
            <a:picLocks noChangeAspect="1"/>
          </p:cNvPicPr>
          <p:nvPr>
            <p:ph sz="half" idx="2"/>
          </p:nvPr>
        </p:nvPicPr>
        <p:blipFill>
          <a:blip r:embed="rId2">
            <a:lum contrast="-24000"/>
          </a:blip>
          <a:stretch>
            <a:fillRect/>
          </a:stretch>
        </p:blipFill>
        <p:spPr>
          <a:xfrm>
            <a:off x="1887855" y="453390"/>
            <a:ext cx="7089775" cy="5520690"/>
          </a:xfrm>
          <a:prstGeom prst="rect">
            <a:avLst/>
          </a:prstGeom>
          <a:effectLst>
            <a:softEdge rad="635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sz="2300" b="1" dirty="0"/>
              <a:t>Isaiah 32</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“No longer will the fool be called noble, Or the rogue be spoken of as generous. For a fool speaks nonsense, And his heart inclines toward wickedness: To practice ungodliness and to speak error against the LORD, To keep the hungry person unsatisfied And to withhold drink from the thirsty. As for a rogue, his weapons are evil; He devises wicked schemes To destroy the afflicted with slander, Even though the needy one speaks what is right. But the noble man devises noble plans; And by noble plans he stands.” (Isaiah 32:5–8, NASB95)</a:t>
            </a:r>
            <a:endParaRPr lang="en-US" sz="2400" dirty="0">
              <a:effectLst/>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sz="2300" b="1" dirty="0"/>
              <a:t>Isaiah 32</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“Rise up, you women who are at ease, And hear my voice; Give ear to my word, You complacent daughters. Within a year and a few days You will be troubled, O complacent daughters; For the vintage is ended, And the fruit gathering will not come. Tremble, you women who are at ease; Be troubled, you complacent daughters; Strip, undress and put sackcloth on your waist, Beat your breasts for the pleasant fields, for the fruitful vine, For the land of my people in which thorns and briars shall come up; Yea, for all the joyful houses and for the jubilant city. Because the palace has been abandoned, the populated city forsaken. Hill and watch-tower have become caves forever, A delight for wild donkeys, a pasture for flocks;” (Isaiah 32:9–14, NASB95)</a:t>
            </a:r>
            <a:endParaRPr lang="en-US" sz="2400" dirty="0">
              <a:effectLst/>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sz="2300" b="1" dirty="0"/>
              <a:t>Isaiah 32</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“Until the Spirit is poured out upon us from on high, And the wilderness becomes a fertile field, And the fertile field is considered as a forest. Then justice will dwell in the wilderness And righteousness will abide in the fertile field. And the work of righteousness will be peace, And the service of righteousness, quietness and confidence forever.” (Isaiah 32:15–17, NASB95)</a:t>
            </a:r>
            <a:endParaRPr lang="en-US" sz="2400" dirty="0">
              <a:effectLst/>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907704" y="0"/>
            <a:ext cx="7179781" cy="6165303"/>
          </a:xfrm>
        </p:spPr>
        <p:txBody>
          <a:bodyPr/>
          <a:lstStyle/>
          <a:p>
            <a:pPr marL="0" indent="0">
              <a:buNone/>
            </a:pPr>
            <a:r>
              <a:rPr lang="en-US" sz="2300" b="1" dirty="0"/>
              <a:t>Isaiah 32</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“Then my people will live in a peaceful habitation, And in secure dwellings and in undisturbed resting places; And it will hail when the forest comes down, And the city will be utterly laid low. How blessed will you be, you who sow beside all waters, Who let out freely the ox and the donkey.” (Isaiah 32:18–20, NASB95)</a:t>
            </a:r>
            <a:endParaRPr lang="en-US" sz="2400" dirty="0">
              <a:effectLst/>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2530</Words>
  <Application>WPS Presentation</Application>
  <PresentationFormat>On-screen Show (4:3)</PresentationFormat>
  <Paragraphs>26</Paragraphs>
  <Slides>6</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vt:i4>
      </vt:variant>
    </vt:vector>
  </HeadingPairs>
  <TitlesOfParts>
    <vt:vector size="13" baseType="lpstr">
      <vt:lpstr>Arial</vt:lpstr>
      <vt:lpstr>SimSun</vt:lpstr>
      <vt:lpstr>Wingdings</vt:lpstr>
      <vt:lpstr>Calibri</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307</cp:revision>
  <dcterms:created xsi:type="dcterms:W3CDTF">2006-06-29T12:15:00Z</dcterms:created>
  <dcterms:modified xsi:type="dcterms:W3CDTF">2022-02-05T20:38:37Z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