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256" r:id="rId3"/>
    <p:sldId id="419" r:id="rId5"/>
    <p:sldId id="411" r:id="rId6"/>
    <p:sldId id="416" r:id="rId7"/>
    <p:sldId id="417" r:id="rId8"/>
    <p:sldId id="418" r:id="rId9"/>
    <p:sldId id="420" r:id="rId10"/>
    <p:sldId id="421" r:id="rId11"/>
    <p:sldId id="422" r:id="rId12"/>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4DD60C"/>
    <a:srgbClr val="0FB62A"/>
    <a:srgbClr val="D0A758"/>
    <a:srgbClr val="08080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64160" autoAdjust="0"/>
  </p:normalViewPr>
  <p:slideViewPr>
    <p:cSldViewPr>
      <p:cViewPr varScale="1">
        <p:scale>
          <a:sx n="73" d="100"/>
          <a:sy n="73" d="100"/>
        </p:scale>
        <p:origin x="2190" y="72"/>
      </p:cViewPr>
      <p:guideLst>
        <p:guide orient="horz" pos="2159"/>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a:t>Click to edit Master text styles</a:t>
            </a:r>
            <a:endParaRPr lang="ru-RU" noProof="0"/>
          </a:p>
          <a:p>
            <a:pPr lvl="1"/>
            <a:r>
              <a:rPr lang="ru-RU" noProof="0"/>
              <a:t>Second level</a:t>
            </a:r>
            <a:endParaRPr lang="ru-RU" noProof="0"/>
          </a:p>
          <a:p>
            <a:pPr lvl="2"/>
            <a:r>
              <a:rPr lang="ru-RU" noProof="0"/>
              <a:t>Third level</a:t>
            </a:r>
            <a:endParaRPr lang="ru-RU" noProof="0"/>
          </a:p>
          <a:p>
            <a:pPr lvl="3"/>
            <a:r>
              <a:rPr lang="ru-RU" noProof="0"/>
              <a:t>Fourth level</a:t>
            </a:r>
            <a:endParaRPr lang="ru-RU" noProof="0"/>
          </a:p>
          <a:p>
            <a:pPr lvl="4"/>
            <a:r>
              <a:rPr lang="ru-RU" noProof="0"/>
              <a:t>Fifth level</a:t>
            </a:r>
            <a:endParaRPr lang="ru-RU" noProof="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1" dirty="0"/>
              <a:t>Growing up.....and getting in trouble with brothers/ sisters.</a:t>
            </a:r>
            <a:endParaRPr lang="en-US" b="1" dirty="0"/>
          </a:p>
          <a:p>
            <a:r>
              <a:rPr lang="en-US" b="1" dirty="0"/>
              <a:t>It was NEVER one person's fault.</a:t>
            </a:r>
            <a:endParaRPr lang="en-US" b="1" dirty="0"/>
          </a:p>
          <a:p>
            <a:r>
              <a:rPr lang="en-US" b="1" dirty="0"/>
              <a:t>Our parents, it seems would find some reason to scold each of us.</a:t>
            </a:r>
            <a:endParaRPr lang="en-US" b="1" dirty="0"/>
          </a:p>
          <a:p>
            <a:r>
              <a:rPr lang="en-US" b="1" dirty="0"/>
              <a:t>I get shot in thwe stomach with a BB gun- Mike gets yelled at for pulling the trigger and I get yelled at for being a good target.</a:t>
            </a:r>
            <a:endParaRPr lang="en-US" b="1" dirty="0"/>
          </a:p>
          <a:p>
            <a:endParaRPr lang="en-US" b="1" dirty="0"/>
          </a:p>
          <a:p>
            <a:r>
              <a:rPr lang="en-US" b="1" dirty="0"/>
              <a:t>When it comes to sanding in front of  holy God and making a defense for our actions- there truly is NO one who is righteous and we ALL- every single human born-have turned away from God. There is none who have or will ever do good.</a:t>
            </a:r>
            <a:endParaRPr lang="en-US" b="1" dirty="0"/>
          </a:p>
          <a:p>
            <a:r>
              <a:rPr lang="en-US" b="1" dirty="0"/>
              <a:t>So it is only right and just that God point out the failings of all and apply punishment as only a perfect and holy God could. There is more than enough blame to go around in ANY circumstance.</a:t>
            </a:r>
            <a:endParaRPr lang="en-US" b="1" dirty="0"/>
          </a:p>
          <a:p>
            <a:endParaRPr lang="en-US" b="1" dirty="0"/>
          </a:p>
          <a:p>
            <a:r>
              <a:rPr lang="en-US" b="1" dirty="0"/>
              <a:t>We saw the evidence of that in the Garden.</a:t>
            </a:r>
            <a:endParaRPr lang="en-US" b="1" dirty="0"/>
          </a:p>
          <a:p>
            <a:r>
              <a:rPr lang="en-US" b="1" dirty="0"/>
              <a:t>Eve is seduced to disobey God's clear command and Adam follows her lead.</a:t>
            </a:r>
            <a:endParaRPr lang="en-US" b="1" dirty="0"/>
          </a:p>
          <a:p>
            <a:r>
              <a:rPr lang="en-US" b="1" dirty="0"/>
              <a:t>Gods response is to bring consequences on ALL involved;</a:t>
            </a:r>
            <a:endParaRPr lang="en-US" b="1" dirty="0"/>
          </a:p>
          <a:p>
            <a:r>
              <a:rPr lang="en-US" b="1" dirty="0"/>
              <a:t>Serpent= cursed in his daily existence and the promise of destruction through the 'seed of the woman'</a:t>
            </a:r>
            <a:endParaRPr lang="en-US" b="1" dirty="0"/>
          </a:p>
          <a:p>
            <a:r>
              <a:rPr lang="en-US" b="1" dirty="0"/>
              <a:t>Eve= pain in childbirth and an inordinate desire to usurp her husband's role as leader</a:t>
            </a:r>
            <a:endParaRPr lang="en-US" b="1" dirty="0"/>
          </a:p>
          <a:p>
            <a:r>
              <a:rPr lang="en-US" b="1" dirty="0"/>
              <a:t>Adam= He would enter into struggle for life. His would be a life of toil</a:t>
            </a:r>
            <a:endParaRPr lang="en-US" b="1" dirty="0"/>
          </a:p>
          <a:p>
            <a:r>
              <a:rPr lang="en-US" b="1" dirty="0"/>
              <a:t>Creation= the ground would be cursed; producing thornsand thistles.</a:t>
            </a:r>
            <a:endParaRPr lang="en-US" b="1" dirty="0"/>
          </a:p>
          <a:p>
            <a:endParaRPr lang="en-US" b="1" dirty="0"/>
          </a:p>
          <a:p>
            <a:r>
              <a:rPr lang="en-US" b="1" dirty="0"/>
              <a:t>Where we have been in Isaiah over the last 4 weeks has been a reflection of this.</a:t>
            </a:r>
            <a:endParaRPr lang="en-US" b="1" dirty="0"/>
          </a:p>
          <a:p>
            <a:r>
              <a:rPr lang="en-US" b="1" dirty="0"/>
              <a:t>Sinful people standing in front of a holy God. </a:t>
            </a:r>
            <a:endParaRPr lang="en-US" b="1" dirty="0"/>
          </a:p>
          <a:p>
            <a:r>
              <a:rPr lang="en-US" b="1" dirty="0"/>
              <a:t>God has been warning the people... ALL the people of his coming punishment.</a:t>
            </a:r>
            <a:endParaRPr lang="en-US" b="1" dirty="0"/>
          </a:p>
          <a:p>
            <a:r>
              <a:rPr lang="en-US" b="1" dirty="0"/>
              <a:t>Each chapter has egun with the one word....WOE.</a:t>
            </a:r>
            <a:endParaRPr lang="en-US" b="1" dirty="0"/>
          </a:p>
          <a:p>
            <a:r>
              <a:rPr lang="en-US" b="1" dirty="0"/>
              <a:t>Then, God applies it to a group of people.</a:t>
            </a:r>
            <a:endParaRPr lang="en-US" b="1" dirty="0"/>
          </a:p>
          <a:p>
            <a:r>
              <a:rPr lang="en-US" b="1" dirty="0"/>
              <a:t>For the 1st 3 chapters, God has applied it to the ramainder of His Chosen People. The Jews who were still in the Promised Land. Judah and more particularly- Jerusalem</a:t>
            </a:r>
            <a:endParaRPr lang="en-US" b="1" dirty="0"/>
          </a:p>
          <a:p>
            <a:r>
              <a:rPr lang="en-US" b="1" dirty="0"/>
              <a:t>Last week God again declared his woe on a people but it wasn't Israel. It was Egypt. They should NOT step in to assist Israel. It will only bring about the sure destruction of both nations.</a:t>
            </a:r>
            <a:endParaRPr lang="en-US" b="1" dirty="0"/>
          </a:p>
          <a:p>
            <a:r>
              <a:rPr lang="en-US" b="1" dirty="0"/>
              <a:t>This is the 5th and last 'woe' chapter and it is not directed to Israel, Judah, Israel. it is directed against Assyria.</a:t>
            </a:r>
            <a:endParaRPr lang="en-US" b="1" dirty="0"/>
          </a:p>
          <a:p>
            <a:r>
              <a:rPr lang="en-US" b="1" dirty="0"/>
              <a:t>Assyria is the nation God had caused to rise to power to be his tool for the destruction of Damascus, Edom, Israel and now is invading Judah at His good pleasure yet it is this same Assyria that God is now going to bring before his court and judge as being rpe for punishment despite their fulfilling God's plan s in all their destruction.</a:t>
            </a:r>
            <a:endParaRPr lang="en-US" b="1" dirty="0"/>
          </a:p>
          <a:p>
            <a:endParaRPr lang="en-US" b="1" dirty="0"/>
          </a:p>
          <a:p>
            <a:r>
              <a:rPr lang="en-US" b="1" dirty="0"/>
              <a:t>SPOILER ALERT!!! At the end of this chapter there DOES remain one group of people who will escape the death destruction and seperation from God that sin had caused...see if you can figure out who it is!</a:t>
            </a:r>
            <a:endParaRPr lang="en-US" b="1" dirty="0"/>
          </a:p>
          <a:p>
            <a:endParaRPr lang="en-US" b="1" dirty="0"/>
          </a:p>
          <a:p>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This chapter begins with a warning to Assyria.</a:t>
            </a:r>
            <a:endParaRPr lang="en-US" b="1" dirty="0"/>
          </a:p>
          <a:p>
            <a:pPr marL="0" indent="0">
              <a:buNone/>
            </a:pPr>
            <a:endParaRPr lang="en-US" b="1" dirty="0"/>
          </a:p>
          <a:p>
            <a:pPr marL="0" indent="0">
              <a:buNone/>
            </a:pPr>
            <a:r>
              <a:rPr lang="en-US" b="1" dirty="0"/>
              <a:t>READ</a:t>
            </a:r>
            <a:endParaRPr lang="en-US" b="1" dirty="0"/>
          </a:p>
          <a:p>
            <a:pPr marL="0" indent="0">
              <a:buNone/>
            </a:pPr>
            <a:endParaRPr lang="en-US" b="1" dirty="0"/>
          </a:p>
          <a:p>
            <a:pPr marL="0" indent="0">
              <a:buNone/>
            </a:pPr>
            <a:r>
              <a:rPr lang="en-US" b="1" dirty="0"/>
              <a:t>Currently they are king of the hill. they are the bullys. They are the ones “in charge', yet God is telling them that this will not last and youwho call yourself 'The destroyer' will be destroyed.</a:t>
            </a:r>
            <a:endParaRPr lang="en-US" b="1" dirty="0"/>
          </a:p>
          <a:p>
            <a:pPr marL="0" indent="0">
              <a:buNone/>
            </a:pPr>
            <a:r>
              <a:rPr lang="en-US" b="1" dirty="0"/>
              <a:t>You who have dealt treacherously will in fact be delt with treacherously by yet someone stronger than you.</a:t>
            </a:r>
            <a:endParaRPr lang="en-US" b="1" dirty="0"/>
          </a:p>
          <a:p>
            <a:pPr marL="0" indent="0">
              <a:buNone/>
            </a:pPr>
            <a:r>
              <a:rPr lang="en-US" b="1" dirty="0"/>
              <a:t>There is ALWAYS someone bigger, stronger, smarter and above all is God the omnipotent, omniscient one who is right now holding all things together by His word. </a:t>
            </a:r>
            <a:endParaRPr lang="en-US" b="1" dirty="0"/>
          </a:p>
          <a:p>
            <a:pPr marL="0" indent="0">
              <a:buNone/>
            </a:pPr>
            <a:r>
              <a:rPr lang="en-US" b="1" dirty="0"/>
              <a:t>God is the one who sets the times and courses for everything...Including those who THINK they are in control.</a:t>
            </a:r>
            <a:endParaRPr lang="en-US" b="1" dirty="0"/>
          </a:p>
          <a:p>
            <a:pPr marL="0" indent="0">
              <a:buNone/>
            </a:pPr>
            <a:r>
              <a:rPr lang="en-US" b="1" dirty="0"/>
              <a:t>In Chapter 37 of Isaiah's book, God makes it beyond doubtful, who is controling who;</a:t>
            </a:r>
            <a:endParaRPr lang="en-US" b="1" dirty="0"/>
          </a:p>
          <a:p>
            <a:pPr marL="0" indent="0">
              <a:buNone/>
            </a:pPr>
            <a:r>
              <a:rPr lang="en-US" b="1" i="1" dirty="0"/>
              <a:t>“Have you not heard? Long ago I did it, From ancient times I planned it. Now I have brought it to pass, That you should turn fortified cities into ruinous heaps. “Therefore their inhabitants were short of strength, They were dismayed and put to shame; They were as the vegetation of the field and as the green herb, As grass on the housetops is scorched before it is grown up. “But I know your sitting down And your going out and your coming in And your raging against Me. “Because of your raging against Me And because your arrogance has come up to My ears, Therefore I will put My hook in your nose And My bridle in your lips, And I will turn you back by the way which you came.” (Isaiah 37:26–29, NASB95)</a:t>
            </a:r>
            <a:endParaRPr lang="en-US" b="1" i="1" dirty="0"/>
          </a:p>
          <a:p>
            <a:pPr marL="0" indent="0">
              <a:buNone/>
            </a:pPr>
            <a:endParaRPr lang="en-US" b="1" i="1" dirty="0"/>
          </a:p>
          <a:p>
            <a:pPr marL="0" indent="0">
              <a:buNone/>
            </a:pPr>
            <a:r>
              <a:rPr lang="en-US" b="1" dirty="0"/>
              <a:t>This will be a very costly lesson for Sennacherib to learn but he WILL learn it and learn it soon.</a:t>
            </a: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We move from God's pronouncement to a prayer of praise Isaiah records for us.</a:t>
            </a:r>
            <a:endParaRPr lang="en-US" b="1" dirty="0"/>
          </a:p>
          <a:p>
            <a:pPr marL="0" indent="0">
              <a:buNone/>
            </a:pPr>
            <a:endParaRPr lang="en-US" b="1" dirty="0"/>
          </a:p>
          <a:p>
            <a:pPr marL="0" indent="0">
              <a:buNone/>
            </a:pPr>
            <a:r>
              <a:rPr lang="en-US" b="1" dirty="0"/>
              <a:t>READ</a:t>
            </a:r>
            <a:endParaRPr lang="en-US" b="1" dirty="0"/>
          </a:p>
          <a:p>
            <a:pPr marL="0" indent="0">
              <a:buNone/>
            </a:pPr>
            <a:endParaRPr lang="en-US" b="1" dirty="0"/>
          </a:p>
          <a:p>
            <a:pPr marL="0" indent="0">
              <a:buNone/>
            </a:pPr>
            <a:r>
              <a:rPr lang="en-US" b="1" dirty="0"/>
              <a:t>It is a prayer of trust.</a:t>
            </a:r>
            <a:endParaRPr lang="en-US" b="1" dirty="0"/>
          </a:p>
          <a:p>
            <a:pPr marL="0" indent="0">
              <a:buNone/>
            </a:pPr>
            <a:r>
              <a:rPr lang="en-US" b="1" dirty="0"/>
              <a:t>It is a prayer of stark realization- he knows what is about to take place and he knows it is deserved YET; here we find him praying still...”Be our Salvation”</a:t>
            </a:r>
            <a:endParaRPr lang="en-US" b="1" dirty="0"/>
          </a:p>
          <a:p>
            <a:pPr marL="0" indent="0">
              <a:buNone/>
            </a:pPr>
            <a:r>
              <a:rPr lang="en-US" b="1" dirty="0"/>
              <a:t>Isaia records that it is NOT the Assyrians that should be the concern for a failing Judah but it should be God. “At the lifting up of YOURSELF nations disperse.</a:t>
            </a:r>
            <a:endParaRPr lang="en-US" b="1" dirty="0"/>
          </a:p>
          <a:p>
            <a:pPr marL="0" indent="0">
              <a:buNone/>
            </a:pPr>
            <a:r>
              <a:rPr lang="en-US" b="1" dirty="0"/>
              <a:t>Israel WAS not and Judah is not poised to be Asssyrias spoil but ultimately, Isaiah says, all nations are spoils of war belonging to God.</a:t>
            </a: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Vs. 5 and 6 offer a summary. </a:t>
            </a:r>
            <a:endParaRPr lang="en-US" b="1" dirty="0"/>
          </a:p>
          <a:p>
            <a:pPr marL="0" indent="0">
              <a:buNone/>
            </a:pPr>
            <a:endParaRPr lang="en-US" b="1" dirty="0"/>
          </a:p>
          <a:p>
            <a:pPr marL="0" indent="0">
              <a:buNone/>
            </a:pPr>
            <a:r>
              <a:rPr lang="en-US" b="1" dirty="0"/>
              <a:t>READ</a:t>
            </a:r>
            <a:endParaRPr lang="en-US" b="1" dirty="0"/>
          </a:p>
          <a:p>
            <a:pPr marL="0" indent="0">
              <a:buNone/>
            </a:pPr>
            <a:endParaRPr lang="en-US" b="1" dirty="0"/>
          </a:p>
          <a:p>
            <a:pPr marL="0" indent="0">
              <a:buNone/>
            </a:pPr>
            <a:r>
              <a:rPr lang="en-US" b="1" dirty="0"/>
              <a:t>ONLY GOD IS GOD. He ALONE should be  raised up ands exhalted.</a:t>
            </a:r>
            <a:endParaRPr lang="en-US" b="1" dirty="0"/>
          </a:p>
          <a:p>
            <a:pPr marL="0" indent="0">
              <a:buNone/>
            </a:pPr>
            <a:r>
              <a:rPr lang="en-US" b="1" dirty="0"/>
              <a:t>HE dwells on high</a:t>
            </a:r>
            <a:endParaRPr lang="en-US" b="1" dirty="0"/>
          </a:p>
          <a:p>
            <a:pPr marL="0" indent="0">
              <a:buNone/>
            </a:pPr>
            <a:r>
              <a:rPr lang="en-US" b="1" dirty="0"/>
              <a:t>He has filled Zion...</a:t>
            </a:r>
            <a:endParaRPr lang="en-US" b="1" dirty="0"/>
          </a:p>
          <a:p>
            <a:pPr marL="0" indent="0">
              <a:buNone/>
            </a:pPr>
            <a:r>
              <a:rPr lang="en-US" b="1" dirty="0"/>
              <a:t>He will be the stability</a:t>
            </a:r>
            <a:endParaRPr lang="en-US" b="1" dirty="0"/>
          </a:p>
          <a:p>
            <a:pPr marL="0" indent="0">
              <a:buNone/>
            </a:pPr>
            <a:r>
              <a:rPr lang="en-US" b="1" dirty="0"/>
              <a:t>The fear of HIM is treasure</a:t>
            </a:r>
            <a:endParaRPr lang="en-US" b="1" dirty="0"/>
          </a:p>
          <a:p>
            <a:pPr marL="0" indent="0">
              <a:buNone/>
            </a:pPr>
            <a:endParaRPr lang="en-US" b="1" dirty="0"/>
          </a:p>
          <a:p>
            <a:pPr marL="0" indent="0">
              <a:buNone/>
            </a:pPr>
            <a:r>
              <a:rPr lang="en-US" b="1" dirty="0"/>
              <a:t>Don't fear Assyria. Don't run to Egypt. Don't trust your leaders or human wisdom.</a:t>
            </a:r>
            <a:endParaRPr lang="en-US" b="1" dirty="0"/>
          </a:p>
          <a:p>
            <a:pPr marL="0" indent="0">
              <a:buNone/>
            </a:pPr>
            <a:r>
              <a:rPr lang="en-US" b="1" dirty="0"/>
              <a:t>God and God alone is the wealth of salvation. God is the one who saves COMPLETELY- to the uttermost.</a:t>
            </a:r>
            <a:endParaRPr lang="en-US" b="1" dirty="0"/>
          </a:p>
          <a:p>
            <a:pPr marL="0" indent="0">
              <a:buNone/>
            </a:pPr>
            <a:r>
              <a:rPr lang="en-US" b="1" dirty="0"/>
              <a:t>We know the fullness of God is in Jesus Christ and salvation was purchased by him.</a:t>
            </a:r>
            <a:endParaRPr lang="en-US" b="1" dirty="0"/>
          </a:p>
          <a:p>
            <a:pPr marL="0" indent="0">
              <a:buNone/>
            </a:pPr>
            <a:r>
              <a:rPr lang="en-US" b="1" i="1" dirty="0"/>
              <a:t> “For in Him all the fullness of Deity dwells in bodily form, and in Him you have been made complete, and He is the head over all rule and authority;” (Colossians 2:9–10, NASB95)</a:t>
            </a:r>
            <a:endParaRPr lang="en-US" b="1"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From the declaration of the supremacy of God over all things, Isaiah details the need of the nation...of ALL humankind.</a:t>
            </a:r>
            <a:endParaRPr lang="en-US" b="1" dirty="0"/>
          </a:p>
          <a:p>
            <a:pPr marL="0" indent="0">
              <a:buNone/>
            </a:pPr>
            <a:endParaRPr lang="en-US" b="1" dirty="0"/>
          </a:p>
          <a:p>
            <a:pPr marL="0" indent="0">
              <a:buNone/>
            </a:pPr>
            <a:r>
              <a:rPr lang="en-US" b="1" dirty="0"/>
              <a:t>READ</a:t>
            </a:r>
            <a:endParaRPr lang="en-US" b="1" dirty="0"/>
          </a:p>
          <a:p>
            <a:pPr marL="0" indent="0">
              <a:buNone/>
            </a:pPr>
            <a:endParaRPr lang="en-US" b="1" dirty="0"/>
          </a:p>
          <a:p>
            <a:pPr marL="0" indent="0">
              <a:buNone/>
            </a:pPr>
            <a:r>
              <a:rPr lang="en-US" b="1" dirty="0"/>
              <a:t>Isaiah puts the hopelessness of the nation on display;</a:t>
            </a:r>
            <a:endParaRPr lang="en-US" b="1" dirty="0"/>
          </a:p>
          <a:p>
            <a:pPr marL="0" indent="0">
              <a:buNone/>
            </a:pPr>
            <a:r>
              <a:rPr lang="en-US" b="1" dirty="0"/>
              <a:t>No amount of human strength or determination will bring the needed salvation.</a:t>
            </a:r>
            <a:endParaRPr lang="en-US" b="1" dirty="0"/>
          </a:p>
          <a:p>
            <a:pPr marL="0" indent="0">
              <a:buNone/>
            </a:pPr>
            <a:r>
              <a:rPr lang="en-US" b="1" dirty="0"/>
              <a:t>No amount of political dialogue or talking will avert the coming storm</a:t>
            </a:r>
            <a:endParaRPr lang="en-US" b="1" dirty="0"/>
          </a:p>
          <a:p>
            <a:pPr marL="0" indent="0">
              <a:buNone/>
            </a:pPr>
            <a:r>
              <a:rPr lang="en-US" b="1" dirty="0"/>
              <a:t>The highways are desolate. Highways were representative for the path of the righteous</a:t>
            </a:r>
            <a:endParaRPr lang="en-US" b="1" dirty="0"/>
          </a:p>
          <a:p>
            <a:pPr marL="0" indent="0">
              <a:buNone/>
            </a:pPr>
            <a:endParaRPr lang="en-US" b="1" i="1" dirty="0"/>
          </a:p>
          <a:p>
            <a:pPr marL="0" indent="0">
              <a:buNone/>
            </a:pPr>
            <a:r>
              <a:rPr lang="en-US" b="1" i="1" dirty="0"/>
              <a:t>“The way of the lazy is as a hedge of thorns, But the path of the upright is a highway.” (Proverbs 15:19, NASB95)</a:t>
            </a:r>
            <a:endParaRPr lang="en-US" b="1" i="1" dirty="0"/>
          </a:p>
          <a:p>
            <a:pPr marL="0" indent="0">
              <a:buNone/>
            </a:pPr>
            <a:r>
              <a:rPr lang="en-US" b="1" i="1" dirty="0"/>
              <a:t>“And there will be a highway from Assyria For the remnant of His people who will be left, Just as there was for Israel In the day that they came up out of the land of Egypt.” (Isaiah 11:16, NASB95)</a:t>
            </a:r>
            <a:endParaRPr lang="en-US" b="1" i="1" dirty="0"/>
          </a:p>
          <a:p>
            <a:pPr marL="0" indent="0">
              <a:buNone/>
            </a:pPr>
            <a:endParaRPr lang="en-US" b="1" dirty="0"/>
          </a:p>
          <a:p>
            <a:pPr marL="0" indent="0">
              <a:buNone/>
            </a:pPr>
            <a:r>
              <a:rPr lang="en-US" b="1" dirty="0"/>
              <a:t>People have gone into hiding in anticipation.</a:t>
            </a:r>
            <a:endParaRPr lang="en-US" b="1" dirty="0"/>
          </a:p>
          <a:p>
            <a:pPr marL="0" indent="0">
              <a:buNone/>
            </a:pPr>
            <a:r>
              <a:rPr lang="en-US" b="1" dirty="0"/>
              <a:t>The destroyer is coming. He has broken his promise...his covenant </a:t>
            </a:r>
            <a:endParaRPr lang="en-US" b="1" dirty="0"/>
          </a:p>
          <a:p>
            <a:pPr marL="0" indent="0">
              <a:buNone/>
            </a:pPr>
            <a:r>
              <a:rPr lang="en-US" b="1" dirty="0"/>
              <a:t>(Historically, this would have called to rememberance the payment Hezekiah's payment made to Assyria to NOT be invaded, yet, here they come OBVIOUSLY not honoring the agreement that the money was to have purchased.</a:t>
            </a:r>
            <a:endParaRPr lang="en-US" b="1" dirty="0"/>
          </a:p>
          <a:p>
            <a:pPr marL="0" indent="0">
              <a:buNone/>
            </a:pPr>
            <a:endParaRPr lang="en-US" b="1" dirty="0"/>
          </a:p>
          <a:p>
            <a:pPr marL="0" indent="0">
              <a:buNone/>
            </a:pPr>
            <a:r>
              <a:rPr lang="en-US" b="1" dirty="0"/>
              <a:t>The destruction coming will destroy even the most fertile of the regions. The areas mentioned Lebanon, Sharon, Bashan and Carmel are named off in a north to south effect representing the southerly flow of the invading Assyrians</a:t>
            </a: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After Isaiah has recorded the needs recognition, God come on the scene</a:t>
            </a:r>
            <a:endParaRPr lang="en-US" b="1" dirty="0"/>
          </a:p>
          <a:p>
            <a:pPr marL="0" indent="0">
              <a:buNone/>
            </a:pPr>
            <a:endParaRPr lang="en-US" b="1" dirty="0"/>
          </a:p>
          <a:p>
            <a:pPr marL="0" indent="0">
              <a:buNone/>
            </a:pPr>
            <a:r>
              <a:rPr lang="en-US" b="1" dirty="0"/>
              <a:t>READ</a:t>
            </a:r>
            <a:endParaRPr lang="en-US" b="1" dirty="0"/>
          </a:p>
          <a:p>
            <a:pPr marL="0" indent="0">
              <a:buNone/>
            </a:pPr>
            <a:endParaRPr lang="en-US" b="1" dirty="0"/>
          </a:p>
          <a:p>
            <a:pPr marL="0" indent="0">
              <a:buNone/>
            </a:pPr>
            <a:r>
              <a:rPr lang="en-US" b="1" dirty="0"/>
              <a:t>NOW...I will arise!!!</a:t>
            </a:r>
            <a:endParaRPr lang="en-US" b="1" dirty="0"/>
          </a:p>
          <a:p>
            <a:pPr marL="0" indent="0">
              <a:buNone/>
            </a:pPr>
            <a:r>
              <a:rPr lang="en-US" b="1" dirty="0"/>
              <a:t>NOW...I will be exhalted!!</a:t>
            </a:r>
            <a:endParaRPr lang="en-US" b="1" dirty="0"/>
          </a:p>
          <a:p>
            <a:pPr marL="0" indent="0">
              <a:buNone/>
            </a:pPr>
            <a:r>
              <a:rPr lang="en-US" b="1" dirty="0"/>
              <a:t>NOW...I wll be lifted Up!</a:t>
            </a:r>
            <a:endParaRPr lang="en-US" b="1" dirty="0"/>
          </a:p>
          <a:p>
            <a:pPr marL="0" indent="0">
              <a:buNone/>
            </a:pPr>
            <a:endParaRPr lang="en-US" b="1" dirty="0"/>
          </a:p>
          <a:p>
            <a:pPr marL="0" indent="0">
              <a:buNone/>
            </a:pPr>
            <a:r>
              <a:rPr lang="en-US" b="1" dirty="0"/>
              <a:t>You (speaking to Assyria) You concieve chaff and give birth to stubble   Ha!!</a:t>
            </a:r>
            <a:endParaRPr lang="en-US" b="1" dirty="0"/>
          </a:p>
          <a:p>
            <a:pPr marL="0" indent="0">
              <a:buNone/>
            </a:pPr>
            <a:r>
              <a:rPr lang="en-US" b="1" dirty="0"/>
              <a:t>Sennacherib thinks he is the most powerful in all the earth and God stands him up and says that the best he can do is give birth to uselessness.</a:t>
            </a:r>
            <a:endParaRPr lang="en-US" b="1" dirty="0"/>
          </a:p>
          <a:p>
            <a:pPr marL="0" indent="0">
              <a:buNone/>
            </a:pPr>
            <a:endParaRPr lang="en-US" b="1" dirty="0"/>
          </a:p>
          <a:p>
            <a:pPr marL="0" indent="0">
              <a:buNone/>
            </a:pPr>
            <a:r>
              <a:rPr lang="en-US" b="1" dirty="0"/>
              <a:t>The people (meaning the people that Israel was putting trust in like Damascus and Egypt AS WELL AS the destroyers themselvs would all find a similar end. ALL would be burned to lime (to white ash) this same type of ash was used to make 'whitewash'...paint .</a:t>
            </a:r>
            <a:endParaRPr lang="en-US" b="1" dirty="0"/>
          </a:p>
          <a:p>
            <a:pPr marL="0" indent="0">
              <a:buNone/>
            </a:pPr>
            <a:endParaRPr lang="en-US" b="1" dirty="0"/>
          </a:p>
          <a:p>
            <a:pPr marL="0" indent="0">
              <a:buNone/>
            </a:pPr>
            <a:r>
              <a:rPr lang="en-US" b="1" dirty="0"/>
              <a:t>All people near and far will hear of His might and be terrified...EVEN those who had, at one time pledged their lives to him. </a:t>
            </a:r>
            <a:endParaRPr lang="en-US" b="1" dirty="0"/>
          </a:p>
          <a:p>
            <a:pPr marL="0" indent="0">
              <a:buNone/>
            </a:pPr>
            <a:r>
              <a:rPr lang="en-US" b="1" dirty="0"/>
              <a:t>ALL the disobedient...ALL the sinners, regardless of race, heritage or ancestry would tremble in their fear due to their godlessness. Because they have turned away from God, God will certainly destroy them...all.</a:t>
            </a:r>
            <a:endParaRPr lang="en-US" b="1" dirty="0"/>
          </a:p>
          <a:p>
            <a:pPr marL="0" indent="0">
              <a:buNone/>
            </a:pPr>
            <a:endParaRPr lang="en-US" b="1" dirty="0"/>
          </a:p>
          <a:p>
            <a:pPr marL="0" indent="0">
              <a:buNone/>
            </a:pPr>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READ</a:t>
            </a:r>
            <a:endParaRPr lang="en-US" b="1" dirty="0"/>
          </a:p>
          <a:p>
            <a:pPr marL="0" indent="0">
              <a:buNone/>
            </a:pPr>
            <a:endParaRPr lang="en-US" b="1" dirty="0"/>
          </a:p>
          <a:p>
            <a:pPr marL="0" indent="0">
              <a:buNone/>
            </a:pPr>
            <a:r>
              <a:rPr lang="en-US" b="1" dirty="0"/>
              <a:t>With the arrival of God on the scene, the next question is; “Who can live with this consuming fire; its continual burning?”</a:t>
            </a:r>
            <a:endParaRPr lang="en-US" b="1" dirty="0"/>
          </a:p>
          <a:p>
            <a:pPr marL="0" indent="0">
              <a:buNone/>
            </a:pPr>
            <a:endParaRPr lang="en-US" b="1" dirty="0"/>
          </a:p>
          <a:p>
            <a:pPr marL="0" indent="0">
              <a:buNone/>
            </a:pPr>
            <a:r>
              <a:rPr lang="en-US" b="1" dirty="0"/>
              <a:t>The easy answer would be; No ONE. Even his chosen ones had turned away and were running literally 'back to Egypt'.</a:t>
            </a:r>
            <a:endParaRPr lang="en-US" b="1" dirty="0"/>
          </a:p>
          <a:p>
            <a:pPr marL="0" indent="0">
              <a:buNone/>
            </a:pPr>
            <a:r>
              <a:rPr lang="en-US" b="1" dirty="0"/>
              <a:t>Yet, that is NOT the answer God provides.</a:t>
            </a:r>
            <a:endParaRPr lang="en-US" b="1" dirty="0"/>
          </a:p>
          <a:p>
            <a:pPr marL="0" indent="0">
              <a:buNone/>
            </a:pPr>
            <a:r>
              <a:rPr lang="en-US" b="1" dirty="0"/>
              <a:t>There ARE a group of people. There are SOME who CAN stand before God.</a:t>
            </a:r>
            <a:endParaRPr lang="en-US" b="1" dirty="0"/>
          </a:p>
          <a:p>
            <a:pPr marL="0" indent="0">
              <a:buNone/>
            </a:pPr>
            <a:r>
              <a:rPr lang="en-US" b="1" dirty="0"/>
              <a:t>They are characterized by;</a:t>
            </a:r>
            <a:endParaRPr lang="en-US" b="1" dirty="0"/>
          </a:p>
          <a:p>
            <a:pPr marL="0" indent="0">
              <a:buNone/>
            </a:pPr>
            <a:r>
              <a:rPr lang="en-US" b="1" dirty="0"/>
              <a:t>“Walking righteously”</a:t>
            </a:r>
            <a:endParaRPr lang="en-US" b="1" dirty="0"/>
          </a:p>
          <a:p>
            <a:pPr marL="0" indent="0">
              <a:buNone/>
            </a:pPr>
            <a:r>
              <a:rPr lang="en-US" b="1" dirty="0"/>
              <a:t>“Speaking with sincerity”</a:t>
            </a:r>
            <a:endParaRPr lang="en-US" b="1" dirty="0"/>
          </a:p>
          <a:p>
            <a:pPr marL="0" indent="0">
              <a:buNone/>
            </a:pPr>
            <a:r>
              <a:rPr lang="en-US" b="1" dirty="0"/>
              <a:t>“Rejecting dishonest gain”</a:t>
            </a:r>
            <a:endParaRPr lang="en-US" b="1" dirty="0"/>
          </a:p>
          <a:p>
            <a:pPr marL="0" indent="0">
              <a:buNone/>
            </a:pPr>
            <a:r>
              <a:rPr lang="en-US" b="1" dirty="0"/>
              <a:t>“Not participating in bribery”</a:t>
            </a:r>
            <a:endParaRPr lang="en-US" b="1" dirty="0"/>
          </a:p>
          <a:p>
            <a:pPr marL="0" indent="0">
              <a:buNone/>
            </a:pPr>
            <a:r>
              <a:rPr lang="en-US" b="1" dirty="0"/>
              <a:t>“Closing his ears to violence and evil”</a:t>
            </a:r>
            <a:endParaRPr lang="en-US" b="1" dirty="0"/>
          </a:p>
          <a:p>
            <a:pPr marL="0" indent="0">
              <a:buNone/>
            </a:pPr>
            <a:r>
              <a:rPr lang="en-US" b="1" dirty="0"/>
              <a:t>	</a:t>
            </a:r>
            <a:endParaRPr lang="en-US" b="1" dirty="0"/>
          </a:p>
          <a:p>
            <a:pPr marL="0" indent="0">
              <a:buNone/>
            </a:pPr>
            <a:r>
              <a:rPr lang="en-US" b="1" dirty="0"/>
              <a:t>David wrote these same truths in Ps. 23</a:t>
            </a:r>
            <a:endParaRPr lang="en-US" b="1" dirty="0"/>
          </a:p>
          <a:p>
            <a:pPr marL="0" indent="0">
              <a:buNone/>
            </a:pPr>
            <a:r>
              <a:rPr lang="en-US" b="1" i="1" dirty="0"/>
              <a:t>“Who may ascend into the hill of the LORD? And who may stand in His holy place? He who has clean hands and a pure heart, Who has not lifted up his soul to falsehood And has not sworn deceitfully. He shall receive a blessing from the LORD And righteousness from the God of his salvation. This is the generation of those who seek Him, Who seek Your face—even Jacob. Selah.” (Psalm 24:3–6, NASB95)</a:t>
            </a:r>
            <a:endParaRPr lang="en-US" b="1" i="1" dirty="0"/>
          </a:p>
          <a:p>
            <a:pPr marL="0" indent="0">
              <a:buNone/>
            </a:pPr>
            <a:endParaRPr lang="en-US" b="1" i="1" dirty="0"/>
          </a:p>
          <a:p>
            <a:pPr marL="0" indent="0">
              <a:buNone/>
            </a:pPr>
            <a:r>
              <a:rPr lang="en-US" b="1" dirty="0"/>
              <a:t>Isaiah follows David's example in that those who ARE able to stand before God will not just be able to stand but will be the recipients of blessing from God's hand.</a:t>
            </a:r>
            <a:endParaRPr lang="en-US" b="1" dirty="0"/>
          </a:p>
          <a:p>
            <a:pPr marL="0" indent="0">
              <a:buNone/>
            </a:pPr>
            <a:r>
              <a:rPr lang="en-US" b="1" dirty="0"/>
              <a:t>For Isaiah he goes back to 'food and drink' as the picture of God's blessing since, in a very short time (approx. a year), these will both be in short supply in Jerusalem.</a:t>
            </a:r>
            <a:endParaRPr lang="en-US" b="1" dirty="0"/>
          </a:p>
          <a:p>
            <a:pPr marL="0" indent="0">
              <a:buNone/>
            </a:pPr>
            <a:endParaRPr lang="en-US" b="1" dirty="0"/>
          </a:p>
          <a:p>
            <a:pPr marL="0" indent="0">
              <a:buNone/>
            </a:pPr>
            <a:r>
              <a:rPr lang="en-US" b="1" dirty="0"/>
              <a:t>The forward looking picture is that these things- food and drink or better yet, bread and water tie back into the person and work of Jesus Christ who became for those He makes righteous; The Bread of Life and the Living Water.</a:t>
            </a:r>
            <a:endParaRPr lang="en-US" b="1" dirty="0"/>
          </a:p>
          <a:p>
            <a:pPr marL="0" indent="0">
              <a:buNone/>
            </a:pPr>
            <a:r>
              <a:rPr lang="en-US" b="1" dirty="0"/>
              <a:t>These are given only to those who put their trust in HiM. They have declared a 'hard pass' on the things of the world and look forward to the city </a:t>
            </a:r>
            <a:r>
              <a:rPr lang="en-US" b="1" i="1" dirty="0"/>
              <a:t>which has foundations, whose architect and builder is God</a:t>
            </a:r>
            <a:r>
              <a:rPr lang="en-US" b="1" dirty="0"/>
              <a:t> in Heb. 11 and </a:t>
            </a:r>
            <a:r>
              <a:rPr lang="en-US" b="1" i="1" dirty="0"/>
              <a:t>to Mount Zion and to the city of the living God, the heavenly Jerusalem, and to myriads of angels </a:t>
            </a:r>
            <a:r>
              <a:rPr lang="en-US" b="1" dirty="0"/>
              <a:t>in Heb. 12</a:t>
            </a:r>
            <a:endParaRPr lang="en-US" b="1" dirty="0"/>
          </a:p>
          <a:p>
            <a:pPr marL="0" indent="0">
              <a:buNone/>
            </a:pPr>
            <a:endParaRPr lang="en-US" b="1" dirty="0"/>
          </a:p>
          <a:p>
            <a:pPr marL="0" indent="0">
              <a:buNone/>
            </a:pPr>
            <a:r>
              <a:rPr lang="en-US" b="1" dirty="0"/>
              <a:t>Fully recognizing;</a:t>
            </a:r>
            <a:r>
              <a:rPr lang="en-US" b="1" i="1" dirty="0"/>
              <a:t> For here we do not have a lasting city, but we are seeking the city which is to come Heb. 13;14.</a:t>
            </a:r>
            <a:endParaRPr lang="en-US" b="1"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Now Isaiah turns his attention to those who ARE able to stand. Those wo ARE walking in righteousness and are not participating in evil or violence and he tells them'''</a:t>
            </a:r>
            <a:endParaRPr lang="en-US" b="1" dirty="0"/>
          </a:p>
          <a:p>
            <a:pPr marL="0" indent="0">
              <a:buNone/>
            </a:pPr>
            <a:endParaRPr lang="en-US" b="1" dirty="0"/>
          </a:p>
          <a:p>
            <a:pPr marL="0" indent="0">
              <a:buNone/>
            </a:pPr>
            <a:r>
              <a:rPr lang="en-US" b="1" dirty="0"/>
              <a:t>READ</a:t>
            </a:r>
            <a:endParaRPr lang="en-US" b="1" dirty="0"/>
          </a:p>
          <a:p>
            <a:pPr marL="0" indent="0">
              <a:buNone/>
            </a:pPr>
            <a:endParaRPr lang="en-US" b="1" dirty="0"/>
          </a:p>
          <a:p>
            <a:pPr marL="0" indent="0">
              <a:buNone/>
            </a:pPr>
            <a:r>
              <a:rPr lang="en-US" b="1" dirty="0"/>
              <a:t>Theirs are the eyes that WILL see clearly</a:t>
            </a:r>
            <a:endParaRPr lang="en-US" b="1" dirty="0"/>
          </a:p>
          <a:p>
            <a:pPr marL="0" indent="0">
              <a:buNone/>
            </a:pPr>
            <a:r>
              <a:rPr lang="en-US" b="1" dirty="0"/>
              <a:t>Their heart will meditate on terror but the result o the meditation will be completely different. But because they CAN see clearly they ask ; Where is he who weighs? Where is he who counts and counts the (watch) towers” </a:t>
            </a:r>
            <a:endParaRPr lang="en-US" b="1" dirty="0"/>
          </a:p>
          <a:p>
            <a:pPr marL="0" indent="0">
              <a:buNone/>
            </a:pPr>
            <a:r>
              <a:rPr lang="en-US" b="1" dirty="0"/>
              <a:t>Last week, Israel was told that they were going to be destroyed and that they should; </a:t>
            </a:r>
            <a:r>
              <a:rPr lang="en-US" b="1" i="1" dirty="0"/>
              <a:t>“Beat your breasts for the pleasant fields, for the fruitful vine, For the land of my people in which thorns and briars shall come up; Yea, for all the joyful houses and for the jubilant city. Because the palace has been abandoned, the populated city forsaken. Hill and watch-tower have become caves forever, A delight for wild donkeys, a pasture for flocks;” (Isaiah 32:12–14, NASB95)</a:t>
            </a:r>
            <a:endParaRPr lang="en-US" b="1" i="1" dirty="0"/>
          </a:p>
          <a:p>
            <a:pPr marL="0" indent="0">
              <a:buNone/>
            </a:pPr>
            <a:endParaRPr lang="en-US" b="1" i="1" dirty="0"/>
          </a:p>
          <a:p>
            <a:pPr marL="0" indent="0">
              <a:buNone/>
            </a:pPr>
            <a:r>
              <a:rPr lang="en-US" b="1" dirty="0"/>
              <a:t>But those who are standing in righteousness are asking where did these 'conquerors' go? </a:t>
            </a:r>
            <a:endParaRPr lang="en-US" b="1" dirty="0"/>
          </a:p>
          <a:p>
            <a:pPr marL="0" indent="0">
              <a:buNone/>
            </a:pPr>
            <a:r>
              <a:rPr lang="en-US" b="1" dirty="0"/>
              <a:t>God will take them away and indeed as a lesson, God DID do exactly that when he destroyed the Assyrian army at the very gate of the city. an offering of the proof of his ability to save those who entrust themselves to him.</a:t>
            </a:r>
            <a:endParaRPr lang="en-US" b="1" dirty="0"/>
          </a:p>
          <a:p>
            <a:pPr marL="0" indent="0">
              <a:buNone/>
            </a:pPr>
            <a:endParaRPr lang="en-US" b="1" dirty="0"/>
          </a:p>
          <a:p>
            <a:pPr marL="0" indent="0">
              <a:buNone/>
            </a:pPr>
            <a:r>
              <a:rPr lang="en-US" b="1" dirty="0"/>
              <a:t>There will no longer be foreigners invading and inhabiting the land and city . </a:t>
            </a:r>
            <a:endParaRPr lang="en-US" b="1" dirty="0"/>
          </a:p>
          <a:p>
            <a:pPr marL="0" indent="0">
              <a:buNone/>
            </a:pPr>
            <a:r>
              <a:rPr lang="en-US" b="1" dirty="0"/>
              <a:t>he goes on to say not that he will destroy the enemy but that he WILL (as it were) revitalize or renewed Jerusalem he will make it permanent and unbreakable.</a:t>
            </a:r>
            <a:endParaRPr lang="en-US" b="1" dirty="0"/>
          </a:p>
          <a:p>
            <a:pPr marL="0" indent="0">
              <a:buNone/>
            </a:pPr>
            <a:r>
              <a:rPr lang="en-US" b="1" dirty="0"/>
              <a:t>Jerusalem, historically WAS rebuilt but was destroyed again. The fulfillment of a PERMANENT Jerusalem really comes to fruition as the New Jerusalem comes from the clouds  in Rev. 21. A city that will be eternal. A city that will be illuminated by the very presence of God and where NO unclean thing will ever enter. </a:t>
            </a:r>
            <a:endParaRPr lang="en-US" b="1" dirty="0"/>
          </a:p>
          <a:p>
            <a:pPr marL="0" indent="0">
              <a:buNone/>
            </a:pPr>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While nothing unclean can evere eter this new eternal city, God WILL be there.</a:t>
            </a:r>
            <a:endParaRPr lang="en-US" b="1" dirty="0"/>
          </a:p>
          <a:p>
            <a:pPr marL="0" indent="0">
              <a:buNone/>
            </a:pPr>
            <a:endParaRPr lang="en-US" b="1" dirty="0"/>
          </a:p>
          <a:p>
            <a:pPr marL="0" indent="0">
              <a:buNone/>
            </a:pPr>
            <a:r>
              <a:rPr lang="en-US" b="1" dirty="0"/>
              <a:t>READ</a:t>
            </a:r>
            <a:endParaRPr lang="en-US" b="1" dirty="0"/>
          </a:p>
          <a:p>
            <a:pPr marL="0" indent="0">
              <a:buNone/>
            </a:pPr>
            <a:endParaRPr lang="en-US" b="1" dirty="0"/>
          </a:p>
          <a:p>
            <a:pPr marL="0" indent="0">
              <a:buNone/>
            </a:pPr>
            <a:r>
              <a:rPr lang="en-US" b="1" dirty="0"/>
              <a:t>Isaiah closes the chapter with a nautical picture.</a:t>
            </a:r>
            <a:endParaRPr lang="en-US" b="1" dirty="0"/>
          </a:p>
          <a:p>
            <a:pPr marL="0" indent="0">
              <a:buNone/>
            </a:pPr>
            <a:r>
              <a:rPr lang="en-US" b="1" dirty="0"/>
              <a:t>He compares God to a wide deep river, deep enought to allow warships to travel on.</a:t>
            </a:r>
            <a:endParaRPr lang="en-US" b="1" dirty="0"/>
          </a:p>
          <a:p>
            <a:pPr marL="0" indent="0">
              <a:buNone/>
            </a:pPr>
            <a:r>
              <a:rPr lang="en-US" b="1" dirty="0"/>
              <a:t>But because this river is God and not the world, no warships or boats with oars will travel up it.</a:t>
            </a:r>
            <a:endParaRPr lang="en-US" b="1" dirty="0"/>
          </a:p>
          <a:p>
            <a:pPr marL="0" indent="0">
              <a:buNone/>
            </a:pPr>
            <a:r>
              <a:rPr lang="en-US" b="1" dirty="0"/>
              <a:t>God, as the river is what keeps us safe and seperated from evil.</a:t>
            </a:r>
            <a:endParaRPr lang="en-US" b="1" dirty="0"/>
          </a:p>
          <a:p>
            <a:pPr marL="0" indent="0">
              <a:buNone/>
            </a:pPr>
            <a:endParaRPr lang="en-US" b="1" dirty="0"/>
          </a:p>
          <a:p>
            <a:pPr marL="0" indent="0">
              <a:buNone/>
            </a:pPr>
            <a:r>
              <a:rPr lang="en-US" b="1" dirty="0"/>
              <a:t>He closes this chapter maintaining maritime references. But now he is Not describing God but describing the people of God.</a:t>
            </a:r>
            <a:endParaRPr lang="en-US" b="1" dirty="0"/>
          </a:p>
          <a:p>
            <a:pPr marL="0" indent="0">
              <a:buNone/>
            </a:pPr>
            <a:r>
              <a:rPr lang="en-US" b="1" dirty="0"/>
              <a:t>He tells them they are like;'</a:t>
            </a:r>
            <a:endParaRPr lang="en-US" b="1" dirty="0"/>
          </a:p>
          <a:p>
            <a:pPr marL="0" indent="0">
              <a:buNone/>
            </a:pPr>
            <a:r>
              <a:rPr lang="en-US" b="1" dirty="0"/>
              <a:t>	ships with their tackle hanging slack (all the rigging, ropes etc that raise and lower the sails as well as the ropes and pulleys used for steering were unusable) The boat is helpless, unable to move and at the mercy of the river.</a:t>
            </a:r>
            <a:endParaRPr lang="en-US" b="1" dirty="0"/>
          </a:p>
          <a:p>
            <a:pPr marL="0" indent="0">
              <a:buNone/>
            </a:pPr>
            <a:r>
              <a:rPr lang="en-US" b="1" dirty="0"/>
              <a:t>He tells them they are like a ship whose mast is loose and cannot support a sail or any weight be it sailing cloth , rigging or rope.</a:t>
            </a:r>
            <a:endParaRPr lang="en-US" b="1" dirty="0"/>
          </a:p>
          <a:p>
            <a:pPr marL="0" indent="0">
              <a:buNone/>
            </a:pPr>
            <a:endParaRPr lang="en-US" b="1" dirty="0"/>
          </a:p>
          <a:p>
            <a:pPr marL="0" indent="0">
              <a:buNone/>
            </a:pPr>
            <a:r>
              <a:rPr lang="en-US" b="1" dirty="0"/>
              <a:t>Yet despite this boats complete inability to move let alone defend itself, this same boat, these same people will be the victorious ones.</a:t>
            </a:r>
            <a:endParaRPr lang="en-US" b="1" dirty="0"/>
          </a:p>
          <a:p>
            <a:pPr marL="0" indent="0">
              <a:buNone/>
            </a:pPr>
            <a:r>
              <a:rPr lang="en-US" b="1" dirty="0"/>
              <a:t>Not the strong boator the fast ship or the well armed rig but  the LAME will be the ones that take the plunder. The victory will be won on their behalf and they will just recieve the blessing after having contribute NOTHING to the battle.</a:t>
            </a:r>
            <a:endParaRPr lang="en-US" b="1" dirty="0"/>
          </a:p>
          <a:p>
            <a:pPr marL="0" indent="0">
              <a:buNone/>
            </a:pPr>
            <a:endParaRPr lang="en-US" b="1" dirty="0"/>
          </a:p>
          <a:p>
            <a:pPr marL="0" indent="0">
              <a:buNone/>
            </a:pPr>
            <a:r>
              <a:rPr lang="en-US" b="1" dirty="0"/>
              <a:t>No one in the new city will be sick and all will be forgiven their sins.</a:t>
            </a:r>
            <a:endParaRPr lang="en-US" b="1" dirty="0"/>
          </a:p>
          <a:p>
            <a:pPr marL="0" indent="0">
              <a:buNone/>
            </a:pPr>
            <a:r>
              <a:rPr lang="en-US" b="1" dirty="0"/>
              <a:t>We know that the Jerusalem that was built aftere the Jews were allowed to return had sickness and even death accompany them back. Sin was openly displayed in the intermarrying of Jews with the women of the neighboring nations in open defiance to God's clear call to be seperate from them.</a:t>
            </a:r>
            <a:endParaRPr lang="en-US" b="1" dirty="0"/>
          </a:p>
          <a:p>
            <a:pPr marL="0" indent="0">
              <a:buNone/>
            </a:pPr>
            <a:r>
              <a:rPr lang="en-US" b="1" dirty="0"/>
              <a:t>But in THIS city that Isaiah has been declaring, there will no longer be any sickness or sin giving the nod again to the culmination of all things. Redemption, Restoration, Righteousness and Revitalization are described in the new heavens and new earth. The new Jerusalem.</a:t>
            </a:r>
            <a:endParaRPr lang="en-US" b="1" dirty="0"/>
          </a:p>
          <a:p>
            <a:pPr marL="0" indent="0">
              <a:buNone/>
            </a:pPr>
            <a:endParaRPr lang="en-US" b="1" dirty="0"/>
          </a:p>
          <a:p>
            <a:pPr marL="0" indent="0">
              <a:buNone/>
            </a:pPr>
            <a:r>
              <a:rPr lang="en-US" b="1" dirty="0"/>
              <a:t>Let's close with a reading concerning this found in Rev. 21</a:t>
            </a:r>
            <a:endParaRPr lang="en-US" b="1" dirty="0"/>
          </a:p>
          <a:p>
            <a:pPr marL="0" indent="0">
              <a:buNone/>
            </a:pPr>
            <a:r>
              <a:rPr lang="en-US" b="1" dirty="0"/>
              <a:t>“</a:t>
            </a:r>
            <a:r>
              <a:rPr lang="en-US" b="1" i="1" dirty="0"/>
              <a:t>And I heard a loud voice from the throne, saying, “Behold, the tabernacle of God is among men, and He will dwell among them, and they shall be His people, and God Himself will be among them, and He will wipe away every tear from their eyes; and there will no longer be any death; there will no longer be any mourning, or crying, or pain; the first things have passed away.” And He who sits on the throne said, “Behold, I am making all things new.” And He said, “Write, for these words are faithful and true.” Then He said to me, “It is done. I am the Alpha and the Omega, the beginning and the end. I will give to the one who thirsts from the spring of the water of life without cost. “He who overcomes will inherit these things, and I will be his God and he will be My son.” (Revelation 21:3–7, NASB95)</a:t>
            </a:r>
            <a:endParaRPr lang="en-US" b="1" i="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a:t>Click to edit Master title style</a:t>
            </a:r>
            <a:endParaRPr lang="ru-RU" noProof="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a:t>Click to edit Master title style</a:t>
            </a:r>
            <a:endParaRPr lang="ru-RU"/>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a:t>Click to edit Master text styles</a:t>
            </a:r>
            <a:endParaRPr lang="ru-RU"/>
          </a:p>
          <a:p>
            <a:pPr lvl="1"/>
            <a:r>
              <a:rPr lang="ru-RU"/>
              <a:t>Second level</a:t>
            </a:r>
            <a:endParaRPr lang="ru-RU"/>
          </a:p>
          <a:p>
            <a:pPr lvl="2"/>
            <a:r>
              <a:rPr lang="ru-RU"/>
              <a:t>Third level</a:t>
            </a:r>
            <a:endParaRPr lang="ru-RU"/>
          </a:p>
          <a:p>
            <a:pPr lvl="3"/>
            <a:r>
              <a:rPr lang="ru-RU"/>
              <a:t>Fourth level</a:t>
            </a:r>
            <a:endParaRPr lang="ru-RU"/>
          </a:p>
          <a:p>
            <a:pPr lvl="4"/>
            <a:r>
              <a:rPr lang="ru-RU"/>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30925" y="4869815"/>
            <a:ext cx="2097405" cy="750570"/>
          </a:xfrm>
        </p:spPr>
        <p:txBody>
          <a:bodyPr/>
          <a:lstStyle/>
          <a:p>
            <a:pPr eaLnBrk="1" hangingPunct="1"/>
            <a:r>
              <a:rPr lang="en-US" sz="4400" dirty="0"/>
              <a:t>I</a:t>
            </a:r>
            <a:r>
              <a:rPr lang="en-US" sz="4400" dirty="0">
                <a:effectLst>
                  <a:outerShdw blurRad="38100" dist="38100" dir="2700000" algn="tl">
                    <a:srgbClr val="000000">
                      <a:alpha val="43137"/>
                    </a:srgbClr>
                  </a:outerShdw>
                </a:effectLst>
              </a:rPr>
              <a:t>saiah</a:t>
            </a:r>
            <a:endParaRPr lang="en-US" sz="4400" dirty="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519545" y="5490210"/>
            <a:ext cx="1782445" cy="464820"/>
          </a:xfrm>
        </p:spPr>
        <p:txBody>
          <a:bodyPr/>
          <a:lstStyle/>
          <a:p>
            <a:pPr eaLnBrk="1" hangingPunct="1">
              <a:defRPr/>
            </a:pPr>
            <a:r>
              <a:rPr lang="en-US" altLang="uk-UA" sz="2000" dirty="0">
                <a:effectLst>
                  <a:outerShdw blurRad="38100" dist="38100" dir="2700000" algn="tl">
                    <a:srgbClr val="000000">
                      <a:alpha val="43137"/>
                    </a:srgbClr>
                  </a:outerShdw>
                </a:effectLst>
                <a:latin typeface="+mj-lt"/>
              </a:rPr>
              <a:t>Chapter 33</a:t>
            </a:r>
            <a:endParaRPr lang="en-US" altLang="uk-UA" sz="2000" dirty="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lstStyle/>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33</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“Woe to you, O destroyer, While you were not destroyed; And he who is treacherous, while others did not deal treacherously with him. As soon as you finish destroying, you will be destroyed; As soon as you cease to deal treacherously, others will deal treacherously with you.” (Isaiah 33:1, NASB95)</a:t>
            </a:r>
            <a:endParaRPr lang="en-US" sz="2400" dirty="0">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33</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“O LORD, be gracious to us; we have waited for You. Be their strength every morning, Our salvation also in the time of distress. At the sound of the tumult peoples flee; At the lifting up of Yourself nations disperse. Your spoil is gathered as the caterpillar gathers; As locusts rushing about men rush about on it.” (Isaiah 33:2–4, NASB95)</a:t>
            </a:r>
            <a:endParaRPr lang="en-US" sz="2400" dirty="0">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33</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“The LORD is exalted, for He dwells on high; He has filled Zion with justice and righteousness. And He will be the stability of your times, A wealth of salvation, wisdom and knowledge; The fear of the LORD is his treasure.” (Isaiah 33:5–6, NASB95)</a:t>
            </a:r>
            <a:endParaRPr lang="en-US" sz="2400" dirty="0">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33</a:t>
            </a:r>
            <a:endParaRPr lang="en-US" sz="2400" i="1" dirty="0"/>
          </a:p>
          <a:p>
            <a:pPr marL="0" marR="0" indent="0">
              <a:lnSpc>
                <a:spcPct val="115000"/>
              </a:lnSpc>
              <a:spcBef>
                <a:spcPts val="0"/>
              </a:spcBef>
              <a:spcAft>
                <a:spcPts val="1000"/>
              </a:spcAft>
              <a:buNone/>
            </a:pPr>
            <a:r>
              <a:rPr lang="en-US" sz="2400" dirty="0">
                <a:effectLst/>
                <a:latin typeface="Calibri" panose="020F0502020204030204" pitchFamily="34" charset="0"/>
              </a:rPr>
              <a:t>“Behold, their brave men cry in the streets, The ambassadors of peace weep bitterly. The highways are desolate, the traveler has ceased, He has broken the covenant, he has despised the cities, He has no regard for man. The land mourns and pines away, Lebanon is shamed and withers; Sharon is like a desert plain, And Bashan and Carmel lose their foliage.” (Isaiah 33:7–9, NASB95)</a:t>
            </a:r>
            <a:endParaRPr lang="en-US" sz="2400" dirty="0">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33</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““Now I will arise,” says the LORD, “Now I will be exalted, now I will be lifted up. “You have conceived chaff, you will give birth to stubble; My breath will consume you like a fire. “The peoples will be burned to lime, Like cut thorns which are burned in the fire. “You who are far away, hear what I have done; And you who are near, acknowledge My might.” Sinners in Zion are terrified; Trembling has seized the godless. (Isaiah 33:10–14a, NASB95)</a:t>
            </a:r>
            <a:endParaRPr lang="en-US" sz="2400" dirty="0">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33</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“Who among us can live with the consuming fire? Who among us can live with continual burning?” He who walks righteously and speaks with sincerity, He who rejects unjust gain And shakes his hands so that they hold no bribe; He who stops his ears from hearing about bloodshed And shuts his eyes from looking upon evil; He will dwell on the heights, His refuge will be the impregnable rock; His bread will be given him, His water will be sure.” (Isaiah 33:14b–16, NASB95)</a:t>
            </a:r>
            <a:endParaRPr lang="en-US" sz="2400" dirty="0">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33</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“Your eyes will see the King in His beauty; They will behold a far-distant land. Your heart will meditate on terror: “Where is he who counts? Where is he who weighs? Where is he who counts the towers?” You will no longer see a fierce people, A people of unintelligible speech which no one comprehends, Of a stammering tongue which no one understands. Look upon Zion, the city of our appointed feasts; Your eyes will see Jerusalem, an undisturbed habitation, A tent which will not be folded; Its stakes will never be pulled up, Nor any of its cords be torn apart.” (Isaiah 33:17–20, NASB95)</a:t>
            </a:r>
            <a:endParaRPr lang="en-US" sz="2400" dirty="0">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33</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“But there the majestic One, the LORD, will be for us A place of rivers and wide canals On which no boat with oars will go, And on which no mighty ship will pass— For the LORD is our judge, The LORD is our lawgiver, The LORD is our king; He will save us— Your tackle hangs slack; It cannot hold the base of its mast firmly, Nor spread out the sail. Then the prey of an abundant spoil will be divided; The lame will take the plunder. And no resident will say, “I am sick”; The people who dwell there will be forgiven their iniquity.” (Isaiah 33:21–24, NASB95)</a:t>
            </a:r>
            <a:endParaRPr lang="en-US" sz="2400" dirty="0">
              <a:effectLst/>
              <a:latin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3442</Words>
  <Application>WPS Presentation</Application>
  <PresentationFormat>On-screen Show (4:3)</PresentationFormat>
  <Paragraphs>37</Paragraphs>
  <Slides>9</Slides>
  <Notes>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Arial</vt:lpstr>
      <vt:lpstr>SimSun</vt:lpstr>
      <vt:lpstr>Wingdings</vt:lpstr>
      <vt:lpstr>Calibri</vt:lpstr>
      <vt:lpstr>Microsoft YaHei</vt:lpstr>
      <vt:lpstr>Arial Unicode MS</vt:lpstr>
      <vt:lpstr>template</vt:lpstr>
      <vt:lpstr>Isaiah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309</cp:revision>
  <dcterms:created xsi:type="dcterms:W3CDTF">2006-06-29T12:15:00Z</dcterms:created>
  <dcterms:modified xsi:type="dcterms:W3CDTF">2022-02-12T21:57:56Z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