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1"/>
  </p:handoutMasterIdLst>
  <p:sldIdLst>
    <p:sldId id="256" r:id="rId3"/>
    <p:sldId id="419" r:id="rId5"/>
    <p:sldId id="427" r:id="rId6"/>
    <p:sldId id="428" r:id="rId7"/>
    <p:sldId id="429" r:id="rId8"/>
    <p:sldId id="430" r:id="rId9"/>
    <p:sldId id="431" r:id="rId10"/>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DD60C"/>
    <a:srgbClr val="0FB62A"/>
    <a:srgbClr val="D0A758"/>
    <a:srgbClr val="0808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64160" autoAdjust="0"/>
  </p:normalViewPr>
  <p:slideViewPr>
    <p:cSldViewPr>
      <p:cViewPr varScale="1">
        <p:scale>
          <a:sx n="73" d="100"/>
          <a:sy n="73" d="100"/>
        </p:scale>
        <p:origin x="2190" y="72"/>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dirty="0"/>
              <a:t>Definnition of insanity is?</a:t>
            </a:r>
            <a:endParaRPr lang="en-US" b="1" dirty="0"/>
          </a:p>
          <a:p>
            <a:endParaRPr lang="en-US" b="1" dirty="0"/>
          </a:p>
          <a:p>
            <a:r>
              <a:rPr lang="en-US" b="1" dirty="0"/>
              <a:t>This is why knowing history is SO important. To learn from the past and </a:t>
            </a:r>
            <a:r>
              <a:rPr lang="en-US" b="1" u="sng" dirty="0"/>
              <a:t>not duplicate failure</a:t>
            </a:r>
            <a:endParaRPr lang="en-US" b="1" dirty="0"/>
          </a:p>
          <a:p>
            <a:r>
              <a:rPr lang="en-US" b="1" dirty="0"/>
              <a:t>things that have proven themselves to NOT be worth our trust should be abandoned. This is one of the reasons why God was so against Israel striking a deal with Egypt. They have proven themselves to be untrustworthy.</a:t>
            </a:r>
            <a:endParaRPr lang="en-US" b="1" dirty="0"/>
          </a:p>
          <a:p>
            <a:endParaRPr lang="en-US" b="1" dirty="0"/>
          </a:p>
          <a:p>
            <a:r>
              <a:rPr lang="en-US" b="1" dirty="0"/>
              <a:t>Most people will  gravitate to the familiar and not necessariy the trustworthy.</a:t>
            </a:r>
            <a:endParaRPr lang="en-US" b="1" dirty="0"/>
          </a:p>
          <a:p>
            <a:r>
              <a:rPr lang="en-US" b="1" dirty="0"/>
              <a:t>	Case in point. as a kid when I was scared at night, I didn't get out of bed and look for something to defend myself, I hid under my covers because they were familiar. They didn't offwer any protection but I knew them.</a:t>
            </a:r>
            <a:endParaRPr lang="en-US" b="1" dirty="0"/>
          </a:p>
          <a:p>
            <a:r>
              <a:rPr lang="en-US" b="1" dirty="0"/>
              <a:t>Humans do this all the time in their lives- voting- many times it is 'name recognition' not any policy.</a:t>
            </a:r>
            <a:endParaRPr lang="en-US" b="1" dirty="0"/>
          </a:p>
          <a:p>
            <a:r>
              <a:rPr lang="en-US" b="1" dirty="0"/>
              <a:t>Many people are attracted to a certain 'type' of people. Not because they are necessarily 'good' for them, but because they are 'familiar'.</a:t>
            </a:r>
            <a:endParaRPr lang="en-US" b="1" dirty="0"/>
          </a:p>
          <a:p>
            <a:endParaRPr lang="en-US" b="1" dirty="0"/>
          </a:p>
          <a:p>
            <a:r>
              <a:rPr lang="en-US" b="1" dirty="0"/>
              <a:t>But by choosing familiar, we can be sacrificing ALOT.</a:t>
            </a:r>
            <a:endParaRPr lang="en-US" b="1" dirty="0"/>
          </a:p>
          <a:p>
            <a:r>
              <a:rPr lang="en-US" b="1" dirty="0"/>
              <a:t>These next chapters detaill the result of choice.</a:t>
            </a:r>
            <a:endParaRPr lang="en-US" b="1" dirty="0"/>
          </a:p>
          <a:p>
            <a:r>
              <a:rPr lang="en-US" b="1" dirty="0">
                <a:sym typeface="+mn-ea"/>
              </a:rPr>
              <a:t>For the last five weeks; chapters have been aimed toward a nation</a:t>
            </a:r>
            <a:endParaRPr lang="en-US" b="1" dirty="0"/>
          </a:p>
          <a:p>
            <a:r>
              <a:rPr lang="en-US" b="1" dirty="0">
                <a:sym typeface="+mn-ea"/>
              </a:rPr>
              <a:t>Israel- 3 weeks</a:t>
            </a:r>
            <a:endParaRPr lang="en-US" b="1" dirty="0"/>
          </a:p>
          <a:p>
            <a:r>
              <a:rPr lang="en-US" b="1" dirty="0">
                <a:sym typeface="+mn-ea"/>
              </a:rPr>
              <a:t>Egypt- 1 week</a:t>
            </a:r>
            <a:endParaRPr lang="en-US" b="1" dirty="0"/>
          </a:p>
          <a:p>
            <a:r>
              <a:rPr lang="en-US" b="1" dirty="0">
                <a:sym typeface="+mn-ea"/>
              </a:rPr>
              <a:t>Assyria- 1 week</a:t>
            </a:r>
            <a:endParaRPr lang="en-US" b="1" dirty="0"/>
          </a:p>
          <a:p>
            <a:endParaRPr lang="en-US" b="1" dirty="0"/>
          </a:p>
          <a:p>
            <a:r>
              <a:rPr lang="en-US" b="1" dirty="0">
                <a:sym typeface="+mn-ea"/>
              </a:rPr>
              <a:t>Next 2 weeks, Audience is broadened. Focus is NOT on what God will do </a:t>
            </a:r>
            <a:r>
              <a:rPr lang="en-US" b="1" i="1" dirty="0">
                <a:sym typeface="+mn-ea"/>
              </a:rPr>
              <a:t>to the nation</a:t>
            </a:r>
            <a:r>
              <a:rPr lang="en-US" b="1" dirty="0">
                <a:sym typeface="+mn-ea"/>
              </a:rPr>
              <a:t> but what He will do in the WORLD.</a:t>
            </a:r>
            <a:endParaRPr lang="en-US" b="1" dirty="0">
              <a:sym typeface="+mn-ea"/>
            </a:endParaRPr>
          </a:p>
          <a:p>
            <a:r>
              <a:rPr lang="en-US" b="1" dirty="0">
                <a:sym typeface="+mn-ea"/>
              </a:rPr>
              <a:t>These chapters bring a section of Isaiah to a close that really started back in Ch. 13 when Isaiah records a prophecy concerning Babylon's judgment as well as the </a:t>
            </a:r>
            <a:r>
              <a:rPr lang="en-US" b="1" u="sng" dirty="0">
                <a:sym typeface="+mn-ea"/>
              </a:rPr>
              <a:t>promise</a:t>
            </a:r>
            <a:r>
              <a:rPr lang="en-US" b="1" dirty="0">
                <a:sym typeface="+mn-ea"/>
              </a:rPr>
              <a:t> of destruction on a more global scale.</a:t>
            </a:r>
            <a:endParaRPr lang="en-US" b="1" dirty="0"/>
          </a:p>
          <a:p>
            <a:endParaRPr lang="en-US" b="1" dirty="0"/>
          </a:p>
          <a:p>
            <a:r>
              <a:rPr lang="en-US" b="1" dirty="0">
                <a:sym typeface="+mn-ea"/>
              </a:rPr>
              <a:t>Ch. 34 portrays a productive land being turned desolate because of choice; specifically choosing the familiar</a:t>
            </a:r>
            <a:endParaRPr lang="en-US" b="1" dirty="0"/>
          </a:p>
          <a:p>
            <a:r>
              <a:rPr lang="en-US" b="1" dirty="0">
                <a:sym typeface="+mn-ea"/>
              </a:rPr>
              <a:t>Ch. 35 presents a desert turning into a garden again because of choice; by letting go of the familiar and putting and submitting to the trustworthy</a:t>
            </a:r>
            <a:endParaRPr lang="en-US" b="1" dirty="0"/>
          </a:p>
          <a:p>
            <a:endParaRPr lang="en-US" b="1" dirty="0"/>
          </a:p>
          <a:p>
            <a:r>
              <a:rPr lang="en-US" b="1" dirty="0"/>
              <a:t>Ps.33:6-11</a:t>
            </a:r>
            <a:endParaRPr lang="en-US" b="1" dirty="0"/>
          </a:p>
          <a:p>
            <a:r>
              <a:rPr lang="en-US" b="1" dirty="0"/>
              <a:t>               6      By the word of the LORD the heavens were made,</a:t>
            </a:r>
            <a:endParaRPr lang="en-US" b="1" dirty="0"/>
          </a:p>
          <a:p>
            <a:r>
              <a:rPr lang="en-US" b="1" dirty="0"/>
              <a:t>         And by the breath of His mouth all their host.</a:t>
            </a:r>
            <a:endParaRPr lang="en-US" b="1" dirty="0"/>
          </a:p>
          <a:p>
            <a:r>
              <a:rPr lang="en-US" b="1" dirty="0"/>
              <a:t>               7      He gathers the waters of the sea together as a heap;</a:t>
            </a:r>
            <a:endParaRPr lang="en-US" b="1" dirty="0"/>
          </a:p>
          <a:p>
            <a:r>
              <a:rPr lang="en-US" b="1" dirty="0"/>
              <a:t>         He lays up the deeps in storehouses.</a:t>
            </a:r>
            <a:endParaRPr lang="en-US" b="1" dirty="0"/>
          </a:p>
          <a:p>
            <a:r>
              <a:rPr lang="en-US" b="1" dirty="0"/>
              <a:t>               8      Let all the earth fear the LORD;</a:t>
            </a:r>
            <a:endParaRPr lang="en-US" b="1" dirty="0"/>
          </a:p>
          <a:p>
            <a:r>
              <a:rPr lang="en-US" b="1" dirty="0"/>
              <a:t>         Let all the inhabitants of the world stand in awe of Him.</a:t>
            </a:r>
            <a:endParaRPr lang="en-US" b="1" dirty="0"/>
          </a:p>
          <a:p>
            <a:r>
              <a:rPr lang="en-US" b="1" dirty="0"/>
              <a:t>               9      For He spoke, and it was done;</a:t>
            </a:r>
            <a:endParaRPr lang="en-US" b="1" dirty="0"/>
          </a:p>
          <a:p>
            <a:r>
              <a:rPr lang="en-US" b="1" dirty="0"/>
              <a:t>         He commanded, and it stood fast.</a:t>
            </a:r>
            <a:endParaRPr lang="en-US" b="1" dirty="0"/>
          </a:p>
          <a:p>
            <a:r>
              <a:rPr lang="en-US" b="1" dirty="0"/>
              <a:t>               10      The LORD nullifies the counsel of the nations;</a:t>
            </a:r>
            <a:endParaRPr lang="en-US" b="1" dirty="0"/>
          </a:p>
          <a:p>
            <a:r>
              <a:rPr lang="en-US" b="1" dirty="0"/>
              <a:t>         He frustrates the plans of the peoples.</a:t>
            </a:r>
            <a:endParaRPr lang="en-US" b="1" dirty="0"/>
          </a:p>
          <a:p>
            <a:r>
              <a:rPr lang="en-US" b="1" dirty="0"/>
              <a:t>               11      The counsel of the LORD stands forever,         </a:t>
            </a:r>
            <a:endParaRPr lang="en-US" b="1" dirty="0"/>
          </a:p>
          <a:p>
            <a:r>
              <a:rPr lang="en-US" b="1" dirty="0"/>
              <a:t>        The plans of His heart from generation to generation.</a:t>
            </a:r>
            <a:endParaRPr lang="en-US" b="1" dirty="0"/>
          </a:p>
          <a:p>
            <a:endParaRPr lang="en-US" b="1" dirty="0"/>
          </a:p>
          <a:p>
            <a:r>
              <a:rPr lang="en-US" b="1" dirty="0"/>
              <a:t>These verses expose the reality of choice.</a:t>
            </a:r>
            <a:endParaRPr lang="en-US" b="1" dirty="0"/>
          </a:p>
          <a:p>
            <a:r>
              <a:rPr lang="en-US" b="1" dirty="0"/>
              <a:t>As an unbeliever, these verses would bring fear. As a person who is TRUSTING in God, these verses can be soothing.</a:t>
            </a:r>
            <a:endParaRPr lang="en-US" b="1" dirty="0"/>
          </a:p>
          <a:p>
            <a:r>
              <a:rPr lang="en-US" b="1" dirty="0"/>
              <a:t>Let's look at the 'price of familiarity'</a:t>
            </a:r>
            <a:endParaRPr lang="en-US" b="1" dirty="0"/>
          </a:p>
          <a:p>
            <a:r>
              <a:rPr lang="en-US" b="1" dirty="0"/>
              <a:t>	</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READ:</a:t>
            </a:r>
            <a:endParaRPr lang="en-US" b="1" dirty="0"/>
          </a:p>
          <a:p>
            <a:pPr marL="0" indent="0">
              <a:buNone/>
            </a:pPr>
            <a:r>
              <a:rPr lang="en-US" b="1" dirty="0"/>
              <a:t>Although this is written to Israel, it definitely has a 'global' perspective.</a:t>
            </a:r>
            <a:endParaRPr lang="en-US" b="1" dirty="0"/>
          </a:p>
          <a:p>
            <a:pPr marL="0" indent="0">
              <a:buNone/>
            </a:pPr>
            <a:r>
              <a:rPr lang="en-US" b="1" dirty="0"/>
              <a:t>Notice the repeated use of ALL</a:t>
            </a:r>
            <a:endParaRPr lang="en-US" b="1" dirty="0"/>
          </a:p>
          <a:p>
            <a:pPr marL="0" indent="0">
              <a:buNone/>
            </a:pPr>
            <a:r>
              <a:rPr lang="en-US" b="1" dirty="0"/>
              <a:t>All it contains</a:t>
            </a:r>
            <a:endParaRPr lang="en-US" b="1" dirty="0"/>
          </a:p>
          <a:p>
            <a:pPr marL="0" indent="0">
              <a:buNone/>
            </a:pPr>
            <a:r>
              <a:rPr lang="en-US" b="1" dirty="0"/>
              <a:t>All that springs from it</a:t>
            </a:r>
            <a:endParaRPr lang="en-US" b="1" dirty="0"/>
          </a:p>
          <a:p>
            <a:pPr marL="0" indent="0">
              <a:buNone/>
            </a:pPr>
            <a:r>
              <a:rPr lang="en-US" b="1" dirty="0"/>
              <a:t>All the nations</a:t>
            </a:r>
            <a:endParaRPr lang="en-US" b="1" dirty="0"/>
          </a:p>
          <a:p>
            <a:pPr marL="0" indent="0">
              <a:buNone/>
            </a:pPr>
            <a:r>
              <a:rPr lang="en-US" b="1" dirty="0"/>
              <a:t>All their armies</a:t>
            </a:r>
            <a:endParaRPr lang="en-US" b="1" dirty="0"/>
          </a:p>
          <a:p>
            <a:pPr marL="0" indent="0">
              <a:buNone/>
            </a:pPr>
            <a:r>
              <a:rPr lang="en-US" b="1" dirty="0"/>
              <a:t>even ALL the host of heaven. Isaiah is including not just the inhabitants of this earth but God's 'indignation'-all his “angry wrath”will fall on ALL of creation including the stars in heaven.</a:t>
            </a:r>
            <a:endParaRPr lang="en-US" b="1" dirty="0"/>
          </a:p>
          <a:p>
            <a:pPr marL="0" indent="0">
              <a:buNone/>
            </a:pPr>
            <a:r>
              <a:rPr lang="en-US" b="1" dirty="0"/>
              <a:t>Notice also how no one or any thing can stand before his anger. the mountains will be erroded by blood, the stars will be worn out and the very sky from end to end will be laid out and rolled up for destruction.</a:t>
            </a:r>
            <a:endParaRPr lang="en-US" b="1" dirty="0"/>
          </a:p>
          <a:p>
            <a:pPr marL="0" indent="0">
              <a:buNone/>
            </a:pPr>
            <a:endParaRPr lang="en-US" b="1" dirty="0"/>
          </a:p>
          <a:p>
            <a:pPr marL="0" indent="0">
              <a:buNone/>
            </a:pPr>
            <a:r>
              <a:rPr lang="en-US" b="1" dirty="0"/>
              <a:t>John uses the same language of Isaiah in describing the return of Christ and the final judgment.</a:t>
            </a:r>
            <a:endParaRPr lang="en-US" b="1" dirty="0"/>
          </a:p>
          <a:p>
            <a:pPr marL="0" indent="0">
              <a:buNone/>
            </a:pPr>
            <a:r>
              <a:rPr lang="en-US" b="1" dirty="0"/>
              <a:t>“</a:t>
            </a:r>
            <a:r>
              <a:rPr lang="en-US" b="1" i="1" dirty="0"/>
              <a:t>The sky was split apart like a scroll when it is rolled up, and every mountain and island were moved out of their places. Then the kings of the earth and the great men and the commanders and the rich and the strong and every slave and free man hid themselves in the caves and among the rocks of the mountains; and they said to the mountains and to the rocks, “Fall on us and hide us from the presence of Him who sits on the throne, and from the wrath of the Lamb; for the great day of their wrath has come, and who is able to stand?”” (Revelation 6:14–17, NASB95)</a:t>
            </a:r>
            <a:endParaRPr lang="en-US" b="1" i="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Since it is written primarily to Israel, it takes on a jewish flavor by casting the nation of EDOM as the symbol for God's global enemy</a:t>
            </a:r>
            <a:endParaRPr lang="en-US" b="1" dirty="0"/>
          </a:p>
          <a:p>
            <a:pPr marL="0" indent="0">
              <a:buNone/>
            </a:pPr>
            <a:endParaRPr lang="en-US" b="1" dirty="0"/>
          </a:p>
          <a:p>
            <a:pPr marL="0" indent="0">
              <a:buNone/>
            </a:pPr>
            <a:r>
              <a:rPr lang="en-US" b="1" dirty="0"/>
              <a:t>READ:</a:t>
            </a:r>
            <a:endParaRPr lang="en-US" b="1" dirty="0"/>
          </a:p>
          <a:p>
            <a:pPr marL="0" indent="0">
              <a:buNone/>
            </a:pPr>
            <a:r>
              <a:rPr lang="en-US" b="1" dirty="0"/>
              <a:t>An Israelite reading this would immediately have visions of the alter in the Temple of God and the blood sacrifices made on it. He would have also made a note of the implement used in the slaughter. A sword...making it personal. </a:t>
            </a:r>
            <a:endParaRPr lang="en-US" b="1" dirty="0"/>
          </a:p>
          <a:p>
            <a:pPr marL="0" indent="0">
              <a:buNone/>
            </a:pPr>
            <a:r>
              <a:rPr lang="en-US" b="1" dirty="0"/>
              <a:t>Here, God is saying CITIES and NATIONS will fall in judgmnent- in payment for their rebellion.</a:t>
            </a:r>
            <a:endParaRPr lang="en-US" b="1" dirty="0"/>
          </a:p>
          <a:p>
            <a:pPr marL="0" indent="0">
              <a:buNone/>
            </a:pPr>
            <a:r>
              <a:rPr lang="en-US" b="1" dirty="0"/>
              <a:t>This is personal for God. It flies in the face of HIS CHARACTER</a:t>
            </a:r>
            <a:endParaRPr lang="en-US" b="1" dirty="0"/>
          </a:p>
          <a:p>
            <a:pPr marL="0" indent="0">
              <a:buNone/>
            </a:pPr>
            <a:endParaRPr lang="en-US" b="1" dirty="0"/>
          </a:p>
          <a:p>
            <a:pPr marL="0" indent="0">
              <a:buNone/>
            </a:pPr>
            <a:r>
              <a:rPr lang="en-US" b="1" dirty="0"/>
              <a:t>He uses Edom as the poster-child because Edom has been Israels leading antagonist for a Millenium beginning with the reign of Saul shortly after Israel has inherited their 'Promised Land'.</a:t>
            </a:r>
            <a:endParaRPr lang="en-US" b="1" dirty="0"/>
          </a:p>
          <a:p>
            <a:pPr marL="0" indent="0">
              <a:buNone/>
            </a:pPr>
            <a:r>
              <a:rPr lang="en-US" b="1" dirty="0"/>
              <a:t>Amos makes note of a continual antagonism between Israel and Edom in ch. 1 vs.11.</a:t>
            </a:r>
            <a:endParaRPr lang="en-US" b="1" dirty="0"/>
          </a:p>
          <a:p>
            <a:pPr marL="0" indent="0">
              <a:buNone/>
            </a:pPr>
            <a:r>
              <a:rPr lang="en-US" b="1" i="1" dirty="0"/>
              <a:t>“Thus says the LORD, “For three transgressions of Edom and for four I will not revoke its punishment, Because he pursued his brother with the sword, While he stifled his compassion; </a:t>
            </a:r>
            <a:r>
              <a:rPr lang="en-US" b="1" i="1" u="sng" dirty="0"/>
              <a:t>His anger also tore continually, And he maintained his fury forever</a:t>
            </a:r>
            <a:r>
              <a:rPr lang="en-US" b="1" i="1" dirty="0"/>
              <a:t>. “So I will send fire upon Teman And it will consume the citadels of Bozrah.”” (Amos 1:11–12, NASB95)</a:t>
            </a:r>
            <a:endParaRPr lang="en-US" b="1" i="1" dirty="0"/>
          </a:p>
          <a:p>
            <a:pPr marL="0" indent="0">
              <a:buNone/>
            </a:pPr>
            <a:endParaRPr lang="en-US" b="1" i="1" dirty="0"/>
          </a:p>
          <a:p>
            <a:pPr marL="0" indent="0">
              <a:buNone/>
            </a:pPr>
            <a:r>
              <a:rPr lang="en-US" b="1" dirty="0"/>
              <a:t>So this relationship between Edom and Israel is held up as a picture of the relationship God has with the WORLD.</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This coming destruction is NOT just about God's character though.</a:t>
            </a:r>
            <a:endParaRPr lang="en-US" b="1" dirty="0"/>
          </a:p>
          <a:p>
            <a:pPr marL="0" indent="0">
              <a:buNone/>
            </a:pPr>
            <a:r>
              <a:rPr lang="en-US" b="1" dirty="0"/>
              <a:t>Notice what Isaiah refers to as the reason for the coming day of vengeance</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The destruction of God's enemies by His hand is necessary for His character.</a:t>
            </a:r>
            <a:endParaRPr lang="en-US" b="1" dirty="0"/>
          </a:p>
          <a:p>
            <a:pPr marL="0" indent="0">
              <a:buNone/>
            </a:pPr>
            <a:r>
              <a:rPr lang="en-US" b="1" dirty="0"/>
              <a:t>“</a:t>
            </a:r>
            <a:r>
              <a:rPr lang="en-US" b="1" i="1" dirty="0"/>
              <a:t>For we must all appear before the judgment seat of Christ, so that each one may be recompensed for his deeds in the body, according to what he has done, whether good or bad.” (2 Corinthians 5:10, NASB95)</a:t>
            </a:r>
            <a:endParaRPr lang="en-US" b="1" i="1" dirty="0"/>
          </a:p>
          <a:p>
            <a:pPr marL="0" indent="0">
              <a:buNone/>
            </a:pPr>
            <a:r>
              <a:rPr lang="en-US" b="1" dirty="0"/>
              <a:t> </a:t>
            </a:r>
            <a:endParaRPr lang="en-US" b="1" dirty="0"/>
          </a:p>
          <a:p>
            <a:pPr marL="0" indent="0">
              <a:buNone/>
            </a:pPr>
            <a:r>
              <a:rPr lang="en-US" b="1" dirty="0"/>
              <a:t>But it ALSO is payback for the ill treatment of God's people! </a:t>
            </a:r>
            <a:endParaRPr lang="en-US" b="1" dirty="0"/>
          </a:p>
          <a:p>
            <a:pPr marL="0" indent="0">
              <a:buNone/>
            </a:pPr>
            <a:r>
              <a:rPr lang="en-US" b="1" dirty="0"/>
              <a:t>This is reminescent of God's judgment falling on Sodom and Gommorrah.</a:t>
            </a:r>
            <a:endParaRPr lang="en-US" b="1" dirty="0"/>
          </a:p>
          <a:p>
            <a:pPr marL="0" indent="0">
              <a:buNone/>
            </a:pPr>
            <a:endParaRPr lang="en-US" b="1" dirty="0"/>
          </a:p>
          <a:p>
            <a:pPr marL="0" indent="0">
              <a:buNone/>
            </a:pPr>
            <a:r>
              <a:rPr lang="en-US" b="1" dirty="0"/>
              <a:t>Again, if we look at Revelation, this same thought is expressed in the destruction of 'Babylon  and all the “kings of the earth in Rev. 18.</a:t>
            </a:r>
            <a:endParaRPr lang="en-US" b="1" dirty="0"/>
          </a:p>
          <a:p>
            <a:pPr marL="0" indent="0">
              <a:buNone/>
            </a:pPr>
            <a:r>
              <a:rPr lang="en-US" b="1" i="1" dirty="0">
                <a:sym typeface="+mn-ea"/>
              </a:rPr>
              <a:t>(Revelation 18:3–10, NASB95)</a:t>
            </a:r>
            <a:endParaRPr lang="en-US" b="1" i="1" dirty="0"/>
          </a:p>
          <a:p>
            <a:pPr marL="0" indent="0">
              <a:buNone/>
            </a:pPr>
            <a:r>
              <a:rPr lang="en-US" b="1" i="1" dirty="0"/>
              <a:t>““For all the nations have drunk of the wine of the passion of her immorality, and the kings of the earth have committed acts of immorality with her, and the merchants of the earth have become rich by the wealth of her sensuality.” I heard another voice from heaven, saying, “Come out of her, my people, so that you will not participate in her sins and receive of her plagues; for her sins have piled up as high as heaven, and God has remembered her iniquities. “Pay her back even as she has paid, and give back to her double according to her deeds; in the cup which she has mixed, mix twice as much for her. “To the degree that she glorified herself and lived sensuously, to the same degree give her torment and mourning; for she says in her heart, ‘I SIT as A QUEEN AND I AM NOT A WIDOW, and will never see mourning.’ “For this reason in one day her plagues will come, pestilence and mourning and famine, and she will be burned up with fire; for the Lord God who judges her is strong. “And the kings of the earth, who committed acts of immorality and lived sensuously with her, will weep and lament over her when they see the smoke of her burning, standing at a distance because of the fear of her torment, saying, ‘Woe, woe, the great city, Babylon, the strong city! For in one hour your judgment has come.’” </a:t>
            </a:r>
            <a:endParaRPr lang="en-US" b="1" i="1" dirty="0"/>
          </a:p>
          <a:p>
            <a:pPr marL="0" indent="0">
              <a:buNone/>
            </a:pPr>
            <a:endParaRPr lang="en-US" b="1" i="1" dirty="0"/>
          </a:p>
          <a:p>
            <a:pPr marL="0" indent="0">
              <a:buNone/>
            </a:pPr>
            <a:r>
              <a:rPr lang="en-US" b="1" dirty="0"/>
              <a:t>in Vs. 20 of this same chapter we have a call going out to the People of God;</a:t>
            </a:r>
            <a:endParaRPr lang="en-US" b="1" dirty="0"/>
          </a:p>
          <a:p>
            <a:pPr marL="0" indent="0">
              <a:buNone/>
            </a:pPr>
            <a:r>
              <a:rPr lang="en-US" b="1" i="1" dirty="0"/>
              <a:t>““Rejoice over her, O heaven, and you saints and apostles and prophets, because God has pronounced judgment for you against her.”” (Revelation 18:20, NASB95)</a:t>
            </a:r>
            <a:endParaRPr lang="en-US" b="1" i="1" dirty="0"/>
          </a:p>
          <a:p>
            <a:pPr marL="0" indent="0">
              <a:buNone/>
            </a:pPr>
            <a:endParaRPr lang="en-US" b="1" i="1" dirty="0"/>
          </a:p>
          <a:p>
            <a:pPr marL="0" indent="0">
              <a:buNone/>
            </a:pPr>
            <a:r>
              <a:rPr lang="en-US" b="1" dirty="0"/>
              <a:t>So Isaiah writes this to the Jews of His time and both Assyria and Babylon do fall by the hands of a nation more agressive than them but the more complete fulfillment comes as God starts closing the book on time. “</a:t>
            </a:r>
            <a:r>
              <a:rPr lang="en-US" b="1" i="1" dirty="0">
                <a:effectLst>
                  <a:outerShdw blurRad="38100" dist="38100" dir="2700000" algn="tl">
                    <a:srgbClr val="000000">
                      <a:alpha val="43137"/>
                    </a:srgbClr>
                  </a:outerShdw>
                </a:effectLst>
                <a:latin typeface="Calibri" panose="020F0502020204030204" pitchFamily="34" charset="0"/>
                <a:sym typeface="+mn-ea"/>
              </a:rPr>
              <a:t>None will pass through it forever and ever.”</a:t>
            </a:r>
            <a:endParaRPr lang="en-US" b="1"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Then we come to this weird section.</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We need not get bogged down into the details of the names of the animals...fact is, these are 'best guesses' .</a:t>
            </a:r>
            <a:endParaRPr lang="en-US" b="1" dirty="0"/>
          </a:p>
          <a:p>
            <a:pPr marL="0" indent="0">
              <a:buNone/>
            </a:pPr>
            <a:r>
              <a:rPr lang="en-US" b="1" dirty="0"/>
              <a:t>Pelicans and hedgehogs don't really come to mind when we think of animals that would inherit a place of burning pitch a land of continual smoke.</a:t>
            </a:r>
            <a:endParaRPr lang="en-US" b="1" dirty="0"/>
          </a:p>
          <a:p>
            <a:pPr marL="0" indent="0">
              <a:buNone/>
            </a:pPr>
            <a:r>
              <a:rPr lang="en-US" b="1" dirty="0"/>
              <a:t>The translation for owl really is 'unclean bird'. In some translations it is used in the place of pelican denoting another 'unclean bird'</a:t>
            </a:r>
            <a:endParaRPr lang="en-US" b="1" dirty="0"/>
          </a:p>
          <a:p>
            <a:pPr marL="0" indent="0">
              <a:buNone/>
            </a:pPr>
            <a:r>
              <a:rPr lang="en-US" b="1" dirty="0"/>
              <a:t>Some translations will seperate the birds by Horned owl and Screech owl vs. pelican and owl.</a:t>
            </a:r>
            <a:endParaRPr lang="en-US" b="1" dirty="0"/>
          </a:p>
          <a:p>
            <a:pPr marL="0" indent="0">
              <a:buNone/>
            </a:pPr>
            <a:r>
              <a:rPr lang="en-US" b="1" dirty="0"/>
              <a:t>And hedgehog- porcupine literally  translates'rolled up one'.</a:t>
            </a:r>
            <a:endParaRPr lang="en-US" b="1" dirty="0"/>
          </a:p>
          <a:p>
            <a:pPr marL="0" indent="0">
              <a:buNone/>
            </a:pPr>
            <a:r>
              <a:rPr lang="en-US" b="1" dirty="0"/>
              <a:t>We don't want to loose the forest for the trees though.</a:t>
            </a:r>
            <a:endParaRPr lang="en-US" b="1" dirty="0"/>
          </a:p>
          <a:p>
            <a:pPr marL="0" indent="0">
              <a:buNone/>
            </a:pPr>
            <a:r>
              <a:rPr lang="en-US" b="1" dirty="0"/>
              <a:t>The pronouncement is that this destruction is going to turn a thrivinf nation into a desoltae desert- fit only for unclean animals.</a:t>
            </a:r>
            <a:endParaRPr lang="en-US" b="1" dirty="0"/>
          </a:p>
          <a:p>
            <a:pPr marL="0" indent="0">
              <a:buNone/>
            </a:pPr>
            <a:r>
              <a:rPr lang="en-US" b="1" dirty="0"/>
              <a:t>There will be no human rule or human protection.</a:t>
            </a:r>
            <a:endParaRPr lang="en-US" b="1" dirty="0"/>
          </a:p>
          <a:p>
            <a:pPr marL="0" indent="0">
              <a:buNone/>
            </a:pPr>
            <a:r>
              <a:rPr lang="en-US" b="1" dirty="0"/>
              <a:t>it will be over run by weeds, briars and animals (jackels comes from another un-used Hebrew word, and ostriches represent not only an unclean bird but along with jackals were considered  untamable.</a:t>
            </a:r>
            <a:endParaRPr lang="en-US" b="1" dirty="0"/>
          </a:p>
          <a:p>
            <a:pPr marL="0" indent="0">
              <a:buNone/>
            </a:pPr>
            <a:endParaRPr lang="en-US" b="1" dirty="0"/>
          </a:p>
          <a:p>
            <a:pPr marL="0" indent="0">
              <a:buNone/>
            </a:pPr>
            <a:r>
              <a:rPr lang="en-US" b="1" dirty="0"/>
              <a:t>Total, unrecoverable destruction lies in wait for those who have chosen to ignore God and continue to trust in the things of man. Those who put their trust in human intellect, ambitioin, power or wisdom will come up short AND have to answer for squandering their time here on the earth</a:t>
            </a: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endParaRPr lang="en-US" b="1" dirty="0"/>
          </a:p>
          <a:p>
            <a:pPr marL="0" indent="0">
              <a:buNone/>
            </a:pPr>
            <a:r>
              <a:rPr lang="en-US" b="1" dirty="0"/>
              <a:t>Humankind will be destroyed and Isaiah seems to paint a picture of fantastic un-named  creatures that are at least unusual that will take over the deserted landscape;</a:t>
            </a:r>
            <a:endParaRPr lang="en-US" b="1" dirty="0"/>
          </a:p>
          <a:p>
            <a:pPr marL="0" indent="0">
              <a:buNone/>
            </a:pPr>
            <a:r>
              <a:rPr lang="en-US" b="1" dirty="0"/>
              <a:t>Desert creatures</a:t>
            </a:r>
            <a:endParaRPr lang="en-US" b="1" dirty="0"/>
          </a:p>
          <a:p>
            <a:pPr marL="0" indent="0">
              <a:buNone/>
            </a:pPr>
            <a:r>
              <a:rPr lang="en-US" b="1" dirty="0"/>
              <a:t>Night monster</a:t>
            </a:r>
            <a:endParaRPr lang="en-US" b="1" dirty="0"/>
          </a:p>
          <a:p>
            <a:pPr marL="0" indent="0">
              <a:buNone/>
            </a:pPr>
            <a:r>
              <a:rPr lang="en-US" b="1" dirty="0"/>
              <a:t>along with the tree snake and hawks </a:t>
            </a:r>
            <a:endParaRPr lang="en-US" b="1" dirty="0"/>
          </a:p>
          <a:p>
            <a:pPr marL="0" indent="0">
              <a:buNone/>
            </a:pPr>
            <a:endParaRPr lang="en-US" b="1" dirty="0"/>
          </a:p>
          <a:p>
            <a:pPr marL="0" indent="0">
              <a:buNone/>
            </a:pPr>
            <a:r>
              <a:rPr lang="en-US" b="1" dirty="0"/>
              <a:t>As he makes not of specific and generic-fantastic animals inheriting the evacuated and ruined cities, he is actually drawing attention to the REALITY that this is going to happen. The very fact that Isaiah can be so specific in naming what will replace mankind is also reinforcing the reality of the judgment and dismissal of mankind</a:t>
            </a: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t>This poem closes with that 'stamp of certainty' that began in the last verses.</a:t>
            </a:r>
            <a:endParaRPr lang="en-US" b="1" dirty="0"/>
          </a:p>
          <a:p>
            <a:pPr marL="0" indent="0">
              <a:buNone/>
            </a:pPr>
            <a:endParaRPr lang="en-US" b="1" dirty="0"/>
          </a:p>
          <a:p>
            <a:pPr marL="0" indent="0">
              <a:buNone/>
            </a:pPr>
            <a:r>
              <a:rPr lang="en-US" b="1" dirty="0"/>
              <a:t>READ:</a:t>
            </a:r>
            <a:endParaRPr lang="en-US" b="1" dirty="0"/>
          </a:p>
          <a:p>
            <a:pPr marL="0" indent="0">
              <a:buNone/>
            </a:pPr>
            <a:endParaRPr lang="en-US" b="1" dirty="0"/>
          </a:p>
          <a:p>
            <a:pPr marL="0" indent="0">
              <a:buNone/>
            </a:pPr>
            <a:r>
              <a:rPr lang="en-US" b="1" dirty="0"/>
              <a:t>The watchcare that was ususally reserved for people is now fixed on the animals.</a:t>
            </a:r>
            <a:endParaRPr lang="en-US" b="1" dirty="0"/>
          </a:p>
          <a:p>
            <a:pPr marL="0" indent="0">
              <a:buNone/>
            </a:pPr>
            <a:r>
              <a:rPr lang="en-US" b="1" dirty="0"/>
              <a:t>God is thoroughly done with mankind.</a:t>
            </a:r>
            <a:endParaRPr lang="en-US" b="1" dirty="0"/>
          </a:p>
          <a:p>
            <a:pPr marL="0" indent="0">
              <a:buNone/>
            </a:pPr>
            <a:endParaRPr lang="en-US" b="1" dirty="0"/>
          </a:p>
          <a:p>
            <a:pPr marL="0" indent="0">
              <a:buNone/>
            </a:pPr>
            <a:r>
              <a:rPr lang="en-US" b="1" dirty="0"/>
              <a:t>The Book of the LORD is a bit of a mystery;</a:t>
            </a:r>
            <a:endParaRPr lang="en-US" b="1" dirty="0"/>
          </a:p>
          <a:p>
            <a:pPr marL="0" indent="0">
              <a:buNone/>
            </a:pPr>
            <a:r>
              <a:rPr lang="en-US" b="1" dirty="0"/>
              <a:t>	1. compare what he is writing to what they are seeing...is what was written taking place</a:t>
            </a:r>
            <a:endParaRPr lang="en-US" b="1" dirty="0"/>
          </a:p>
          <a:p>
            <a:pPr marL="0" indent="0">
              <a:buNone/>
            </a:pPr>
            <a:r>
              <a:rPr lang="en-US" b="1" dirty="0"/>
              <a:t>	2. a possible earlier prophecy (possibly Isaiah 13:21,22</a:t>
            </a:r>
            <a:endParaRPr lang="en-US" b="1" dirty="0"/>
          </a:p>
          <a:p>
            <a:pPr marL="0" indent="0">
              <a:buNone/>
            </a:pPr>
            <a:r>
              <a:rPr lang="en-US" b="1" dirty="0"/>
              <a:t>“</a:t>
            </a:r>
            <a:r>
              <a:rPr lang="en-US" b="1" i="1" dirty="0"/>
              <a:t>But desert creatures will lie down there, And their houses will be full of owls; Ostriches also will live there, and shaggy goats will frolic there. Hyenas will howl in their fortified towers And jackals in their luxurious palaces. Her fateful time also will soon come And her days will not be prolonged.” (Isaiah 13:21–22, NASB95)</a:t>
            </a:r>
            <a:endParaRPr lang="en-US" b="1" i="1" dirty="0"/>
          </a:p>
          <a:p>
            <a:pPr marL="0" indent="0">
              <a:buNone/>
            </a:pPr>
            <a:r>
              <a:rPr lang="en-US" b="1" i="1" dirty="0"/>
              <a:t>	</a:t>
            </a:r>
            <a:r>
              <a:rPr lang="en-US" b="1" dirty="0"/>
              <a:t>3</a:t>
            </a:r>
            <a:r>
              <a:rPr lang="en-US" b="1" dirty="0"/>
              <a:t>. This actually may have been added to the book after the Babylonian exile</a:t>
            </a:r>
            <a:endParaRPr lang="en-US" b="1" dirty="0"/>
          </a:p>
          <a:p>
            <a:pPr marL="0" indent="0">
              <a:buNone/>
            </a:pPr>
            <a:r>
              <a:rPr lang="en-US" b="1" dirty="0"/>
              <a:t>	4. Some sort of allusion to a heavenly book of destiny. There ARE references to books we do not have available such as Ps. 40:7, Ps. 56:8 and Ps. 139:16 as well as Mal. 3:16 and Dan. 7:10 LSO references books to be opened at the end..</a:t>
            </a:r>
            <a:endParaRPr lang="en-US" b="1" dirty="0"/>
          </a:p>
          <a:p>
            <a:pPr marL="0" indent="0">
              <a:buNone/>
            </a:pPr>
            <a:r>
              <a:rPr lang="en-US" b="1" dirty="0"/>
              <a:t>Without going too far afied, each possibility has it's difficulties but again, the POINT of the matter is not so much the book OR the animals but what God is warning  the people.</a:t>
            </a:r>
            <a:endParaRPr lang="en-US" b="1" dirty="0"/>
          </a:p>
          <a:p>
            <a:pPr marL="0" indent="0">
              <a:buNone/>
            </a:pPr>
            <a:r>
              <a:rPr lang="en-US" b="1" dirty="0"/>
              <a:t>You keep on choosing mankind- You keep on listening to them, trusting them-what they say- what they build- what they do...Your end is destruction. As sure as you are here today destruction will overtake you.</a:t>
            </a:r>
            <a:endParaRPr lang="en-US" b="1" dirty="0"/>
          </a:p>
          <a:p>
            <a:pPr marL="0" indent="0">
              <a:buNone/>
            </a:pPr>
            <a:endParaRPr lang="en-US" b="1" dirty="0"/>
          </a:p>
          <a:p>
            <a:pPr marL="0" indent="0">
              <a:buNone/>
            </a:pPr>
            <a:r>
              <a:rPr lang="en-US" b="1" dirty="0"/>
              <a:t>Next week We will look at the flip side of the coin. The future for those who have put their trust in God.</a:t>
            </a:r>
            <a:endParaRPr lang="en-US" b="1" dirty="0"/>
          </a:p>
          <a:p>
            <a:pPr marL="0" indent="0">
              <a:buNone/>
            </a:pPr>
            <a:endParaRPr lang="en-US" b="1" dirty="0"/>
          </a:p>
          <a:p>
            <a:pPr marL="0" indent="0">
              <a:buNone/>
            </a:pPr>
            <a:r>
              <a:rPr lang="en-US" b="1" dirty="0"/>
              <a:t>1 John 2:15-18 are words that have more immediate meaning now than at any time in humankind history.</a:t>
            </a:r>
            <a:endParaRPr lang="en-US" b="1" dirty="0"/>
          </a:p>
          <a:p>
            <a:pPr marL="0" indent="0">
              <a:buNone/>
            </a:pPr>
            <a:r>
              <a:rPr lang="en-US" b="1" i="1" dirty="0"/>
              <a:t>“Do not love the world nor the things in the world. If anyone loves the world, the love of the Father is not in him. For all that is in the world, the lust of the flesh and the lust of the eyes and the boastful pride of life, is not from the Father, but is from the world. The world is passing away, and also its lusts; but the one who does the will of God lives forever. Children, it is the last hour; and just as you heard that antichrist is coming, even now many antichrists have appeared; from this we know that it is the last hour.” (1 John 2:15–18, NASB95)</a:t>
            </a:r>
            <a:endParaRPr lang="en-US" b="1" i="1" dirty="0"/>
          </a:p>
          <a:p>
            <a:pPr marL="0" indent="0">
              <a:buNone/>
            </a:pPr>
            <a:endParaRPr lang="en-US" b="1" dirty="0"/>
          </a:p>
          <a:p>
            <a:pPr marL="0" indent="0">
              <a:buNone/>
            </a:pPr>
            <a:endParaRPr lang="en-US" b="1" dirty="0"/>
          </a:p>
          <a:p>
            <a:pPr marL="0" indent="0">
              <a:buNone/>
            </a:pPr>
            <a:r>
              <a:rPr lang="en-US" b="1" dirty="0"/>
              <a:t> </a:t>
            </a:r>
            <a:endParaRPr lang="en-US" b="1" dirty="0"/>
          </a:p>
          <a:p>
            <a:pPr marL="0" indent="0">
              <a:buNone/>
            </a:pPr>
            <a:r>
              <a:rPr lang="en-US" b="1" dirty="0"/>
              <a:t>	</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519545" y="5490210"/>
            <a:ext cx="1782445" cy="46482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 34</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34</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a:t>
            </a:r>
            <a:r>
              <a:rPr lang="en-US" sz="2400" dirty="0">
                <a:effectLst>
                  <a:outerShdw blurRad="38100" dist="38100" dir="2700000" algn="tl">
                    <a:srgbClr val="000000">
                      <a:alpha val="43137"/>
                    </a:srgbClr>
                  </a:outerShdw>
                </a:effectLst>
                <a:latin typeface="Calibri" panose="020F0502020204030204" pitchFamily="34" charset="0"/>
              </a:rPr>
              <a:t>“Draw near, O nations, to hear; and listen, O peoples! Let the earth and all it contains hear, and the world and all that springs from it. For the LORD’S indignation is against all the nations, And His wrath against all their armies; He has utterly destroyed them, He has given them over to slaughter. So their slain will be thrown out, And their corpses will give off their stench, And the mountains will be drenched with their blood. And all the host of heaven will wear away, And the sky will be rolled up like a scroll; All their hosts will also wither away As a leaf withers from the vine, Or as one withers from the fig tree.” (Isaiah 34:1–4, NASB95)</a:t>
            </a:r>
            <a:endParaRPr lang="en-US" sz="2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34</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a:t>
            </a:r>
            <a:r>
              <a:rPr lang="en-US" sz="2400" dirty="0">
                <a:effectLst>
                  <a:outerShdw blurRad="38100" dist="38100" dir="2700000" algn="tl">
                    <a:srgbClr val="000000">
                      <a:alpha val="43137"/>
                    </a:srgbClr>
                  </a:outerShdw>
                </a:effectLst>
                <a:latin typeface="Calibri" panose="020F0502020204030204" pitchFamily="34" charset="0"/>
              </a:rPr>
              <a:t> “For My sword is satiated in heaven, Behold it shall descend for judgment upon Edom And upon the people whom I have devoted to destruction. The sword of the LORD is filled with blood, It is sated with fat, with the blood of lambs and goats, With the fat of the kidneys of rams. For the LORD has a sacrifice in Bozrah And a great slaughter in the land of Edom. Wild oxen will also fall with them And young bulls with strong ones; Thus their land will be soaked with blood, And their dust become greasy with fat.” (Isaiah 34:5–7, NASB95)</a:t>
            </a:r>
            <a:endParaRPr lang="en-US" sz="2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34</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a:t>
            </a:r>
            <a:r>
              <a:rPr lang="en-US" sz="2400" dirty="0">
                <a:effectLst>
                  <a:outerShdw blurRad="38100" dist="38100" dir="2700000" algn="tl">
                    <a:srgbClr val="000000">
                      <a:alpha val="43137"/>
                    </a:srgbClr>
                  </a:outerShdw>
                </a:effectLst>
                <a:latin typeface="Calibri" panose="020F0502020204030204" pitchFamily="34" charset="0"/>
              </a:rPr>
              <a:t>“For the LORD has a day of vengeance, A year of recompense for the cause of Zion. Its streams will be turned into pitch, And its loose earth into brimstone, And its land will become burning pitch. It will not be quenched night or day; Its smoke will go up forever. From generation to generation it will be desolate; None will pass through it forever and ever.” (Isaiah 34:8–10, NASB95)</a:t>
            </a:r>
            <a:endParaRPr lang="en-US" sz="2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34</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a:t>
            </a:r>
            <a:r>
              <a:rPr lang="en-US" sz="2400" dirty="0">
                <a:effectLst>
                  <a:outerShdw blurRad="38100" dist="38100" dir="2700000" algn="tl">
                    <a:srgbClr val="000000">
                      <a:alpha val="43137"/>
                    </a:srgbClr>
                  </a:outerShdw>
                </a:effectLst>
                <a:latin typeface="Calibri" panose="020F0502020204030204" pitchFamily="34" charset="0"/>
              </a:rPr>
              <a:t>“But pelican and hedgehog will possess it, And owl and raven will dwell in it; And He will stretch over it the line of desolation And the plumb line of emptiness. Its nobles—there is no one there Whom they may proclaim king— And all its princes will be nothing. Thorns will come up in its fortified towers, Nettles and thistles in its fortified cities; It will also be a haunt of jackals And an abode of ostriches.” (Isaiah 34:11–13, NASB95)</a:t>
            </a:r>
            <a:endParaRPr lang="en-US" sz="2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34</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a:t>
            </a:r>
            <a:r>
              <a:rPr lang="en-US" sz="2400" dirty="0">
                <a:effectLst>
                  <a:outerShdw blurRad="38100" dist="38100" dir="2700000" algn="tl">
                    <a:srgbClr val="000000">
                      <a:alpha val="43137"/>
                    </a:srgbClr>
                  </a:outerShdw>
                </a:effectLst>
                <a:latin typeface="Calibri" panose="020F0502020204030204" pitchFamily="34" charset="0"/>
              </a:rPr>
              <a:t> “The desert creatures will meet with the wolves, The hairy goat also will cry to its kind; Yes, the night monster will settle there And will find herself a resting place. The tree snake will make its nest and lay eggs there, And it will hatch and gather them under its protection. Yes, the hawks will be gathered there, Every one with its kind.” (Isaiah 34:14–15, NASB95)</a:t>
            </a:r>
            <a:endParaRPr lang="en-US" sz="2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87855" y="139700"/>
            <a:ext cx="6939915" cy="6148070"/>
          </a:xfrm>
        </p:spPr>
        <p:txBody>
          <a:bodyPr/>
          <a:lstStyle/>
          <a:p>
            <a:pPr marL="0" indent="0">
              <a:buNone/>
            </a:pPr>
            <a:r>
              <a:rPr lang="en-US" sz="2300" b="1" dirty="0"/>
              <a:t>Isaiah 34</a:t>
            </a:r>
            <a:endParaRPr lang="en-US" sz="2400" i="1" dirty="0"/>
          </a:p>
          <a:p>
            <a:pPr marL="0" marR="0" indent="0">
              <a:lnSpc>
                <a:spcPct val="115000"/>
              </a:lnSpc>
              <a:spcBef>
                <a:spcPts val="0"/>
              </a:spcBef>
              <a:spcAft>
                <a:spcPts val="1000"/>
              </a:spcAft>
              <a:buNone/>
            </a:pPr>
            <a:endParaRPr lang="en-US" sz="2400" dirty="0">
              <a:effectLst/>
              <a:latin typeface="Calibri" panose="020F0502020204030204" pitchFamily="34" charset="0"/>
            </a:endParaRPr>
          </a:p>
          <a:p>
            <a:pPr marL="0" marR="0" indent="0">
              <a:lnSpc>
                <a:spcPct val="115000"/>
              </a:lnSpc>
              <a:spcBef>
                <a:spcPts val="0"/>
              </a:spcBef>
              <a:spcAft>
                <a:spcPts val="1000"/>
              </a:spcAft>
              <a:buNone/>
            </a:pPr>
            <a:r>
              <a:rPr lang="en-US" sz="2400" dirty="0">
                <a:effectLst/>
                <a:latin typeface="Calibri" panose="020F0502020204030204" pitchFamily="34" charset="0"/>
              </a:rPr>
              <a:t> </a:t>
            </a:r>
            <a:r>
              <a:rPr lang="en-US" sz="2400" dirty="0">
                <a:effectLst>
                  <a:outerShdw blurRad="38100" dist="38100" dir="2700000" algn="tl">
                    <a:srgbClr val="000000">
                      <a:alpha val="43137"/>
                    </a:srgbClr>
                  </a:outerShdw>
                </a:effectLst>
                <a:latin typeface="Calibri" panose="020F0502020204030204" pitchFamily="34" charset="0"/>
              </a:rPr>
              <a:t> “Seek from the book of the LORD, and read: Not one of these will be missing; None will lack its mate. For His mouth has commanded, And His Spirit has gathered them. He has cast the lot for them, And His hand has divided it to them by line. They shall possess it forever; From generation to generation they will dwell in it.” (Isaiah 34:16–17, NASB95)</a:t>
            </a:r>
            <a:endParaRPr lang="en-US" sz="2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2834</Words>
  <Application>WPS Presentation</Application>
  <PresentationFormat>On-screen Show (4:3)</PresentationFormat>
  <Paragraphs>30</Paragraphs>
  <Slides>7</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7</vt:i4>
      </vt:variant>
    </vt:vector>
  </HeadingPairs>
  <TitlesOfParts>
    <vt:vector size="14" baseType="lpstr">
      <vt:lpstr>Arial</vt:lpstr>
      <vt:lpstr>SimSun</vt:lpstr>
      <vt:lpstr>Wingdings</vt:lpstr>
      <vt:lpstr>Calibri</vt:lpstr>
      <vt:lpstr>Microsoft YaHei</vt:lpstr>
      <vt:lpstr>Arial Unicode MS</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311</cp:revision>
  <dcterms:created xsi:type="dcterms:W3CDTF">2006-06-29T12:15:00Z</dcterms:created>
  <dcterms:modified xsi:type="dcterms:W3CDTF">2022-02-19T23:49:23Z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