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0"/>
  </p:handoutMasterIdLst>
  <p:sldIdLst>
    <p:sldId id="256" r:id="rId3"/>
    <p:sldId id="419" r:id="rId5"/>
    <p:sldId id="432" r:id="rId6"/>
    <p:sldId id="433" r:id="rId7"/>
    <p:sldId id="434" r:id="rId8"/>
    <p:sldId id="437" r:id="rId9"/>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4DD60C"/>
    <a:srgbClr val="0FB62A"/>
    <a:srgbClr val="D0A758"/>
    <a:srgbClr val="080808"/>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64160" autoAdjust="0"/>
  </p:normalViewPr>
  <p:slideViewPr>
    <p:cSldViewPr>
      <p:cViewPr varScale="1">
        <p:scale>
          <a:sx n="73" d="100"/>
          <a:sy n="73" d="100"/>
        </p:scale>
        <p:origin x="2190" y="72"/>
      </p:cViewPr>
      <p:guideLst>
        <p:guide orient="horz" pos="2159"/>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1716" y="-108"/>
      </p:cViewPr>
      <p:guideLst>
        <p:guide orient="horz" pos="2879"/>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handoutMaster" Target="handoutMasters/handout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smtClean="0"/>
            </a:lvl1pPr>
          </a:lstStyle>
          <a:p>
            <a:pPr>
              <a:defRPr/>
            </a:pPr>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smtClean="0"/>
            </a:lvl1pPr>
          </a:lstStyle>
          <a:p>
            <a:pPr>
              <a:defRPr/>
            </a:pPr>
            <a:endParaRPr lang="ru-RU"/>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ru-RU" noProof="0"/>
              <a:t>Click to edit Master text styles</a:t>
            </a:r>
            <a:endParaRPr lang="ru-RU" noProof="0"/>
          </a:p>
          <a:p>
            <a:pPr lvl="1"/>
            <a:r>
              <a:rPr lang="ru-RU" noProof="0"/>
              <a:t>Second level</a:t>
            </a:r>
            <a:endParaRPr lang="ru-RU" noProof="0"/>
          </a:p>
          <a:p>
            <a:pPr lvl="2"/>
            <a:r>
              <a:rPr lang="ru-RU" noProof="0"/>
              <a:t>Third level</a:t>
            </a:r>
            <a:endParaRPr lang="ru-RU" noProof="0"/>
          </a:p>
          <a:p>
            <a:pPr lvl="3"/>
            <a:r>
              <a:rPr lang="ru-RU" noProof="0"/>
              <a:t>Fourth level</a:t>
            </a:r>
            <a:endParaRPr lang="ru-RU" noProof="0"/>
          </a:p>
          <a:p>
            <a:pPr lvl="4"/>
            <a:r>
              <a:rPr lang="ru-RU" noProof="0"/>
              <a:t>Fifth level</a:t>
            </a:r>
            <a:endParaRPr lang="ru-RU" noProof="0"/>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smtClean="0"/>
            </a:lvl1pPr>
          </a:lstStyle>
          <a:p>
            <a:pPr>
              <a:defRPr/>
            </a:pPr>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smtClean="0"/>
            </a:lvl1pPr>
          </a:lstStyle>
          <a:p>
            <a:pPr>
              <a:defRPr/>
            </a:pPr>
            <a:fld id="{AE7EC905-3B44-4F13-B897-F28FAFECF4A4}" type="slidenum">
              <a:rPr lang="ru-RU"/>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1" dirty="0"/>
              <a:t>For the last number of weeks we have been really exploring these 2 Questions;</a:t>
            </a:r>
            <a:endParaRPr lang="en-US" b="1" dirty="0"/>
          </a:p>
          <a:p>
            <a:r>
              <a:rPr lang="en-US" b="1" dirty="0"/>
              <a:t>Is God truely sovereign over the nations?AND Can this God be trusted?</a:t>
            </a:r>
            <a:endParaRPr lang="en-US" b="1" dirty="0"/>
          </a:p>
          <a:p>
            <a:r>
              <a:rPr lang="en-US" b="1" dirty="0"/>
              <a:t>This question; a question Israel so desperately needed to be convinced of is the same question the world needs to be convinced of today.</a:t>
            </a:r>
            <a:endParaRPr lang="en-US" b="1" dirty="0"/>
          </a:p>
          <a:p>
            <a:r>
              <a:rPr lang="en-US" b="1" dirty="0"/>
              <a:t>Both Believers and Unbelievers.</a:t>
            </a:r>
            <a:endParaRPr lang="en-US" b="1" dirty="0"/>
          </a:p>
          <a:p>
            <a:r>
              <a:rPr lang="en-US" b="1" dirty="0"/>
              <a:t>Unbelievers- to flee the coming destruction and find refuge in the Almighty</a:t>
            </a:r>
            <a:endParaRPr lang="en-US" b="1" dirty="0"/>
          </a:p>
          <a:p>
            <a:r>
              <a:rPr lang="en-US" b="1" dirty="0"/>
              <a:t>Believers- to find comfort in their God and not be tempted to look elsewhere</a:t>
            </a:r>
            <a:endParaRPr lang="en-US" b="1" dirty="0"/>
          </a:p>
          <a:p>
            <a:endParaRPr lang="en-US" b="1" dirty="0"/>
          </a:p>
          <a:p>
            <a:r>
              <a:rPr lang="en-US" b="1" dirty="0"/>
              <a:t>From Chapters 13 through this- 35, God, through Isaiah has been answering these questions in one way or another.</a:t>
            </a:r>
            <a:endParaRPr lang="en-US" b="1" dirty="0"/>
          </a:p>
          <a:p>
            <a:r>
              <a:rPr lang="en-US" b="1" dirty="0"/>
              <a:t>He has answered them  in positive fashion- strengtening the feeble hearts and weak kness of His people by providing them proof of His tender watch care and provision and promising it mving forward.</a:t>
            </a:r>
            <a:endParaRPr lang="en-US" b="1" dirty="0"/>
          </a:p>
          <a:p>
            <a:r>
              <a:rPr lang="en-US" b="1" dirty="0"/>
              <a:t>He has answered them in the negative- unveiling in no uncertain terms what is in store for those who chose to rebel and trust in ANYTHING else beside Him and proving His ability in carrying out His will among those nations.</a:t>
            </a:r>
            <a:endParaRPr lang="en-US" b="1" dirty="0"/>
          </a:p>
          <a:p>
            <a:r>
              <a:rPr lang="en-US" b="1" dirty="0"/>
              <a:t>He has answered them personally...to Isaiah, He has answered  questions of His sovereignty from a national perspective detailing the destruction of Israel, Damascus and looking forward predicting Assyria, Babylon .</a:t>
            </a:r>
            <a:endParaRPr lang="en-US" b="1" dirty="0"/>
          </a:p>
          <a:p>
            <a:r>
              <a:rPr lang="en-US" b="1" dirty="0"/>
              <a:t>He has also answered these questions from a global perspective intimately tying His ability to bring his Hill to pass on the nations with His ability to subject the world to this same will.</a:t>
            </a:r>
            <a:endParaRPr lang="en-US" b="1" dirty="0"/>
          </a:p>
          <a:p>
            <a:r>
              <a:rPr lang="en-US" b="1" dirty="0"/>
              <a:t>and the world's destruction.</a:t>
            </a:r>
            <a:endParaRPr lang="en-US" b="1" dirty="0"/>
          </a:p>
          <a:p>
            <a:r>
              <a:rPr lang="en-US" b="1" dirty="0"/>
              <a:t>As we begin chapter 35, there are 2 things to note;</a:t>
            </a:r>
            <a:endParaRPr lang="en-US" b="1" dirty="0"/>
          </a:p>
          <a:p>
            <a:r>
              <a:rPr lang="en-US" b="1" dirty="0"/>
              <a:t>1- This is an antithetical chapter to the last chapter- This chapter explores the joys found in trusting God whlie last week we learned of the destruction awaiting those in rebellion</a:t>
            </a:r>
            <a:endParaRPr lang="en-US" b="1" dirty="0"/>
          </a:p>
          <a:p>
            <a:endParaRPr lang="en-US" b="1" dirty="0"/>
          </a:p>
          <a:p>
            <a:r>
              <a:rPr lang="en-US" b="1" dirty="0"/>
              <a:t>2 This chapter is the last chapter in this section of Isaiah.</a:t>
            </a:r>
            <a:endParaRPr lang="en-US" b="1" dirty="0"/>
          </a:p>
          <a:p>
            <a:r>
              <a:rPr lang="en-US" b="1" dirty="0"/>
              <a:t>Most commentators divide the book into 3 segments; 1-35 Warning, 2- Historical proof through Assyria and Hezekiah. 3- 40-66 Hope </a:t>
            </a:r>
            <a:endParaRPr lang="en-US" b="1" dirty="0"/>
          </a:p>
          <a:p>
            <a:endParaRPr lang="en-US" b="1" dirty="0"/>
          </a:p>
          <a:p>
            <a:r>
              <a:rPr lang="en-US" b="1" dirty="0"/>
              <a:t>This chapter ends the 1st divion of warning withchapter 34 fresh in our mind Isaiah provides a glimpse forward to promised hope. So let's begin</a:t>
            </a:r>
            <a:endParaRPr lang="en-US"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endParaRPr lang="en-US" b="1" i="1" dirty="0"/>
          </a:p>
          <a:p>
            <a:pPr marL="0" indent="0">
              <a:buNone/>
            </a:pPr>
            <a:r>
              <a:rPr lang="en-US" b="1" dirty="0"/>
              <a:t>READ</a:t>
            </a:r>
            <a:endParaRPr lang="en-US" b="1" dirty="0"/>
          </a:p>
          <a:p>
            <a:pPr marL="0" indent="0">
              <a:buNone/>
            </a:pPr>
            <a:r>
              <a:rPr lang="en-US" b="1" dirty="0"/>
              <a:t>The chapter begins with Isaiah casting for us a picture of a desert not just blooming but changing. Becoming a fertile valley.</a:t>
            </a:r>
            <a:endParaRPr lang="en-US" b="1" dirty="0"/>
          </a:p>
          <a:p>
            <a:pPr marL="0" indent="0">
              <a:buNone/>
            </a:pPr>
            <a:r>
              <a:rPr lang="en-US" b="1" dirty="0"/>
              <a:t>It is appropriate that he mentions the 'Arabah'.</a:t>
            </a:r>
            <a:endParaRPr lang="en-US" b="1" dirty="0"/>
          </a:p>
          <a:p>
            <a:pPr marL="0" indent="0">
              <a:buNone/>
            </a:pPr>
            <a:r>
              <a:rPr lang="en-US" b="1" dirty="0"/>
              <a:t>The Arabah is the desert valley that runs fom the south of the lake of Galillee to the Dead Sea and on to the northern tip of the Red Sea. Most of the time it is a wasteland and it is where we get he idea of an 'Arabian Desert' . In many cases the limestone walls of the Arabah valley funneled the hot winds blowing to create a 'blast furnace effect. This is a picture of the utterly inhospitabel.</a:t>
            </a:r>
            <a:endParaRPr lang="en-US" b="1" dirty="0"/>
          </a:p>
          <a:p>
            <a:pPr marL="0" indent="0">
              <a:buNone/>
            </a:pPr>
            <a:r>
              <a:rPr lang="en-US" b="1" dirty="0"/>
              <a:t>Isaiah in some cases uses the words arabah and desert interchangeably such as Isaiah 33:9</a:t>
            </a:r>
            <a:endParaRPr lang="en-US" b="1" dirty="0"/>
          </a:p>
          <a:p>
            <a:pPr marL="0" indent="0">
              <a:buNone/>
            </a:pPr>
            <a:r>
              <a:rPr lang="en-US" dirty="0">
                <a:effectLst>
                  <a:outerShdw blurRad="38100" dist="38100" dir="2700000" algn="tl">
                    <a:srgbClr val="000000">
                      <a:alpha val="43137"/>
                    </a:srgbClr>
                  </a:outerShdw>
                </a:effectLst>
                <a:latin typeface="Calibri" panose="020F0502020204030204" pitchFamily="34" charset="0"/>
                <a:sym typeface="+mn-ea"/>
              </a:rPr>
              <a:t>“The land mourns and pines away, Lebanon is shamed and withers; Sharon is like a </a:t>
            </a:r>
            <a:r>
              <a:rPr lang="en-US" b="1" dirty="0">
                <a:effectLst>
                  <a:outerShdw blurRad="38100" dist="38100" dir="2700000" algn="tl">
                    <a:srgbClr val="000000">
                      <a:alpha val="43137"/>
                    </a:srgbClr>
                  </a:outerShdw>
                </a:effectLst>
                <a:latin typeface="Calibri" panose="020F0502020204030204" pitchFamily="34" charset="0"/>
                <a:sym typeface="+mn-ea"/>
              </a:rPr>
              <a:t>desert plain</a:t>
            </a:r>
            <a:r>
              <a:rPr lang="en-US" dirty="0">
                <a:effectLst>
                  <a:outerShdw blurRad="38100" dist="38100" dir="2700000" algn="tl">
                    <a:srgbClr val="000000">
                      <a:alpha val="43137"/>
                    </a:srgbClr>
                  </a:outerShdw>
                </a:effectLst>
                <a:latin typeface="Calibri" panose="020F0502020204030204" pitchFamily="34" charset="0"/>
                <a:sym typeface="+mn-ea"/>
              </a:rPr>
              <a:t>, And Bashan and Carmel lose their foliage.” (Isaiah 33:9, NASB95)</a:t>
            </a:r>
            <a:endParaRPr lang="en-US" dirty="0">
              <a:effectLst>
                <a:outerShdw blurRad="38100" dist="38100" dir="2700000" algn="tl">
                  <a:srgbClr val="000000">
                    <a:alpha val="43137"/>
                  </a:srgbClr>
                </a:outerShdw>
              </a:effectLst>
              <a:latin typeface="Calibri" panose="020F0502020204030204" pitchFamily="34" charset="0"/>
            </a:endParaRPr>
          </a:p>
          <a:p>
            <a:pPr marL="0" indent="0">
              <a:buNone/>
            </a:pPr>
            <a:endParaRPr lang="en-US" b="1" i="1" dirty="0"/>
          </a:p>
          <a:p>
            <a:pPr marL="0" indent="0">
              <a:buNone/>
            </a:pPr>
            <a:r>
              <a:rPr lang="en-US" b="1" dirty="0"/>
              <a:t>Here he takes the Arabah, the place lest livable and declares that it will rejoice and blossom. Life will spring from death.</a:t>
            </a:r>
            <a:endParaRPr lang="en-US" b="1" dirty="0"/>
          </a:p>
          <a:p>
            <a:pPr marL="0" indent="0">
              <a:buNone/>
            </a:pPr>
            <a:r>
              <a:rPr lang="en-US" b="1" dirty="0"/>
              <a:t>The description he uses leads us to believe that this transformation is instant. </a:t>
            </a:r>
            <a:endParaRPr lang="en-US" b="1" dirty="0"/>
          </a:p>
          <a:p>
            <a:pPr marL="0" indent="0">
              <a:buNone/>
            </a:pPr>
            <a:r>
              <a:rPr lang="en-US" b="1" dirty="0"/>
              <a:t>“Like the crocus, the desert will blossom profusely.” The crocus is a small desert flower that is the first to blossom after any type of rain.</a:t>
            </a:r>
            <a:endParaRPr lang="en-US" b="1" dirty="0"/>
          </a:p>
          <a:p>
            <a:pPr marL="0" indent="0">
              <a:buNone/>
            </a:pPr>
            <a:endParaRPr lang="en-US" b="1" dirty="0"/>
          </a:p>
          <a:p>
            <a:pPr marL="0" indent="0">
              <a:buNone/>
            </a:pPr>
            <a:r>
              <a:rPr lang="en-US" b="1" dirty="0"/>
              <a:t>God is transforming a dry arid land into a land full of joy. It is joy that ONLY GOD gives.His people, like the crocus find their joy only in him and the joy they find is immediate.</a:t>
            </a:r>
            <a:endParaRPr lang="en-US" b="1" dirty="0"/>
          </a:p>
          <a:p>
            <a:pPr marL="0" indent="0">
              <a:buNone/>
            </a:pPr>
            <a:endParaRPr lang="en-US" b="1" dirty="0"/>
          </a:p>
          <a:p>
            <a:pPr marL="0" indent="0">
              <a:buNone/>
            </a:pPr>
            <a:r>
              <a:rPr lang="en-US" b="1" dirty="0"/>
              <a:t>Did you notice in the Isaiah 33 vs, God used 3 cities as examples of wonderful places being destroyed;</a:t>
            </a:r>
            <a:endParaRPr lang="en-US" b="1" dirty="0"/>
          </a:p>
          <a:p>
            <a:pPr marL="0" indent="0">
              <a:buNone/>
            </a:pPr>
            <a:r>
              <a:rPr lang="en-US" i="1" dirty="0"/>
              <a:t>““The land mourns and pines away, Lebanon is shamed and withers; Sharon is like a desert plain, And Bashan and Carmel lose their foliage.</a:t>
            </a:r>
            <a:r>
              <a:rPr lang="en-US" b="1" i="1" dirty="0"/>
              <a:t> </a:t>
            </a:r>
            <a:endParaRPr lang="en-US" b="1" dirty="0"/>
          </a:p>
          <a:p>
            <a:pPr marL="0" indent="0">
              <a:buNone/>
            </a:pPr>
            <a:r>
              <a:rPr lang="en-US" b="1" dirty="0"/>
              <a:t>In Ch.35 He uses the same 3 cities but uses them as examples for the beauty and wonder they brought. </a:t>
            </a:r>
            <a:r>
              <a:rPr lang="en-US" i="1" dirty="0">
                <a:effectLst/>
                <a:latin typeface="Calibri" panose="020F0502020204030204" pitchFamily="34" charset="0"/>
                <a:sym typeface="+mn-ea"/>
              </a:rPr>
              <a:t> The glory of Lebanon will be given to it, The majesty of Carmel and Sharon.</a:t>
            </a:r>
            <a:endParaRPr lang="en-US" b="1" i="1" dirty="0"/>
          </a:p>
          <a:p>
            <a:pPr marL="0" indent="0">
              <a:buNone/>
            </a:pPr>
            <a:endParaRPr lang="en-US" b="1" i="1" dirty="0"/>
          </a:p>
          <a:p>
            <a:pPr marL="0" indent="0">
              <a:buNone/>
            </a:pPr>
            <a:r>
              <a:rPr lang="en-US" b="1" dirty="0"/>
              <a:t>This renewal is due soley to intervention by God....Back to Ch. 32“</a:t>
            </a:r>
            <a:r>
              <a:rPr lang="en-US" i="1" dirty="0"/>
              <a:t>Because the palace has been abandoned, the populated city forsaken. Hill and watch-tower have become caves forever, A delight for wild donkeys, a pasture for flocks; </a:t>
            </a:r>
            <a:r>
              <a:rPr lang="en-US" i="1" u="sng" dirty="0"/>
              <a:t>Until the Spirit is poured out upon us from on high</a:t>
            </a:r>
            <a:r>
              <a:rPr lang="en-US" i="1" dirty="0"/>
              <a:t>, And the wilderness becomes a fertile field, And the fertile field is considered as a forest. Then justice will dwell in the wilderness And righteousness will abide in the fertile field. And the work of righteousness will be peace, And the service of righteousness, quietness and confidence forever. Then my people will live in a peaceful habitation, And in secure dwellings and in undisturbed resting places;” (Isaiah 32:14–18, NASB95)</a:t>
            </a:r>
            <a:endParaRPr lang="en-US" i="1" dirty="0"/>
          </a:p>
          <a:p>
            <a:pPr marL="0" indent="0">
              <a:buNone/>
            </a:pPr>
            <a:endParaRPr lang="en-US" i="1" dirty="0"/>
          </a:p>
          <a:p>
            <a:pPr marL="0" indent="0">
              <a:buNone/>
            </a:pPr>
            <a:r>
              <a:rPr lang="en-US" b="1" dirty="0"/>
              <a:t>The joy that is available to the people in Chapter 35 is due to God's Spirit. The glory of Lebanon </a:t>
            </a:r>
            <a:r>
              <a:rPr lang="en-US" b="1" u="sng" dirty="0"/>
              <a:t>will be given to it.</a:t>
            </a:r>
            <a:endParaRPr lang="en-US" b="1" u="sng" dirty="0"/>
          </a:p>
          <a:p>
            <a:pPr marL="0" indent="0">
              <a:buNone/>
            </a:pPr>
            <a:r>
              <a:rPr lang="en-US" b="1" dirty="0"/>
              <a:t>These earthly joys are one thing...as glorious as they might be but the REALjoy comes as the people of God SEE THE GLORY OF GOD and SEE THE MJESTY OF GOD. They see, even in the restoration NOT JUST the restoration but they see the God behind the restoration. </a:t>
            </a:r>
            <a:endParaRPr lang="en-US" b="1" dirty="0"/>
          </a:p>
          <a:p>
            <a:pPr marL="0" indent="0">
              <a:buNone/>
            </a:pPr>
            <a:endParaRPr lang="en-US" b="1" u="sng" dirty="0"/>
          </a:p>
          <a:p>
            <a:pPr marL="0" indent="0">
              <a:buNone/>
            </a:pPr>
            <a:endParaRPr lang="en-US" b="1" u="sng" dirty="0"/>
          </a:p>
          <a:p>
            <a:pPr marL="0" indent="0">
              <a:buNone/>
            </a:pPr>
            <a:endParaRPr lang="en-US" b="1" u="sng"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READ</a:t>
            </a:r>
            <a:endParaRPr lang="en-US" b="1" dirty="0"/>
          </a:p>
          <a:p>
            <a:pPr marL="0" indent="0">
              <a:buNone/>
            </a:pPr>
            <a:endParaRPr lang="en-US" b="1" i="1" dirty="0"/>
          </a:p>
          <a:p>
            <a:pPr marL="0" indent="0">
              <a:buNone/>
            </a:pPr>
            <a:r>
              <a:rPr lang="en-US" b="1" dirty="0"/>
              <a:t>Encourage the exhausted- strengthen the feeble.</a:t>
            </a:r>
            <a:endParaRPr lang="en-US" b="1" dirty="0"/>
          </a:p>
          <a:p>
            <a:pPr marL="0" indent="0">
              <a:buNone/>
            </a:pPr>
            <a:r>
              <a:rPr lang="en-US" b="1" dirty="0"/>
              <a:t>Isaiah's word choice reflect a people who, have been made helpless- through fear- failed self effort-resignation.</a:t>
            </a:r>
            <a:endParaRPr lang="en-US" b="1" dirty="0"/>
          </a:p>
          <a:p>
            <a:pPr marL="0" indent="0">
              <a:buNone/>
            </a:pPr>
            <a:r>
              <a:rPr lang="en-US" b="1" dirty="0"/>
              <a:t>Here he calls to them with words of encouragement and revitalization.</a:t>
            </a:r>
            <a:endParaRPr lang="en-US" b="1" dirty="0"/>
          </a:p>
          <a:p>
            <a:pPr marL="0" indent="0">
              <a:buNone/>
            </a:pPr>
            <a:endParaRPr lang="en-US" b="1" i="1" dirty="0"/>
          </a:p>
          <a:p>
            <a:pPr marL="0" indent="0">
              <a:buNone/>
            </a:pPr>
            <a:r>
              <a:rPr lang="en-US" b="1" dirty="0"/>
              <a:t>God IS greater than any nation- any power on earth OR in heaven. It cannot continue to be exercised AGAINST his people with impunity.</a:t>
            </a:r>
            <a:endParaRPr lang="en-US" b="1" dirty="0"/>
          </a:p>
          <a:p>
            <a:pPr marL="0" indent="0">
              <a:buNone/>
            </a:pPr>
            <a:r>
              <a:rPr lang="en-US" b="1" dirty="0"/>
              <a:t>God IS coming with vengeance.</a:t>
            </a:r>
            <a:endParaRPr lang="en-US" b="1" dirty="0"/>
          </a:p>
          <a:p>
            <a:pPr marL="0" indent="0">
              <a:buNone/>
            </a:pPr>
            <a:r>
              <a:rPr lang="en-US" b="1" dirty="0"/>
              <a:t>In Isaiah 50, God declares that though there was to be a 'refining period in the lives of His People, he is surprised that there were no one willing to trust Him going through it and they all appeared to abandon hope in him. He says;</a:t>
            </a:r>
            <a:endParaRPr lang="en-US" b="1" dirty="0"/>
          </a:p>
          <a:p>
            <a:pPr marL="0" indent="0">
              <a:buNone/>
            </a:pPr>
            <a:r>
              <a:rPr lang="en-US" i="1" dirty="0"/>
              <a:t>““Why was there no man when I came? When I called, why was there none to answer? Is My hand so short that it cannot ransom? Or have I no power to deliver? Behold, I dry up the sea with My rebuke, I make the rivers a wilderness; Their fish stink for lack of water And die of thirst. “I clothe the heavens with blackness And make sackcloth their covering.”” (Isaiah 50:2–3, NASB95)</a:t>
            </a:r>
            <a:endParaRPr lang="en-US" i="1" dirty="0"/>
          </a:p>
          <a:p>
            <a:pPr marL="0" indent="0">
              <a:buNone/>
            </a:pPr>
            <a:endParaRPr lang="en-US" i="1" dirty="0"/>
          </a:p>
          <a:p>
            <a:pPr marL="0" indent="0">
              <a:buNone/>
            </a:pPr>
            <a:r>
              <a:rPr lang="en-US" b="1" dirty="0"/>
              <a:t>God's vengeance is a certainty because it does not depend on mankind but it depends on God. It rests on the foundation of HIS character AND His promises. When his vengeance is released, as it was on Israel and Damascus or as it will be on Assyria and Babylon or even as it will be at the return of Jesus. We can be JUST AS SURE that he will save His children, His followers, His people, those who have trusted in Him.</a:t>
            </a:r>
            <a:endParaRPr lang="en-US" b="1" dirty="0"/>
          </a:p>
          <a:p>
            <a:pPr marL="0" indent="0">
              <a:buNone/>
            </a:pPr>
            <a:endParaRPr lang="en-US" b="1" dirty="0"/>
          </a:p>
          <a:p>
            <a:pPr marL="0" indent="0">
              <a:buNone/>
            </a:pPr>
            <a:r>
              <a:rPr lang="en-US" b="1" dirty="0"/>
              <a:t>Israel, as a nation although they saw these promises of protection evidenced for themselves in their own lifetime, never really saw the fulfillment the these, as a matter of fact the story of the nation of Israel seems to BE one of CONSTANT frustration- never really experiencing the fulfillment of these promises made in this chapter of revial and joy. joy...joy AND rest. trusting in God- His effort- His working- His vengeance.</a:t>
            </a:r>
            <a:endParaRPr lang="en-US" b="1" dirty="0"/>
          </a:p>
          <a:p>
            <a:pPr marL="0" indent="0">
              <a:buNone/>
            </a:pPr>
            <a:r>
              <a:rPr lang="en-US" b="1" dirty="0"/>
              <a:t>These promises made to Israel are Just as real ly made to us today;</a:t>
            </a:r>
            <a:endParaRPr lang="en-US" b="1" dirty="0"/>
          </a:p>
          <a:p>
            <a:pPr marL="0" indent="0">
              <a:buNone/>
            </a:pPr>
            <a:r>
              <a:rPr lang="en-US" dirty="0">
                <a:effectLst/>
                <a:latin typeface="Calibri" panose="020F0502020204030204" pitchFamily="34" charset="0"/>
                <a:sym typeface="+mn-ea"/>
              </a:rPr>
              <a:t>. Say to those with anxious heart, “Take courage, fear not. Behold, your God will come with vengeance; The recompense of God will come, But He will save you.”</a:t>
            </a:r>
            <a:endParaRPr lang="en-US" b="1" dirty="0"/>
          </a:p>
          <a:p>
            <a:pPr marL="0" indent="0">
              <a:buNone/>
            </a:pPr>
            <a:r>
              <a:rPr lang="en-US" b="1" dirty="0"/>
              <a:t> </a:t>
            </a:r>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READ</a:t>
            </a:r>
            <a:endParaRPr lang="en-US" b="1" i="1" dirty="0"/>
          </a:p>
          <a:p>
            <a:pPr marL="0" indent="0">
              <a:buNone/>
            </a:pPr>
            <a:endParaRPr lang="en-US" b="1" i="1" dirty="0"/>
          </a:p>
          <a:p>
            <a:pPr marL="0" indent="0">
              <a:buNone/>
            </a:pPr>
            <a:r>
              <a:rPr lang="en-US" b="1" dirty="0"/>
              <a:t>WOW!!! </a:t>
            </a:r>
            <a:r>
              <a:rPr lang="en-US" dirty="0">
                <a:effectLst/>
                <a:latin typeface="Calibri" panose="020F0502020204030204" pitchFamily="34" charset="0"/>
                <a:sym typeface="+mn-ea"/>
              </a:rPr>
              <a:t>.  “Then the eyes of the blind will be opened And the ears of the deaf will be unstopped. Then the lame will leap like a deer, </a:t>
            </a:r>
            <a:endParaRPr lang="en-US" dirty="0">
              <a:effectLst/>
              <a:latin typeface="Calibri" panose="020F0502020204030204" pitchFamily="34" charset="0"/>
              <a:sym typeface="+mn-ea"/>
            </a:endParaRPr>
          </a:p>
          <a:p>
            <a:pPr marL="0" indent="0">
              <a:buNone/>
            </a:pPr>
            <a:endParaRPr lang="en-US" b="1" dirty="0"/>
          </a:p>
          <a:p>
            <a:pPr marL="0" indent="0">
              <a:buNone/>
            </a:pPr>
            <a:r>
              <a:rPr lang="en-US" b="1" dirty="0"/>
              <a:t>God's vengeance will open men's eyes, unstop their ears and cause them to leap for JOY. </a:t>
            </a:r>
            <a:endParaRPr lang="en-US" b="1" dirty="0"/>
          </a:p>
          <a:p>
            <a:pPr marL="0" indent="0">
              <a:buNone/>
            </a:pPr>
            <a:r>
              <a:rPr lang="en-US" b="1" dirty="0"/>
              <a:t>God's vengeance does come to Israel historically and we will see it next week BUT; Do you see the other picture Isaiah is unfolding here?</a:t>
            </a:r>
            <a:endParaRPr lang="en-US" b="1" dirty="0"/>
          </a:p>
          <a:p>
            <a:pPr marL="0" indent="0">
              <a:buNone/>
            </a:pPr>
            <a:r>
              <a:rPr lang="en-US" b="1" dirty="0"/>
              <a:t>“</a:t>
            </a:r>
            <a:r>
              <a:rPr lang="en-US" i="1" dirty="0"/>
              <a:t>Departing from there, Jesus went along by the Sea of Galilee, and having gone up on the mountain, He was sitting there. And large crowds came to Him, bringing with them those who were lame, crippled, blind, mute, and many others, and they laid them down at His feet; and He healed them. So the crowd marveled a</a:t>
            </a:r>
            <a:r>
              <a:rPr lang="en-US" i="1" u="sng" dirty="0"/>
              <a:t>s they saw the mute speaking, the crippled restored, and the lame walking, and the blind seeing;</a:t>
            </a:r>
            <a:r>
              <a:rPr lang="en-US" i="1" dirty="0"/>
              <a:t> and they glorified the God of Israel.” (Matthew 15:29–31, NASB95)</a:t>
            </a:r>
            <a:endParaRPr lang="en-US" i="1" dirty="0"/>
          </a:p>
          <a:p>
            <a:pPr marL="0" indent="0">
              <a:buNone/>
            </a:pPr>
            <a:endParaRPr lang="en-US" b="1" i="1" dirty="0"/>
          </a:p>
          <a:p>
            <a:pPr marL="0" indent="0">
              <a:buNone/>
            </a:pPr>
            <a:r>
              <a:rPr lang="en-US" b="1" dirty="0"/>
              <a:t>Isaiahs prophecy happens for Israel just as he described it but it is fulfilled or maybe completed in the person and work of Jesus Christ.</a:t>
            </a:r>
            <a:endParaRPr lang="en-US" b="1" dirty="0"/>
          </a:p>
          <a:p>
            <a:pPr marL="0" indent="0">
              <a:buNone/>
            </a:pPr>
            <a:endParaRPr lang="en-US" b="1" dirty="0"/>
          </a:p>
          <a:p>
            <a:pPr marL="0" indent="0">
              <a:buNone/>
            </a:pPr>
            <a:endParaRPr lang="en-US" b="1" dirty="0"/>
          </a:p>
          <a:p>
            <a:pPr marL="0" indent="0">
              <a:buNone/>
            </a:pPr>
            <a:r>
              <a:rPr lang="en-US" b="1" dirty="0"/>
              <a:t>Last week we read that te rebellious, the idolaters  would wathc as;</a:t>
            </a:r>
            <a:endParaRPr lang="en-US" b="1" dirty="0"/>
          </a:p>
          <a:p>
            <a:pPr marL="0" indent="0">
              <a:buNone/>
            </a:pPr>
            <a:r>
              <a:rPr lang="en-US" b="1" dirty="0"/>
              <a:t>“</a:t>
            </a:r>
            <a:r>
              <a:rPr lang="en-US" i="1" dirty="0"/>
              <a:t>For the LORD has a day of vengeance, A year of recompense for the cause of Zion. Its streams will be turned into pitch, And its loose earth into brimstone, And its land will become burning pitch.” (Isaiah 34:8–9, NASB95) </a:t>
            </a:r>
            <a:endParaRPr lang="en-US" i="1" dirty="0"/>
          </a:p>
          <a:p>
            <a:pPr marL="0" indent="0">
              <a:buNone/>
            </a:pPr>
            <a:endParaRPr lang="en-US" i="1" dirty="0"/>
          </a:p>
          <a:p>
            <a:pPr marL="0" indent="0">
              <a:buNone/>
            </a:pPr>
            <a:r>
              <a:rPr lang="en-US" b="1" dirty="0">
                <a:effectLst/>
                <a:latin typeface="Calibri" panose="020F0502020204030204" pitchFamily="34" charset="0"/>
                <a:sym typeface="+mn-ea"/>
              </a:rPr>
              <a:t>In many cases, God used water (or the lack of it) as a judgment on a nation...E</a:t>
            </a:r>
            <a:r>
              <a:rPr lang="en-US" b="1" dirty="0"/>
              <a:t>arlier in Isaiah when Egypt was being addressed by ,Isaiah, they were going to face destruction.</a:t>
            </a:r>
            <a:endParaRPr lang="en-US" b="1" dirty="0"/>
          </a:p>
          <a:p>
            <a:pPr marL="0" indent="0">
              <a:buNone/>
            </a:pPr>
            <a:r>
              <a:rPr lang="en-US" i="1" dirty="0"/>
              <a:t>“The waters from the sea will dry up, And the river will be parched and dry. The canals will emit a stench, The streams of Egypt will thin out and dry up; The reeds and rushes will rot away. The bulrushes by the Nile, by the edge of the Nile And all the sown fields by the Nile Will become dry, be driven away, and be no more.” (Isaiah 19:5–7, NASB95) </a:t>
            </a:r>
            <a:endParaRPr lang="en-US" i="1" dirty="0"/>
          </a:p>
          <a:p>
            <a:pPr marL="0" indent="0">
              <a:buNone/>
            </a:pPr>
            <a:r>
              <a:rPr lang="en-US" b="1" i="1" dirty="0"/>
              <a:t> </a:t>
            </a:r>
            <a:endParaRPr lang="en-US" b="1" i="1" dirty="0"/>
          </a:p>
          <a:p>
            <a:pPr marL="0" indent="0">
              <a:buNone/>
            </a:pPr>
            <a:r>
              <a:rPr lang="en-US" b="1" dirty="0"/>
              <a:t>In this chapter we see the opposite; </a:t>
            </a:r>
            <a:r>
              <a:rPr lang="en-US" dirty="0">
                <a:effectLst/>
                <a:latin typeface="Calibri" panose="020F0502020204030204" pitchFamily="34" charset="0"/>
                <a:sym typeface="+mn-ea"/>
              </a:rPr>
              <a:t>For waters will break forth in the wilderness And streams in the Arabah. The scorched land will become a pool And the thirsty ground springs of water;</a:t>
            </a:r>
            <a:endParaRPr lang="en-US" dirty="0">
              <a:effectLst/>
              <a:latin typeface="Calibri" panose="020F0502020204030204" pitchFamily="34" charset="0"/>
              <a:sym typeface="+mn-ea"/>
            </a:endParaRPr>
          </a:p>
          <a:p>
            <a:pPr marL="0" indent="0">
              <a:buNone/>
            </a:pPr>
            <a:endParaRPr lang="en-US" dirty="0">
              <a:effectLst/>
              <a:latin typeface="Calibri" panose="020F0502020204030204" pitchFamily="34" charset="0"/>
              <a:sym typeface="+mn-ea"/>
            </a:endParaRPr>
          </a:p>
          <a:p>
            <a:pPr marL="0" indent="0">
              <a:buNone/>
            </a:pPr>
            <a:r>
              <a:rPr lang="en-US" b="1" dirty="0">
                <a:effectLst/>
                <a:latin typeface="Calibri" panose="020F0502020204030204" pitchFamily="34" charset="0"/>
                <a:sym typeface="+mn-ea"/>
              </a:rPr>
              <a:t>Abundant water was a picture of God's blessing.</a:t>
            </a:r>
            <a:endParaRPr lang="en-US" b="1" dirty="0">
              <a:effectLst/>
              <a:latin typeface="Calibri" panose="020F0502020204030204" pitchFamily="34" charset="0"/>
              <a:sym typeface="+mn-ea"/>
            </a:endParaRPr>
          </a:p>
          <a:p>
            <a:pPr marL="0" indent="0">
              <a:buNone/>
            </a:pPr>
            <a:r>
              <a:rPr lang="en-US" b="1" dirty="0">
                <a:effectLst/>
                <a:latin typeface="Calibri" panose="020F0502020204030204" pitchFamily="34" charset="0"/>
                <a:sym typeface="+mn-ea"/>
              </a:rPr>
              <a:t>In the book of Zechariah, we read of God's provision for His people even through difficult times. Here Zechariah is pointing toward the end of time on earth and declares</a:t>
            </a:r>
            <a:endParaRPr lang="en-US" b="1" dirty="0">
              <a:effectLst/>
              <a:latin typeface="Calibri" panose="020F0502020204030204" pitchFamily="34" charset="0"/>
              <a:sym typeface="+mn-ea"/>
            </a:endParaRPr>
          </a:p>
          <a:p>
            <a:pPr marL="0" indent="0">
              <a:buNone/>
            </a:pPr>
            <a:r>
              <a:rPr lang="en-US" b="1" dirty="0"/>
              <a:t> </a:t>
            </a:r>
            <a:r>
              <a:rPr lang="en-US" i="1" dirty="0"/>
              <a:t>“In that day there will be no light; the luminaries will dwindle. For it will be a unique day which is known to the LORD, neither day nor night, but it will come about that at evening time there will be light. And in that day living waters will flow out of Jerusalem, half of them toward the eastern sea and the other half toward the western sea; it will be in summer as well as in winter. And the LORD will be king over all the earth; in that day the LORD will be the only one, and His name the only one.” (Zechariah 14:6–9, NASB95)</a:t>
            </a:r>
            <a:endParaRPr lang="en-US" i="1" dirty="0"/>
          </a:p>
          <a:p>
            <a:pPr marL="0" indent="0">
              <a:buNone/>
            </a:pPr>
            <a:endParaRPr lang="en-US" i="1" dirty="0"/>
          </a:p>
          <a:p>
            <a:pPr marL="0" indent="0">
              <a:buNone/>
            </a:pPr>
            <a:r>
              <a:rPr lang="en-US" b="1" dirty="0"/>
              <a:t>Desert and desolation will be replaced by life and abundance. Again, when we read in Ch. 34 we read of Jackels taking over cities;</a:t>
            </a:r>
            <a:endParaRPr lang="en-US" b="1" dirty="0"/>
          </a:p>
          <a:p>
            <a:pPr marL="0" indent="0">
              <a:buNone/>
            </a:pPr>
            <a:r>
              <a:rPr lang="en-US" b="1" dirty="0"/>
              <a:t> </a:t>
            </a:r>
            <a:r>
              <a:rPr lang="en-US" i="1" dirty="0"/>
              <a:t>“Thorns will come up in its fortified towers, Nettles and thistles in its fortified cities; It will also be a haunt of jackals And an abode of ostriches.” (Isaiah 34:13, NASB95)</a:t>
            </a:r>
            <a:endParaRPr lang="en-US" i="1" dirty="0"/>
          </a:p>
          <a:p>
            <a:pPr marL="0" indent="0">
              <a:buNone/>
            </a:pPr>
            <a:endParaRPr lang="en-US" i="1" dirty="0"/>
          </a:p>
          <a:p>
            <a:pPr marL="0" indent="0">
              <a:buNone/>
            </a:pPr>
            <a:r>
              <a:rPr lang="en-US" b="1" dirty="0"/>
              <a:t>Now God is removing the jackels by taking away their lairs. They will have no resting place because of God's abundant provision</a:t>
            </a:r>
            <a:endParaRPr lang="en-US"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2 Weeks ago Isaiah had us reflecting on a picture of evil taking over Israel and God refusing to continue His relationship “ breaking His Covenant” and one of the things he drew our attent to was the roads, the pathways. he said;</a:t>
            </a:r>
            <a:endParaRPr lang="en-US" b="1" dirty="0"/>
          </a:p>
          <a:p>
            <a:pPr marL="0" indent="0">
              <a:buNone/>
            </a:pPr>
            <a:r>
              <a:rPr lang="en-US" b="1" dirty="0"/>
              <a:t>“</a:t>
            </a:r>
            <a:r>
              <a:rPr lang="en-US" i="1" dirty="0"/>
              <a:t>Behold, their brave men cry in the streets, The ambassadors of peace weep bitterly. The highways are desolate, the traveler has ceased, He has broken the covenant, he has despised the cities, He has no regard for man.” (Isaiah 33:7–8, NASB95)</a:t>
            </a:r>
            <a:endParaRPr lang="en-US" i="1" dirty="0"/>
          </a:p>
          <a:p>
            <a:pPr marL="0" indent="0">
              <a:buNone/>
            </a:pPr>
            <a:r>
              <a:rPr lang="en-US" b="1" dirty="0"/>
              <a:t>Even the highways were unsafe. No one would travel on them.</a:t>
            </a:r>
            <a:endParaRPr lang="en-US" b="1" dirty="0"/>
          </a:p>
          <a:p>
            <a:pPr marL="0" indent="0">
              <a:buNone/>
            </a:pPr>
            <a:r>
              <a:rPr lang="en-US" b="1" dirty="0"/>
              <a:t>Herethe Highways have again become roadways. But there IS a difference. It will be called “The Highway of Holiness”. Only the righteous will be on it. It will be a Highway even for our Lord Jesus Christ.</a:t>
            </a:r>
            <a:endParaRPr lang="en-US" b="1" dirty="0"/>
          </a:p>
          <a:p>
            <a:pPr marL="0" indent="0">
              <a:buNone/>
            </a:pPr>
            <a:r>
              <a:rPr lang="en-US" i="1" dirty="0"/>
              <a:t>“A voice is calling, “Clear the way for the LORD in the wilderness; Make smooth in the desert a highway for our God.” (Isaiah 40:3, NASB95)</a:t>
            </a:r>
            <a:endParaRPr lang="en-US" i="1" dirty="0"/>
          </a:p>
          <a:p>
            <a:pPr marL="0" indent="0">
              <a:buNone/>
            </a:pPr>
            <a:endParaRPr lang="en-US" i="1" dirty="0"/>
          </a:p>
          <a:p>
            <a:pPr marL="0" indent="0">
              <a:buNone/>
            </a:pPr>
            <a:r>
              <a:rPr lang="en-US" b="1" dirty="0"/>
              <a:t>Those who hve the Spirit pured on them are able to walk this highway. A highway where uncklean or fools or lion or even vicious beasts are not allowed. it will be a Highway to our God. A highway to our God made only for His people. For the ransomed of the Lord . A highway for ALL Gods people- from all over. A highway filled with joy and shouts of Joy as they journey Zion. the Holy City.</a:t>
            </a:r>
            <a:endParaRPr lang="en-US" b="1" dirty="0"/>
          </a:p>
          <a:p>
            <a:pPr marL="0" indent="0">
              <a:buNone/>
            </a:pPr>
            <a:r>
              <a:rPr lang="en-US" b="1" dirty="0"/>
              <a:t>Later in Isaiah he gives us more detail;</a:t>
            </a:r>
            <a:endParaRPr lang="en-US" b="1" dirty="0"/>
          </a:p>
          <a:p>
            <a:pPr marL="0" indent="0">
              <a:buNone/>
            </a:pPr>
            <a:r>
              <a:rPr lang="en-US" i="1" dirty="0"/>
              <a:t>““I will make all My mountains a road, And My highways will be raised up. “Behold, these will come from afar; And lo, these will come from the north and from the west, And these from the land of Sinim.” Shout for joy, O heavens! And rejoice, O earth! Break forth into joyful shouting, O mountains! For the LORD has comforted His people And will have compassion on His afflicted.” (Isaiah 49:11–13, NASB95)</a:t>
            </a:r>
            <a:endParaRPr lang="en-US" i="1" dirty="0"/>
          </a:p>
          <a:p>
            <a:pPr marL="0" indent="0">
              <a:buNone/>
            </a:pPr>
            <a:endParaRPr lang="en-US" i="1" dirty="0"/>
          </a:p>
          <a:p>
            <a:pPr marL="0" indent="0">
              <a:buNone/>
            </a:pPr>
            <a:r>
              <a:rPr lang="en-US" b="1" dirty="0"/>
              <a:t>This chapter and section close with these words </a:t>
            </a:r>
            <a:r>
              <a:rPr lang="en-US" b="1" dirty="0">
                <a:effectLst/>
                <a:latin typeface="Calibri" panose="020F0502020204030204" pitchFamily="34" charset="0"/>
                <a:sym typeface="+mn-ea"/>
              </a:rPr>
              <a:t> </a:t>
            </a:r>
            <a:r>
              <a:rPr lang="en-US" i="1" dirty="0">
                <a:effectLst/>
                <a:latin typeface="Calibri" panose="020F0502020204030204" pitchFamily="34" charset="0"/>
                <a:sym typeface="+mn-ea"/>
              </a:rPr>
              <a:t>They will find gladness and joy, And sorrow and sighing will flee away.</a:t>
            </a:r>
            <a:endParaRPr lang="en-US" i="1" dirty="0">
              <a:effectLst/>
              <a:latin typeface="Calibri" panose="020F0502020204030204" pitchFamily="34" charset="0"/>
              <a:sym typeface="+mn-ea"/>
            </a:endParaRPr>
          </a:p>
          <a:p>
            <a:pPr marL="0" indent="0">
              <a:buNone/>
            </a:pPr>
            <a:r>
              <a:rPr lang="en-US" b="1" dirty="0"/>
              <a:t>This will be a more common occurrance in the 2nd half of the book. This chapters that have a more hopeful loo forward. Isaiah 51 picks up and expounds in this;</a:t>
            </a:r>
            <a:endParaRPr lang="en-US" b="1" dirty="0"/>
          </a:p>
          <a:p>
            <a:pPr marL="0" indent="0">
              <a:buNone/>
            </a:pPr>
            <a:r>
              <a:rPr lang="en-US" b="1" i="1" dirty="0"/>
              <a:t>“</a:t>
            </a:r>
            <a:r>
              <a:rPr lang="en-US" i="1" dirty="0"/>
              <a:t>“So the ransomed of the LORD will return And come with joyful shouting to Zion, And everlasting joy will be on their heads. They will obtain gladness and joy, And sorrow and sighing will flee away. “I, even I, am He who comforts you. Who are you that you are afraid of man who dies And of the son of man who is made like grass, That you have forgotten the LORD your Maker, Who stretched out the heavens And laid the foundations of the earth, That you fear continually all day long because of the fury of the oppressor, As he makes ready to destroy? But where is the fury of the oppressor? “The exile will soon be set free, and will not die in the dungeon, nor will his bread be lacking. “For I am the LORD your God, who stirs up the sea and its waves roar (the LORD of hosts is His name).” (Isaiah 51:11–15, NASB95)</a:t>
            </a:r>
            <a:endParaRPr lang="en-US" i="1" dirty="0"/>
          </a:p>
          <a:p>
            <a:pPr marL="0" indent="0">
              <a:buNone/>
            </a:pPr>
            <a:endParaRPr lang="en-US" i="1" dirty="0"/>
          </a:p>
          <a:p>
            <a:pPr marL="0" indent="0">
              <a:buNone/>
            </a:pPr>
            <a:r>
              <a:rPr lang="en-US" b="1" i="1" dirty="0"/>
              <a:t>Only God is God and worthy of our trust</a:t>
            </a:r>
            <a:endParaRPr lang="en-US" b="1" i="1" dirty="0"/>
          </a:p>
          <a:p>
            <a:pPr marL="0" indent="0">
              <a:buNone/>
            </a:pPr>
            <a:r>
              <a:rPr lang="en-US" b="1" i="1" dirty="0"/>
              <a:t>Only God is God and able to complete all He has put into motion.</a:t>
            </a:r>
            <a:endParaRPr lang="en-US" b="1" i="1" dirty="0"/>
          </a:p>
          <a:p>
            <a:pPr marL="0" indent="0">
              <a:buNone/>
            </a:pPr>
            <a:r>
              <a:rPr lang="en-US" b="1" i="1" dirty="0"/>
              <a:t>Only God is God and able to provide the lasting joy we are all built to enjoy.</a:t>
            </a:r>
            <a:endParaRPr lang="en-US" b="1" i="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24075" y="1844675"/>
            <a:ext cx="5616575" cy="1109663"/>
          </a:xfrm>
        </p:spPr>
        <p:txBody>
          <a:bodyPr/>
          <a:lstStyle>
            <a:lvl1pPr>
              <a:defRPr sz="2900"/>
            </a:lvl1pPr>
          </a:lstStyle>
          <a:p>
            <a:pPr lvl="0"/>
            <a:r>
              <a:rPr lang="ru-RU" noProof="0"/>
              <a:t>Click to edit Master title style</a:t>
            </a:r>
            <a:endParaRPr lang="ru-RU" noProof="0"/>
          </a:p>
        </p:txBody>
      </p:sp>
      <p:sp>
        <p:nvSpPr>
          <p:cNvPr id="5123" name="Rectangle 3"/>
          <p:cNvSpPr>
            <a:spLocks noGrp="1" noChangeArrowheads="1"/>
          </p:cNvSpPr>
          <p:nvPr>
            <p:ph type="subTitle" idx="1"/>
          </p:nvPr>
        </p:nvSpPr>
        <p:spPr>
          <a:xfrm>
            <a:off x="2124075" y="2732088"/>
            <a:ext cx="5616575" cy="696912"/>
          </a:xfrm>
          <a:effectLst>
            <a:outerShdw dist="17961" dir="2700000" algn="ctr" rotWithShape="0">
              <a:schemeClr val="bg2"/>
            </a:outerShdw>
          </a:effectLst>
        </p:spPr>
        <p:txBody>
          <a:bodyPr/>
          <a:lstStyle>
            <a:lvl1pPr marL="0" indent="0">
              <a:buFontTx/>
              <a:buNone/>
              <a:defRPr sz="2400" b="1"/>
            </a:lvl1pPr>
          </a:lstStyle>
          <a:p>
            <a:pPr lvl="0"/>
            <a:r>
              <a:rPr lang="ru-RU" noProof="0"/>
              <a:t>Click to edit Master subtitle style</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9563" y="836613"/>
            <a:ext cx="1871662" cy="5688012"/>
          </a:xfrm>
        </p:spPr>
        <p:txBody>
          <a:bodyPr vert="eaVert"/>
          <a:lstStyle/>
          <a:p>
            <a:r>
              <a:rPr lang="ru-RU"/>
              <a:t>Образец заголовка</a:t>
            </a:r>
            <a:endParaRPr lang="ru-RU"/>
          </a:p>
        </p:txBody>
      </p:sp>
      <p:sp>
        <p:nvSpPr>
          <p:cNvPr id="3" name="Вертикальный текст 2"/>
          <p:cNvSpPr>
            <a:spLocks noGrp="1"/>
          </p:cNvSpPr>
          <p:nvPr>
            <p:ph type="body" orient="vert" idx="1"/>
          </p:nvPr>
        </p:nvSpPr>
        <p:spPr>
          <a:xfrm>
            <a:off x="1042988" y="836613"/>
            <a:ext cx="5464175" cy="5688012"/>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sz="half" idx="1"/>
          </p:nvPr>
        </p:nvSpPr>
        <p:spPr>
          <a:xfrm>
            <a:off x="1042988" y="1412875"/>
            <a:ext cx="3667125"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Объект 3"/>
          <p:cNvSpPr>
            <a:spLocks noGrp="1"/>
          </p:cNvSpPr>
          <p:nvPr>
            <p:ph sz="half" idx="2"/>
          </p:nvPr>
        </p:nvSpPr>
        <p:spPr>
          <a:xfrm>
            <a:off x="4862513" y="1412875"/>
            <a:ext cx="3668712"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836613"/>
            <a:ext cx="6121400" cy="508000"/>
          </a:xfrm>
          <a:prstGeom prst="rect">
            <a:avLst/>
          </a:prstGeom>
          <a:noFill/>
          <a:ln w="9525">
            <a:noFill/>
            <a:miter lim="800000"/>
          </a:ln>
          <a:effectLst>
            <a:outerShdw dist="17961" dir="2700000" algn="ctr" rotWithShape="0">
              <a:schemeClr val="bg2"/>
            </a:outerShdw>
          </a:effectLst>
        </p:spPr>
        <p:txBody>
          <a:bodyPr vert="horz" wrap="square" lIns="91440" tIns="45720" rIns="91440" bIns="45720" numCol="1" anchor="ctr" anchorCtr="0" compatLnSpc="1"/>
          <a:lstStyle/>
          <a:p>
            <a:pPr lvl="0"/>
            <a:r>
              <a:rPr lang="ru-RU"/>
              <a:t>Click to edit Master title style</a:t>
            </a:r>
            <a:endParaRPr lang="ru-RU"/>
          </a:p>
        </p:txBody>
      </p:sp>
      <p:sp>
        <p:nvSpPr>
          <p:cNvPr id="1027" name="Rectangle 3"/>
          <p:cNvSpPr>
            <a:spLocks noGrp="1" noChangeArrowheads="1"/>
          </p:cNvSpPr>
          <p:nvPr>
            <p:ph type="body" idx="1"/>
          </p:nvPr>
        </p:nvSpPr>
        <p:spPr bwMode="auto">
          <a:xfrm>
            <a:off x="1042988" y="1412875"/>
            <a:ext cx="7488237" cy="5111750"/>
          </a:xfrm>
          <a:prstGeom prst="rect">
            <a:avLst/>
          </a:prstGeom>
          <a:noFill/>
          <a:ln w="9525">
            <a:noFill/>
            <a:miter lim="800000"/>
          </a:ln>
          <a:effectLst/>
        </p:spPr>
        <p:txBody>
          <a:bodyPr vert="horz" wrap="square" lIns="91440" tIns="45720" rIns="91440" bIns="45720" numCol="1" anchor="t" anchorCtr="0" compatLnSpc="1"/>
          <a:lstStyle/>
          <a:p>
            <a:pPr lvl="0"/>
            <a:r>
              <a:rPr lang="ru-RU"/>
              <a:t>Click to edit Master text styles</a:t>
            </a:r>
            <a:endParaRPr lang="ru-RU"/>
          </a:p>
          <a:p>
            <a:pPr lvl="1"/>
            <a:r>
              <a:rPr lang="ru-RU"/>
              <a:t>Second level</a:t>
            </a:r>
            <a:endParaRPr lang="ru-RU"/>
          </a:p>
          <a:p>
            <a:pPr lvl="2"/>
            <a:r>
              <a:rPr lang="ru-RU"/>
              <a:t>Third level</a:t>
            </a:r>
            <a:endParaRPr lang="ru-RU"/>
          </a:p>
          <a:p>
            <a:pPr lvl="3"/>
            <a:r>
              <a:rPr lang="ru-RU"/>
              <a:t>Fourth level</a:t>
            </a:r>
            <a:endParaRPr lang="ru-RU"/>
          </a:p>
          <a:p>
            <a:pPr lvl="4"/>
            <a:r>
              <a:rPr lang="ru-RU"/>
              <a:t>Fifth level</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300" b="1">
          <a:solidFill>
            <a:srgbClr val="080808"/>
          </a:solidFill>
          <a:latin typeface="+mj-lt"/>
          <a:ea typeface="+mj-ea"/>
          <a:cs typeface="+mj-cs"/>
        </a:defRPr>
      </a:lvl1pPr>
      <a:lvl2pPr algn="l" rtl="0" eaLnBrk="0" fontAlgn="base" hangingPunct="0">
        <a:spcBef>
          <a:spcPct val="0"/>
        </a:spcBef>
        <a:spcAft>
          <a:spcPct val="0"/>
        </a:spcAft>
        <a:defRPr sz="3300" b="1">
          <a:solidFill>
            <a:srgbClr val="080808"/>
          </a:solidFill>
          <a:latin typeface="Arial" panose="020B0604020202020204" pitchFamily="34" charset="0"/>
        </a:defRPr>
      </a:lvl2pPr>
      <a:lvl3pPr algn="l" rtl="0" eaLnBrk="0" fontAlgn="base" hangingPunct="0">
        <a:spcBef>
          <a:spcPct val="0"/>
        </a:spcBef>
        <a:spcAft>
          <a:spcPct val="0"/>
        </a:spcAft>
        <a:defRPr sz="3300" b="1">
          <a:solidFill>
            <a:srgbClr val="080808"/>
          </a:solidFill>
          <a:latin typeface="Arial" panose="020B0604020202020204" pitchFamily="34" charset="0"/>
        </a:defRPr>
      </a:lvl3pPr>
      <a:lvl4pPr algn="l" rtl="0" eaLnBrk="0" fontAlgn="base" hangingPunct="0">
        <a:spcBef>
          <a:spcPct val="0"/>
        </a:spcBef>
        <a:spcAft>
          <a:spcPct val="0"/>
        </a:spcAft>
        <a:defRPr sz="3300" b="1">
          <a:solidFill>
            <a:srgbClr val="080808"/>
          </a:solidFill>
          <a:latin typeface="Arial" panose="020B0604020202020204" pitchFamily="34" charset="0"/>
        </a:defRPr>
      </a:lvl4pPr>
      <a:lvl5pPr algn="l" rtl="0" eaLnBrk="0" fontAlgn="base" hangingPunct="0">
        <a:spcBef>
          <a:spcPct val="0"/>
        </a:spcBef>
        <a:spcAft>
          <a:spcPct val="0"/>
        </a:spcAft>
        <a:defRPr sz="3300" b="1">
          <a:solidFill>
            <a:srgbClr val="080808"/>
          </a:solidFill>
          <a:latin typeface="Arial" panose="020B0604020202020204" pitchFamily="34" charset="0"/>
        </a:defRPr>
      </a:lvl5pPr>
      <a:lvl6pPr marL="457200" algn="l" rtl="0" fontAlgn="base">
        <a:spcBef>
          <a:spcPct val="0"/>
        </a:spcBef>
        <a:spcAft>
          <a:spcPct val="0"/>
        </a:spcAft>
        <a:defRPr sz="3300" b="1">
          <a:solidFill>
            <a:srgbClr val="080808"/>
          </a:solidFill>
          <a:latin typeface="Arial" panose="020B0604020202020204" pitchFamily="34" charset="0"/>
        </a:defRPr>
      </a:lvl6pPr>
      <a:lvl7pPr marL="914400" algn="l" rtl="0" fontAlgn="base">
        <a:spcBef>
          <a:spcPct val="0"/>
        </a:spcBef>
        <a:spcAft>
          <a:spcPct val="0"/>
        </a:spcAft>
        <a:defRPr sz="3300" b="1">
          <a:solidFill>
            <a:srgbClr val="080808"/>
          </a:solidFill>
          <a:latin typeface="Arial" panose="020B0604020202020204" pitchFamily="34" charset="0"/>
        </a:defRPr>
      </a:lvl7pPr>
      <a:lvl8pPr marL="1371600" algn="l" rtl="0" fontAlgn="base">
        <a:spcBef>
          <a:spcPct val="0"/>
        </a:spcBef>
        <a:spcAft>
          <a:spcPct val="0"/>
        </a:spcAft>
        <a:defRPr sz="3300" b="1">
          <a:solidFill>
            <a:srgbClr val="080808"/>
          </a:solidFill>
          <a:latin typeface="Arial" panose="020B0604020202020204" pitchFamily="34" charset="0"/>
        </a:defRPr>
      </a:lvl8pPr>
      <a:lvl9pPr marL="1828800" algn="l" rtl="0" fontAlgn="base">
        <a:spcBef>
          <a:spcPct val="0"/>
        </a:spcBef>
        <a:spcAft>
          <a:spcPct val="0"/>
        </a:spcAft>
        <a:defRPr sz="3300" b="1">
          <a:solidFill>
            <a:srgbClr val="080808"/>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a:solidFill>
            <a:srgbClr val="080808"/>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80808"/>
          </a:solidFill>
          <a:latin typeface="+mn-lt"/>
        </a:defRPr>
      </a:lvl2pPr>
      <a:lvl3pPr marL="1143000" indent="-228600" algn="l" rtl="0" eaLnBrk="0" fontAlgn="base" hangingPunct="0">
        <a:spcBef>
          <a:spcPct val="20000"/>
        </a:spcBef>
        <a:spcAft>
          <a:spcPct val="0"/>
        </a:spcAft>
        <a:buChar char="•"/>
        <a:defRPr sz="2400">
          <a:solidFill>
            <a:srgbClr val="080808"/>
          </a:solidFill>
          <a:latin typeface="+mn-lt"/>
        </a:defRPr>
      </a:lvl3pPr>
      <a:lvl4pPr marL="1600200" indent="-228600" algn="l" rtl="0" eaLnBrk="0" fontAlgn="base" hangingPunct="0">
        <a:spcBef>
          <a:spcPct val="20000"/>
        </a:spcBef>
        <a:spcAft>
          <a:spcPct val="0"/>
        </a:spcAft>
        <a:buChar char="–"/>
        <a:defRPr sz="2000">
          <a:solidFill>
            <a:srgbClr val="080808"/>
          </a:solidFill>
          <a:latin typeface="+mn-lt"/>
        </a:defRPr>
      </a:lvl4pPr>
      <a:lvl5pPr marL="2057400" indent="-228600" algn="l" rtl="0" eaLnBrk="0" fontAlgn="base" hangingPunct="0">
        <a:spcBef>
          <a:spcPct val="20000"/>
        </a:spcBef>
        <a:spcAft>
          <a:spcPct val="0"/>
        </a:spcAft>
        <a:buChar char="»"/>
        <a:defRPr sz="2000">
          <a:solidFill>
            <a:srgbClr val="080808"/>
          </a:solidFill>
          <a:latin typeface="+mn-lt"/>
        </a:defRPr>
      </a:lvl5pPr>
      <a:lvl6pPr marL="2514600" indent="-228600" algn="l" rtl="0" fontAlgn="base">
        <a:spcBef>
          <a:spcPct val="20000"/>
        </a:spcBef>
        <a:spcAft>
          <a:spcPct val="0"/>
        </a:spcAft>
        <a:buChar char="»"/>
        <a:defRPr sz="2000">
          <a:solidFill>
            <a:srgbClr val="080808"/>
          </a:solidFill>
          <a:latin typeface="+mn-lt"/>
        </a:defRPr>
      </a:lvl6pPr>
      <a:lvl7pPr marL="2971800" indent="-228600" algn="l" rtl="0" fontAlgn="base">
        <a:spcBef>
          <a:spcPct val="20000"/>
        </a:spcBef>
        <a:spcAft>
          <a:spcPct val="0"/>
        </a:spcAft>
        <a:buChar char="»"/>
        <a:defRPr sz="2000">
          <a:solidFill>
            <a:srgbClr val="080808"/>
          </a:solidFill>
          <a:latin typeface="+mn-lt"/>
        </a:defRPr>
      </a:lvl7pPr>
      <a:lvl8pPr marL="3429000" indent="-228600" algn="l" rtl="0" fontAlgn="base">
        <a:spcBef>
          <a:spcPct val="20000"/>
        </a:spcBef>
        <a:spcAft>
          <a:spcPct val="0"/>
        </a:spcAft>
        <a:buChar char="»"/>
        <a:defRPr sz="2000">
          <a:solidFill>
            <a:srgbClr val="080808"/>
          </a:solidFill>
          <a:latin typeface="+mn-lt"/>
        </a:defRPr>
      </a:lvl8pPr>
      <a:lvl9pPr marL="3886200" indent="-228600" algn="l" rtl="0" fontAlgn="base">
        <a:spcBef>
          <a:spcPct val="20000"/>
        </a:spcBef>
        <a:spcAft>
          <a:spcPct val="0"/>
        </a:spcAft>
        <a:buChar char="»"/>
        <a:defRPr sz="2000">
          <a:solidFill>
            <a:srgbClr val="080808"/>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6130925" y="4869815"/>
            <a:ext cx="2097405" cy="750570"/>
          </a:xfrm>
        </p:spPr>
        <p:txBody>
          <a:bodyPr/>
          <a:lstStyle/>
          <a:p>
            <a:pPr eaLnBrk="1" hangingPunct="1"/>
            <a:r>
              <a:rPr lang="en-US" sz="4400" dirty="0"/>
              <a:t>I</a:t>
            </a:r>
            <a:r>
              <a:rPr lang="en-US" sz="4400" dirty="0">
                <a:effectLst>
                  <a:outerShdw blurRad="38100" dist="38100" dir="2700000" algn="tl">
                    <a:srgbClr val="000000">
                      <a:alpha val="43137"/>
                    </a:srgbClr>
                  </a:outerShdw>
                </a:effectLst>
              </a:rPr>
              <a:t>saiah</a:t>
            </a:r>
            <a:endParaRPr lang="en-US" sz="4400" dirty="0">
              <a:effectLst>
                <a:outerShdw blurRad="38100" dist="38100" dir="2700000" algn="tl">
                  <a:srgbClr val="000000">
                    <a:alpha val="43137"/>
                  </a:srgbClr>
                </a:outerShdw>
              </a:effectLst>
            </a:endParaRPr>
          </a:p>
        </p:txBody>
      </p:sp>
      <p:sp>
        <p:nvSpPr>
          <p:cNvPr id="34829" name="Rectangle 13"/>
          <p:cNvSpPr>
            <a:spLocks noGrp="1" noChangeArrowheads="1"/>
          </p:cNvSpPr>
          <p:nvPr>
            <p:ph type="subTitle" idx="1"/>
          </p:nvPr>
        </p:nvSpPr>
        <p:spPr>
          <a:xfrm>
            <a:off x="6519545" y="5490210"/>
            <a:ext cx="1782445" cy="464820"/>
          </a:xfrm>
        </p:spPr>
        <p:txBody>
          <a:bodyPr/>
          <a:lstStyle/>
          <a:p>
            <a:pPr eaLnBrk="1" hangingPunct="1">
              <a:defRPr/>
            </a:pPr>
            <a:r>
              <a:rPr lang="en-US" altLang="uk-UA" sz="2000" dirty="0">
                <a:effectLst>
                  <a:outerShdw blurRad="38100" dist="38100" dir="2700000" algn="tl">
                    <a:srgbClr val="000000">
                      <a:alpha val="43137"/>
                    </a:srgbClr>
                  </a:outerShdw>
                </a:effectLst>
                <a:latin typeface="+mj-lt"/>
              </a:rPr>
              <a:t>Chapter 35</a:t>
            </a:r>
            <a:endParaRPr lang="en-US" altLang="uk-UA" sz="2000" dirty="0">
              <a:effectLst>
                <a:outerShdw blurRad="38100" dist="38100" dir="2700000" algn="tl">
                  <a:srgbClr val="000000">
                    <a:alpha val="43137"/>
                  </a:srgbClr>
                </a:outerShdw>
              </a:effectLst>
              <a:latin typeface="+mj-lt"/>
            </a:endParaRPr>
          </a:p>
        </p:txBody>
      </p:sp>
      <p:sp>
        <p:nvSpPr>
          <p:cNvPr id="2" name="Text Box 1"/>
          <p:cNvSpPr txBox="1"/>
          <p:nvPr/>
        </p:nvSpPr>
        <p:spPr>
          <a:xfrm>
            <a:off x="2265045" y="2345055"/>
            <a:ext cx="5501640" cy="829945"/>
          </a:xfrm>
          <a:prstGeom prst="rect">
            <a:avLst/>
          </a:prstGeom>
          <a:noFill/>
        </p:spPr>
        <p:txBody>
          <a:bodyPr wrap="square" rtlCol="0">
            <a:spAutoFit/>
          </a:bodyPr>
          <a:lstStyle/>
          <a:p>
            <a:r>
              <a:rPr lang="en-US" sz="4800">
                <a:solidFill>
                  <a:srgbClr val="080808"/>
                </a:solidFill>
                <a:effectLst>
                  <a:outerShdw blurRad="38100" dist="38100" dir="2700000" algn="tl">
                    <a:srgbClr val="000000">
                      <a:alpha val="43137"/>
                    </a:srgbClr>
                  </a:outerShdw>
                </a:effectLst>
              </a:rPr>
              <a:t>Only God is God</a:t>
            </a:r>
            <a:endParaRPr lang="en-US" sz="4800">
              <a:solidFill>
                <a:srgbClr val="080808"/>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p>
            <a:endParaRPr lang="en-US"/>
          </a:p>
        </p:txBody>
      </p:sp>
      <p:sp>
        <p:nvSpPr>
          <p:cNvPr id="2" name="Content Placeholder 1"/>
          <p:cNvSpPr>
            <a:spLocks noGrp="1"/>
          </p:cNvSpPr>
          <p:nvPr>
            <p:ph sz="half" idx="1"/>
          </p:nvPr>
        </p:nvSpPr>
        <p:spPr>
          <a:xfrm>
            <a:off x="2030095" y="374015"/>
            <a:ext cx="6679565" cy="5111750"/>
          </a:xfrm>
        </p:spPr>
        <p:txBody>
          <a:bodyPr/>
          <a:lstStyle/>
          <a:p>
            <a:pPr marL="0" indent="0">
              <a:buNone/>
            </a:pPr>
            <a:r>
              <a:rPr lang="en-US" sz="2300" b="1" dirty="0"/>
              <a:t>Isaiah 35</a:t>
            </a:r>
            <a:endParaRPr lang="en-US" sz="2400" dirty="0">
              <a:effectLst/>
              <a:latin typeface="Calibri" panose="020F0502020204030204" pitchFamily="34" charset="0"/>
            </a:endParaRPr>
          </a:p>
          <a:p>
            <a:pPr marL="0" marR="0" indent="0">
              <a:lnSpc>
                <a:spcPct val="115000"/>
              </a:lnSpc>
              <a:spcBef>
                <a:spcPts val="0"/>
              </a:spcBef>
              <a:spcAft>
                <a:spcPts val="1000"/>
              </a:spcAft>
              <a:buNone/>
            </a:pPr>
            <a:r>
              <a:rPr lang="en-US" sz="2400" dirty="0">
                <a:effectLst/>
                <a:latin typeface="Calibri" panose="020F0502020204030204" pitchFamily="34" charset="0"/>
              </a:rPr>
              <a:t> “The wilderness and the desert will be glad, And the Arabah will rejoice and blossom; Like the crocus It will blossom profusely And rejoice with rejoicing and shout of joy. The glory of Lebanon will be given to it, The majesty of Carmel and Sharon. They will see the glory of the LORD, The majesty of our God.” (Isaiah 35:1–2, NASB95) </a:t>
            </a:r>
            <a:endParaRPr lang="en-US" sz="2400" dirty="0">
              <a:effectLst/>
              <a:latin typeface="Calibri" panose="020F0502020204030204" pitchFamily="34" charset="0"/>
            </a:endParaRPr>
          </a:p>
          <a:p>
            <a:pPr marL="0" marR="0" indent="0">
              <a:lnSpc>
                <a:spcPct val="115000"/>
              </a:lnSpc>
              <a:spcBef>
                <a:spcPts val="0"/>
              </a:spcBef>
              <a:spcAft>
                <a:spcPts val="1000"/>
              </a:spcAft>
              <a:buNone/>
            </a:pPr>
            <a:endParaRPr lang="en-US" sz="2400" dirty="0">
              <a:effectLst>
                <a:outerShdw blurRad="38100" dist="38100" dir="2700000" algn="tl">
                  <a:srgbClr val="000000">
                    <a:alpha val="43137"/>
                  </a:srgbClr>
                </a:outerShdw>
              </a:effectLst>
              <a:latin typeface="Calibri" panose="020F0502020204030204" pitchFamily="34" charset="0"/>
            </a:endParaRPr>
          </a:p>
          <a:p>
            <a:pPr marL="0" marR="0" indent="0">
              <a:lnSpc>
                <a:spcPct val="115000"/>
              </a:lnSpc>
              <a:spcBef>
                <a:spcPts val="0"/>
              </a:spcBef>
              <a:spcAft>
                <a:spcPts val="1000"/>
              </a:spcAft>
              <a:buNone/>
            </a:pPr>
            <a:endParaRPr lang="en-US" sz="2400" u="sng" dirty="0">
              <a:effectLst>
                <a:outerShdw blurRad="38100" dist="38100" dir="2700000" algn="tl">
                  <a:srgbClr val="000000">
                    <a:alpha val="43137"/>
                  </a:srgbClr>
                </a:outerShdw>
              </a:effectLst>
              <a:latin typeface="Calibri" panose="020F0502020204030204" pitchFamily="34" charset="0"/>
            </a:endParaRPr>
          </a:p>
        </p:txBody>
      </p:sp>
      <p:pic>
        <p:nvPicPr>
          <p:cNvPr id="3" name="Content Placeholder 2"/>
          <p:cNvPicPr>
            <a:picLocks noChangeAspect="1"/>
          </p:cNvPicPr>
          <p:nvPr>
            <p:ph sz="half" idx="2"/>
          </p:nvPr>
        </p:nvPicPr>
        <p:blipFill>
          <a:blip r:embed="rId2"/>
          <a:stretch>
            <a:fillRect/>
          </a:stretch>
        </p:blipFill>
        <p:spPr>
          <a:xfrm>
            <a:off x="9357995" y="374015"/>
            <a:ext cx="3649345" cy="6539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87855" y="139700"/>
            <a:ext cx="6939915" cy="6148070"/>
          </a:xfrm>
        </p:spPr>
        <p:txBody>
          <a:bodyPr/>
          <a:lstStyle/>
          <a:p>
            <a:pPr marL="0" indent="0">
              <a:buNone/>
            </a:pPr>
            <a:r>
              <a:rPr lang="en-US" sz="2300" b="1" dirty="0"/>
              <a:t>Isaiah 35</a:t>
            </a:r>
            <a:endParaRPr lang="en-US" sz="2400" dirty="0">
              <a:effectLst/>
              <a:latin typeface="Calibri" panose="020F0502020204030204" pitchFamily="34" charset="0"/>
            </a:endParaRPr>
          </a:p>
          <a:p>
            <a:pPr marL="0" marR="0" indent="0">
              <a:lnSpc>
                <a:spcPct val="115000"/>
              </a:lnSpc>
              <a:spcBef>
                <a:spcPts val="0"/>
              </a:spcBef>
              <a:spcAft>
                <a:spcPts val="1000"/>
              </a:spcAft>
              <a:buNone/>
            </a:pPr>
            <a:r>
              <a:rPr lang="en-US" sz="2400" dirty="0">
                <a:effectLst/>
                <a:latin typeface="Calibri" panose="020F0502020204030204" pitchFamily="34" charset="0"/>
              </a:rPr>
              <a:t>  “Encourage the exhausted, and strengthen the feeble. Say to those with anxious heart, “Take courage, fear not. Behold, your God will come with vengeance; The recompense of God will come, But He will save you.”” (Isaiah 35:3–4, NASB95)</a:t>
            </a:r>
            <a:endParaRPr lang="en-US" sz="2400" dirty="0">
              <a:effectLst/>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87855" y="139700"/>
            <a:ext cx="6939915" cy="6148070"/>
          </a:xfrm>
        </p:spPr>
        <p:txBody>
          <a:bodyPr/>
          <a:lstStyle/>
          <a:p>
            <a:pPr marL="0" indent="0">
              <a:buNone/>
            </a:pPr>
            <a:r>
              <a:rPr lang="en-US" sz="2300" b="1" dirty="0"/>
              <a:t>Isaiah 35</a:t>
            </a:r>
            <a:endParaRPr lang="en-US" sz="2400" dirty="0">
              <a:effectLst/>
              <a:latin typeface="Calibri" panose="020F0502020204030204" pitchFamily="34" charset="0"/>
            </a:endParaRPr>
          </a:p>
          <a:p>
            <a:pPr marL="0" marR="0" indent="0">
              <a:lnSpc>
                <a:spcPct val="115000"/>
              </a:lnSpc>
              <a:spcBef>
                <a:spcPts val="0"/>
              </a:spcBef>
              <a:spcAft>
                <a:spcPts val="1000"/>
              </a:spcAft>
              <a:buNone/>
            </a:pPr>
            <a:r>
              <a:rPr lang="en-US" sz="2400" dirty="0">
                <a:effectLst/>
                <a:latin typeface="Calibri" panose="020F0502020204030204" pitchFamily="34" charset="0"/>
              </a:rPr>
              <a:t>  “Then the eyes of the blind will be opened And the ears of the deaf will be unstopped. Then the lame will leap like a deer, And the tongue of the mute will shout for joy. For waters will break forth in the wilderness And streams in the Arabah. The scorched land will become a pool And the thirsty ground springs of water; In the haunt of jackals, its resting place, Grass becomes reeds and rushes.” (Isaiah 35:5–7, NASB95)</a:t>
            </a:r>
            <a:endParaRPr lang="en-US" sz="2400" dirty="0">
              <a:effectLst/>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87855" y="139700"/>
            <a:ext cx="6939915" cy="6148070"/>
          </a:xfrm>
        </p:spPr>
        <p:txBody>
          <a:bodyPr/>
          <a:lstStyle/>
          <a:p>
            <a:pPr marL="0" indent="0">
              <a:buNone/>
            </a:pPr>
            <a:r>
              <a:rPr lang="en-US" sz="2300" b="1" dirty="0"/>
              <a:t>Isaiah 35</a:t>
            </a:r>
            <a:endParaRPr lang="en-US" sz="2400" dirty="0">
              <a:effectLst/>
              <a:latin typeface="Calibri" panose="020F0502020204030204" pitchFamily="34" charset="0"/>
            </a:endParaRPr>
          </a:p>
          <a:p>
            <a:pPr marL="0" marR="0" indent="0">
              <a:lnSpc>
                <a:spcPct val="115000"/>
              </a:lnSpc>
              <a:spcBef>
                <a:spcPts val="0"/>
              </a:spcBef>
              <a:spcAft>
                <a:spcPts val="1000"/>
              </a:spcAft>
              <a:buNone/>
            </a:pPr>
            <a:r>
              <a:rPr lang="en-US" sz="2400" dirty="0">
                <a:effectLst/>
                <a:latin typeface="Calibri" panose="020F0502020204030204" pitchFamily="34" charset="0"/>
              </a:rPr>
              <a:t>  “A highway will be there, a roadway, And it will be called the Highway of Holiness. The unclean will not travel on it, But it will be for him who walks that way, And fools will not wander on it. No lion will be there, Nor will any vicious beast go up on it; These will not be found there. But the redeemed will walk there, And the ransomed of the LORD will return And come with joyful shouting to Zion, With everlasting joy upon their heads. They will find gladness and joy, And sorrow and sighing will flee away.” (Isaiah 35:8–10, NASB95)</a:t>
            </a:r>
            <a:endParaRPr lang="en-US" sz="2400" dirty="0">
              <a:effectLst/>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p:sp>
        <p:nvSpPr>
          <p:cNvPr id="2" name="Title 1"/>
          <p:cNvSpPr>
            <a:spLocks noGrp="1"/>
          </p:cNvSpPr>
          <p:nvPr>
            <p:ph type="title"/>
          </p:nvPr>
        </p:nvSpPr>
        <p:spPr>
          <a:xfrm>
            <a:off x="589915" y="370205"/>
            <a:ext cx="7809865" cy="6221095"/>
          </a:xfrm>
          <a:ln>
            <a:noFill/>
          </a:ln>
        </p:spPr>
        <p:txBody>
          <a:bodyPr/>
          <a:p>
            <a:pPr algn="ct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Only God is God and worthy of our trust</a:t>
            </a:r>
            <a:b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br>
            <a:b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Only God is God and able to complete all He has put into motion.</a:t>
            </a:r>
            <a:b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br>
            <a:b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Only God is God and able to provide the lasting joy we are created to enjoy.</a:t>
            </a:r>
            <a:endParaRPr lang="en-US">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Sld>
  <p:clrMapOvr>
    <a:masterClrMapping/>
  </p:clrMapOvr>
</p:sld>
</file>

<file path=ppt/theme/theme1.xml><?xml version="1.0" encoding="utf-8"?>
<a:theme xmlns:a="http://schemas.openxmlformats.org/drawingml/2006/main" name="template">
  <a:themeElements>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1787</Words>
  <Application>WPS Presentation</Application>
  <PresentationFormat>On-screen Show (4:3)</PresentationFormat>
  <Paragraphs>22</Paragraphs>
  <Slides>6</Slides>
  <Notes>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6</vt:i4>
      </vt:variant>
    </vt:vector>
  </HeadingPairs>
  <TitlesOfParts>
    <vt:vector size="13" baseType="lpstr">
      <vt:lpstr>Arial</vt:lpstr>
      <vt:lpstr>SimSun</vt:lpstr>
      <vt:lpstr>Wingdings</vt:lpstr>
      <vt:lpstr>Calibri</vt:lpstr>
      <vt:lpstr>Microsoft YaHei</vt:lpstr>
      <vt:lpstr>Arial Unicode MS</vt:lpstr>
      <vt:lpstr>template</vt:lpstr>
      <vt:lpstr>Isaiah</vt:lpstr>
      <vt:lpstr>PowerPoint 演示文稿</vt:lpstr>
      <vt:lpstr>PowerPoint 演示文稿</vt:lpstr>
      <vt:lpstr>PowerPoint 演示文稿</vt:lpstr>
      <vt:lpstr>PowerPoint 演示文稿</vt:lpstr>
      <vt:lpstr>PowerPoint 演示文稿</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Revive IT</cp:lastModifiedBy>
  <cp:revision>312</cp:revision>
  <dcterms:created xsi:type="dcterms:W3CDTF">2006-06-29T12:15:00Z</dcterms:created>
  <dcterms:modified xsi:type="dcterms:W3CDTF">2022-02-26T22:01:55Z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