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7"/>
  </p:handoutMasterIdLst>
  <p:sldIdLst>
    <p:sldId id="256" r:id="rId3"/>
    <p:sldId id="296" r:id="rId5"/>
    <p:sldId id="309" r:id="rId6"/>
    <p:sldId id="321" r:id="rId7"/>
    <p:sldId id="320" r:id="rId8"/>
    <p:sldId id="323" r:id="rId9"/>
    <p:sldId id="324" r:id="rId10"/>
    <p:sldId id="317" r:id="rId11"/>
    <p:sldId id="322" r:id="rId12"/>
    <p:sldId id="326" r:id="rId13"/>
    <p:sldId id="318" r:id="rId14"/>
    <p:sldId id="325" r:id="rId15"/>
    <p:sldId id="292" r:id="rId16"/>
  </p:sldIdLst>
  <p:sldSz cx="12192000" cy="6858000"/>
  <p:notesSz cx="7103745" cy="102342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FC30"/>
    <a:srgbClr val="4DD60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2"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notesViewPr>
    <p:cSldViewPr snapToGrid="0">
      <p:cViewPr varScale="1">
        <p:scale>
          <a:sx n="41" d="100"/>
          <a:sy n="41" d="100"/>
        </p:scale>
        <p:origin x="1794" y="54"/>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0" Type="http://schemas.openxmlformats.org/officeDocument/2006/relationships/tableStyles" Target="tableStyles.xml"/><Relationship Id="rId2" Type="http://schemas.openxmlformats.org/officeDocument/2006/relationships/theme" Target="theme/theme1.xml"/><Relationship Id="rId19" Type="http://schemas.openxmlformats.org/officeDocument/2006/relationships/viewProps" Target="viewProps.xml"/><Relationship Id="rId18" Type="http://schemas.openxmlformats.org/officeDocument/2006/relationships/presProps" Target="presProps.xml"/><Relationship Id="rId17" Type="http://schemas.openxmlformats.org/officeDocument/2006/relationships/handoutMaster" Target="handoutMasters/handoutMaster1.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45"/>
            </a:lvl1pPr>
          </a:lstStyle>
          <a:p>
            <a:endParaRPr lang="en-US"/>
          </a:p>
        </p:txBody>
      </p:sp>
      <p:sp>
        <p:nvSpPr>
          <p:cNvPr id="3" name="Date Placeholder 2"/>
          <p:cNvSpPr>
            <a:spLocks noGrp="1"/>
          </p:cNvSpPr>
          <p:nvPr>
            <p:ph type="dt" sz="quarter" idx="1"/>
          </p:nvPr>
        </p:nvSpPr>
        <p:spPr>
          <a:xfrm>
            <a:off x="4023812" y="0"/>
            <a:ext cx="3078290" cy="513492"/>
          </a:xfrm>
          <a:prstGeom prst="rect">
            <a:avLst/>
          </a:prstGeom>
        </p:spPr>
        <p:txBody>
          <a:bodyPr vert="horz" lIns="91440" tIns="45720" rIns="91440" bIns="45720" rtlCol="0"/>
          <a:lstStyle>
            <a:lvl1pPr algn="r">
              <a:defRPr sz="1245"/>
            </a:lvl1pPr>
          </a:lstStyle>
          <a:p>
            <a:fld id="{696C064A-D61B-4B21-B757-51A9B82445B8}" type="datetimeFigureOut">
              <a:rPr lang="en-US" smtClean="0"/>
            </a:fld>
            <a:endParaRPr lang="en-US"/>
          </a:p>
        </p:txBody>
      </p:sp>
      <p:sp>
        <p:nvSpPr>
          <p:cNvPr id="4" name="Footer Placeholder 3"/>
          <p:cNvSpPr>
            <a:spLocks noGrp="1"/>
          </p:cNvSpPr>
          <p:nvPr>
            <p:ph type="ftr" sz="quarter" idx="2"/>
          </p:nvPr>
        </p:nvSpPr>
        <p:spPr>
          <a:xfrm>
            <a:off x="0" y="9720804"/>
            <a:ext cx="3078290" cy="513491"/>
          </a:xfrm>
          <a:prstGeom prst="rect">
            <a:avLst/>
          </a:prstGeom>
        </p:spPr>
        <p:txBody>
          <a:bodyPr vert="horz" lIns="91440" tIns="45720" rIns="91440" bIns="45720" rtlCol="0" anchor="b"/>
          <a:lstStyle>
            <a:lvl1pPr algn="l">
              <a:defRPr sz="1245"/>
            </a:lvl1pPr>
          </a:lstStyle>
          <a:p>
            <a:endParaRPr lang="en-US"/>
          </a:p>
        </p:txBody>
      </p:sp>
      <p:sp>
        <p:nvSpPr>
          <p:cNvPr id="5" name="Slide Number Placeholder 4"/>
          <p:cNvSpPr>
            <a:spLocks noGrp="1"/>
          </p:cNvSpPr>
          <p:nvPr>
            <p:ph type="sldNum" sz="quarter" idx="3"/>
          </p:nvPr>
        </p:nvSpPr>
        <p:spPr>
          <a:xfrm>
            <a:off x="4023812" y="9720804"/>
            <a:ext cx="3078290" cy="513491"/>
          </a:xfrm>
          <a:prstGeom prst="rect">
            <a:avLst/>
          </a:prstGeom>
        </p:spPr>
        <p:txBody>
          <a:bodyPr vert="horz" lIns="91440" tIns="45720" rIns="91440" bIns="45720" rtlCol="0" anchor="b"/>
          <a:lstStyle>
            <a:lvl1pPr algn="r">
              <a:defRPr sz="1245"/>
            </a:lvl1pPr>
          </a:lstStyle>
          <a:p>
            <a:fld id="{50305E07-67EA-4042-A3F6-853A8AD8D209}" type="slidenum">
              <a:rPr lang="en-US" smtClean="0"/>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290" cy="51349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3812" y="0"/>
            <a:ext cx="3078290" cy="513492"/>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481584" y="1279287"/>
            <a:ext cx="6140577" cy="345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10375" y="4925254"/>
            <a:ext cx="5682996" cy="4029754"/>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9720804"/>
            <a:ext cx="3078290" cy="513491"/>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3812" y="9720804"/>
            <a:ext cx="3078290" cy="513491"/>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sym typeface="+mn-ea"/>
              </a:rPr>
              <a:t>Anniversary present...tip to GC (supposed to make a grandchild</a:t>
            </a:r>
            <a:endParaRPr lang="en-US" b="1">
              <a:sym typeface="+mn-ea"/>
            </a:endParaRPr>
          </a:p>
          <a:p>
            <a:r>
              <a:rPr lang="en-US" b="1">
                <a:sym typeface="+mn-ea"/>
              </a:rPr>
              <a:t>Problem...Anita was already pregnant</a:t>
            </a:r>
            <a:endParaRPr lang="en-US" b="1">
              <a:sym typeface="+mn-ea"/>
            </a:endParaRPr>
          </a:p>
          <a:p>
            <a:r>
              <a:rPr lang="en-US" b="1">
                <a:sym typeface="+mn-ea"/>
              </a:rPr>
              <a:t>We were waiting for a special time to tell them. We waited too long</a:t>
            </a:r>
            <a:endParaRPr lang="en-US" b="1">
              <a:sym typeface="+mn-ea"/>
            </a:endParaRPr>
          </a:p>
          <a:p>
            <a:endParaRPr lang="en-US" b="1">
              <a:sym typeface="+mn-ea"/>
            </a:endParaRPr>
          </a:p>
          <a:p>
            <a:r>
              <a:rPr lang="en-US" b="1">
                <a:sym typeface="+mn-ea"/>
              </a:rPr>
              <a:t>When we came back we told the grandparents and had a celebration.</a:t>
            </a:r>
            <a:endParaRPr lang="en-US" b="1">
              <a:sym typeface="+mn-ea"/>
            </a:endParaRPr>
          </a:p>
          <a:p>
            <a:endParaRPr lang="en-US" b="1"/>
          </a:p>
          <a:p>
            <a:r>
              <a:rPr lang="en-US" b="1"/>
              <a:t>Happy Unveiling day...Happy Revelation Day!!</a:t>
            </a:r>
            <a:endParaRPr lang="en-US" b="1"/>
          </a:p>
          <a:p>
            <a:r>
              <a:rPr lang="en-US" b="1"/>
              <a:t>Just made it up...But I think it is amazingly appropriate for what we are going to discuss</a:t>
            </a:r>
            <a:endParaRPr lang="en-US" b="1"/>
          </a:p>
          <a:p>
            <a:endParaRPr lang="en-US" b="1"/>
          </a:p>
          <a:p>
            <a:r>
              <a:rPr lang="en-US" b="1"/>
              <a:t>Something revealed=</a:t>
            </a:r>
            <a:endParaRPr lang="en-US" b="1"/>
          </a:p>
          <a:p>
            <a:r>
              <a:rPr lang="en-US" b="1"/>
              <a:t>Long hidden- now publically displayed</a:t>
            </a:r>
            <a:endParaRPr lang="en-US" b="1"/>
          </a:p>
          <a:p>
            <a:endParaRPr lang="en-US" b="1"/>
          </a:p>
          <a:p>
            <a:r>
              <a:rPr lang="en-US" b="1"/>
              <a:t> </a:t>
            </a:r>
            <a:endParaRPr lang="en-US" b="1"/>
          </a:p>
          <a:p>
            <a:endParaRPr lang="en-US" b="1"/>
          </a:p>
          <a:p>
            <a:endParaRPr lang="en-US"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But there is also another aspect of this that I don't want us to miss</a:t>
            </a:r>
            <a:endParaRPr lang="en-US" b="1"/>
          </a:p>
          <a:p>
            <a:endParaRPr lang="en-US" b="1"/>
          </a:p>
          <a:p>
            <a:r>
              <a:rPr lang="en-US" b="1"/>
              <a:t>That comes from the very beginning of creation. We have Christ rising out of the waters in Matt. 3 and the Holy Spirit ministering to him </a:t>
            </a:r>
            <a:endParaRPr lang="en-US" b="1"/>
          </a:p>
          <a:p>
            <a:endParaRPr lang="en-US" b="1"/>
          </a:p>
          <a:p>
            <a:r>
              <a:rPr lang="en-US" b="1"/>
              <a:t>In Genesis we have the Holy Spirit'moving' over the surface of the waters....building creation.</a:t>
            </a:r>
            <a:endParaRPr lang="en-US" b="1"/>
          </a:p>
          <a:p>
            <a:endParaRPr lang="en-US" b="1"/>
          </a:p>
          <a:p>
            <a:r>
              <a:rPr lang="en-US" b="1"/>
              <a:t>We have a Dove, instrumental in letting Noah know the re-creation is available</a:t>
            </a:r>
            <a:endParaRPr lang="en-US" b="1"/>
          </a:p>
          <a:p>
            <a:endParaRPr lang="en-US" b="1"/>
          </a:p>
          <a:p>
            <a:r>
              <a:rPr lang="en-US" b="1"/>
              <a:t>Go back to Matthew's baptism. The Holy Spirit comes to Build the NEW CREATION.</a:t>
            </a:r>
            <a:endParaRPr lang="en-US" b="1"/>
          </a:p>
          <a:p>
            <a:r>
              <a:rPr lang="en-US" b="1"/>
              <a:t>God's Kingdom is being established on earth through the same creative Holy Spirit that was in power over the creation of heaven and earth and the rebuilding of creation after the flood.</a:t>
            </a:r>
            <a:endParaRPr lang="en-US" b="1"/>
          </a:p>
          <a:p>
            <a:endParaRPr lang="en-US" b="1"/>
          </a:p>
          <a:p>
            <a:endParaRPr lang="en-US" b="1"/>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The descent of the Spirit, as amazing as that was, is not all that happened.</a:t>
            </a:r>
            <a:endParaRPr lang="en-US" b="1"/>
          </a:p>
          <a:p>
            <a:r>
              <a:rPr lang="en-US" b="1"/>
              <a:t>God himself spoke...audibly (some understood, some didn't)</a:t>
            </a:r>
            <a:endParaRPr lang="en-US" b="1"/>
          </a:p>
          <a:p>
            <a:endParaRPr lang="en-US" b="1"/>
          </a:p>
          <a:p>
            <a:r>
              <a:rPr lang="en-US" b="1"/>
              <a:t>God says,  “This is My beloved Son, in whom I am well-pleased.”</a:t>
            </a:r>
            <a:endParaRPr lang="en-US" b="1"/>
          </a:p>
          <a:p>
            <a:r>
              <a:rPr lang="en-US" b="1"/>
              <a:t>A mash up of two scripture.references; Ps.2 and Is. 42.</a:t>
            </a:r>
            <a:endParaRPr lang="en-US" b="1"/>
          </a:p>
          <a:p>
            <a:endParaRPr lang="en-US" b="1"/>
          </a:p>
          <a:p>
            <a:r>
              <a:rPr lang="en-US" b="1"/>
              <a:t>Ps 2 reveals the Son to be powerful, mighty, awesome and worthy of honor and submission.</a:t>
            </a:r>
            <a:endParaRPr lang="en-US" b="1"/>
          </a:p>
          <a:p>
            <a:r>
              <a:rPr lang="en-US" b="1"/>
              <a:t>He comes in opposition to the world and laughs at its powers and it's designs of rebellion</a:t>
            </a:r>
            <a:endParaRPr lang="en-US" b="1"/>
          </a:p>
          <a:p>
            <a:endParaRPr lang="en-US" b="1"/>
          </a:p>
          <a:p>
            <a:r>
              <a:rPr lang="en-US" b="1"/>
              <a:t>He looks at all their dealings and laughs (Takes us to Pilate)</a:t>
            </a:r>
            <a:endParaRPr lang="en-US" b="1"/>
          </a:p>
          <a:p>
            <a:r>
              <a:rPr lang="en-US" b="1"/>
              <a:t>He laughs because they are ineffective</a:t>
            </a:r>
            <a:endParaRPr lang="en-US" b="1"/>
          </a:p>
          <a:p>
            <a:r>
              <a:rPr lang="en-US" b="1"/>
              <a:t>He laughs because they are no surprise</a:t>
            </a:r>
            <a:endParaRPr lang="en-US" b="1"/>
          </a:p>
          <a:p>
            <a:endParaRPr lang="en-US" b="1"/>
          </a:p>
          <a:p>
            <a:r>
              <a:rPr lang="en-US" b="1"/>
              <a:t> (My certainty in dodgeball)</a:t>
            </a:r>
            <a:endParaRPr lang="en-US" b="1"/>
          </a:p>
          <a:p>
            <a:endParaRPr lang="en-US" b="1"/>
          </a:p>
          <a:p>
            <a:r>
              <a:rPr lang="en-US" b="1"/>
              <a:t>Psalm 2:7–9</a:t>
            </a:r>
            <a:endParaRPr lang="en-US" b="1"/>
          </a:p>
          <a:p>
            <a:r>
              <a:rPr lang="en-US" b="1"/>
              <a:t>“I will surely tell of the decree of the LORD: He said to Me, ‘You are My Son, Today I have begotten You. ‘Ask of Me, and I will surely give the nations as Your inheritance, And the very ends of the earth as Your possession. ‘You shall break them with a rod of iron, You shall shatter them like earthenware.’ ”” (NASB95)God the Father says, </a:t>
            </a:r>
            <a:endParaRPr lang="en-US" b="1"/>
          </a:p>
          <a:p>
            <a:endParaRPr lang="en-US" b="1"/>
          </a:p>
          <a:p>
            <a:r>
              <a:rPr lang="en-US" b="1"/>
              <a:t>This IS the king. Anointed not with oil but with the Holy Spirit.</a:t>
            </a:r>
            <a:endParaRPr lang="en-US" b="1"/>
          </a:p>
          <a:p>
            <a:r>
              <a:rPr lang="en-US" b="1"/>
              <a:t>The nations are his (Very important fact to remember for the next chapter)</a:t>
            </a:r>
            <a:endParaRPr lang="en-US" b="1"/>
          </a:p>
          <a:p>
            <a:r>
              <a:rPr lang="en-US" b="1"/>
              <a:t>Jesus WILL have his way with them.</a:t>
            </a:r>
            <a:endParaRPr lang="en-US" b="1"/>
          </a:p>
          <a:p>
            <a:endParaRPr lang="en-US" b="1"/>
          </a:p>
          <a:p>
            <a:r>
              <a:rPr lang="en-US" b="1"/>
              <a:t> </a:t>
            </a:r>
            <a:endParaRPr lang="en-US" b="1"/>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The second section is reflective of isaiah 42. </a:t>
            </a:r>
            <a:endParaRPr lang="en-US" b="1"/>
          </a:p>
          <a:p>
            <a:r>
              <a:rPr lang="en-US" b="1"/>
              <a:t>Servant= faithful- caring, careful. Knows our frailties and will will preserve His people in justice.</a:t>
            </a:r>
            <a:endParaRPr lang="en-US" b="1"/>
          </a:p>
          <a:p>
            <a:r>
              <a:rPr lang="en-US" b="1">
                <a:sym typeface="+mn-ea"/>
              </a:rPr>
              <a:t>I really like picture of bruised reed.</a:t>
            </a:r>
            <a:endParaRPr lang="en-US" b="1"/>
          </a:p>
          <a:p>
            <a:r>
              <a:rPr lang="en-US" b="1">
                <a:sym typeface="+mn-ea"/>
              </a:rPr>
              <a:t>A reed once bent over will break the very next time.</a:t>
            </a:r>
            <a:endParaRPr lang="en-US" b="1"/>
          </a:p>
          <a:p>
            <a:endParaRPr lang="en-US" b="1"/>
          </a:p>
          <a:p>
            <a:r>
              <a:rPr lang="en-US" b="1"/>
              <a:t>He does NOT bring justice by Defeating the Roman empire. he brings justice through submission and humility.</a:t>
            </a:r>
            <a:endParaRPr lang="en-US" b="1"/>
          </a:p>
          <a:p>
            <a:endParaRPr lang="en-US" b="1"/>
          </a:p>
          <a:p>
            <a:r>
              <a:rPr lang="en-US" b="1"/>
              <a:t>Today the grand announcement was made. Jeus Christ begins his mission..He begins establishing His kingdom. He begins putting Satan in check.</a:t>
            </a:r>
            <a:endParaRPr lang="en-US" b="1"/>
          </a:p>
          <a:p>
            <a:r>
              <a:rPr lang="en-US" b="1"/>
              <a:t>He begins comforting the sick and needy AND he begins warning the Rebels</a:t>
            </a:r>
            <a:endParaRPr lang="en-US" b="1"/>
          </a:p>
          <a:p>
            <a:endParaRPr lang="en-US" b="1"/>
          </a:p>
          <a:p>
            <a:r>
              <a:rPr lang="en-US" b="1"/>
              <a:t>going further in Psalm 2, there are 2 outcomes to the inauguration of the king</a:t>
            </a:r>
            <a:endParaRPr lang="en-US" b="1"/>
          </a:p>
          <a:p>
            <a:r>
              <a:rPr lang="en-US" b="1"/>
              <a:t>having his wrath kindled against us or making himour refuge. His baptism draws the line in the sand.</a:t>
            </a:r>
            <a:endParaRPr lang="en-US" b="1"/>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The baptism of Jesus is a glorious event. </a:t>
            </a:r>
            <a:endParaRPr lang="en-US" b="1"/>
          </a:p>
          <a:p>
            <a:r>
              <a:rPr lang="en-US" b="1"/>
              <a:t>Words don't do justice to what wasa happening.</a:t>
            </a:r>
            <a:endParaRPr lang="en-US" b="1"/>
          </a:p>
          <a:p>
            <a:r>
              <a:rPr lang="en-US" b="1"/>
              <a:t>Salvation...promise for thousands of years is revealed, confirmed.</a:t>
            </a:r>
            <a:endParaRPr lang="en-US" b="1"/>
          </a:p>
          <a:p>
            <a:r>
              <a:rPr lang="en-US" b="1"/>
              <a:t>Outside of the theologigal implications this has brought out...So what?</a:t>
            </a:r>
            <a:endParaRPr lang="en-US" b="1"/>
          </a:p>
          <a:p>
            <a:r>
              <a:rPr lang="en-US" b="1"/>
              <a:t>A couple of things...not in any order...</a:t>
            </a:r>
            <a:endParaRPr lang="en-US" b="1"/>
          </a:p>
          <a:p>
            <a:endParaRPr lang="en-US" b="1"/>
          </a:p>
          <a:p>
            <a:r>
              <a:rPr lang="en-US" b="1"/>
              <a:t>We are face to face with an unchangeable God. EVERYTHING has happened as he willed...Is that a truth you need to hear. He is in absolute control and doesn't need you steering or worring?</a:t>
            </a:r>
            <a:endParaRPr lang="en-US" b="1"/>
          </a:p>
          <a:p>
            <a:endParaRPr lang="en-US" b="1"/>
          </a:p>
          <a:p>
            <a:r>
              <a:rPr lang="en-US" b="1"/>
              <a:t>We are face to face with a God who does ALL things perfectly. Jesus comes to fulfill, not just the prophesies but the very will of God. Something NO ONE ELSE has done or could do.</a:t>
            </a:r>
            <a:endParaRPr lang="en-US" b="1"/>
          </a:p>
          <a:p>
            <a:endParaRPr lang="en-US" b="1"/>
          </a:p>
          <a:p>
            <a:r>
              <a:rPr lang="en-US" b="1"/>
              <a:t>We are face to face with LOVE. This is HIS SON. He is sending HIS SON to death...UNJUSTLY. For you and me. Is he NOT going to take care of us with the care of a mother and strength of Father?</a:t>
            </a:r>
            <a:endParaRPr lang="en-US" b="1"/>
          </a:p>
          <a:p>
            <a:endParaRPr lang="en-US" b="1"/>
          </a:p>
          <a:p>
            <a:r>
              <a:rPr lang="en-US" b="1"/>
              <a:t>We are face to face with COMPASSION. A SON who has experienced fully the onslaught of Satan and comes to our defense daily.</a:t>
            </a:r>
            <a:endParaRPr lang="en-US" b="1"/>
          </a:p>
          <a:p>
            <a:r>
              <a:rPr lang="en-US" b="1"/>
              <a:t> </a:t>
            </a:r>
            <a:endParaRPr lang="en-US" b="1"/>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sym typeface="+mn-ea"/>
              </a:rPr>
              <a:t>READ</a:t>
            </a:r>
            <a:endParaRPr lang="en-US" b="1">
              <a:sym typeface="+mn-ea"/>
            </a:endParaRPr>
          </a:p>
          <a:p>
            <a:endParaRPr lang="en-US" b="1">
              <a:sym typeface="+mn-ea"/>
            </a:endParaRPr>
          </a:p>
          <a:p>
            <a:r>
              <a:rPr lang="en-US" b="1">
                <a:sym typeface="+mn-ea"/>
              </a:rPr>
              <a:t>The incarnation.</a:t>
            </a:r>
            <a:endParaRPr lang="en-US" b="1">
              <a:sym typeface="+mn-ea"/>
            </a:endParaRPr>
          </a:p>
          <a:p>
            <a:r>
              <a:rPr lang="en-US" b="1">
                <a:sym typeface="+mn-ea"/>
              </a:rPr>
              <a:t>An obedient servant</a:t>
            </a:r>
            <a:endParaRPr lang="en-US" b="1">
              <a:sym typeface="+mn-ea"/>
            </a:endParaRPr>
          </a:p>
          <a:p>
            <a:r>
              <a:rPr lang="en-US" b="1">
                <a:sym typeface="+mn-ea"/>
              </a:rPr>
              <a:t>cessation of sacrifices</a:t>
            </a:r>
            <a:endParaRPr lang="en-US" b="1">
              <a:sym typeface="+mn-ea"/>
            </a:endParaRPr>
          </a:p>
          <a:p>
            <a:r>
              <a:rPr lang="en-US" b="1">
                <a:sym typeface="+mn-ea"/>
              </a:rPr>
              <a:t>Perfect acceptance</a:t>
            </a:r>
            <a:endParaRPr lang="en-US" b="1">
              <a:sym typeface="+mn-ea"/>
            </a:endParaRPr>
          </a:p>
          <a:p>
            <a:r>
              <a:rPr lang="en-US" b="1">
                <a:sym typeface="+mn-ea"/>
              </a:rPr>
              <a:t>Shrouded in secrecy for hundreds of years.</a:t>
            </a:r>
            <a:endParaRPr lang="en-US" b="1">
              <a:sym typeface="+mn-ea"/>
            </a:endParaRPr>
          </a:p>
          <a:p>
            <a:r>
              <a:rPr lang="en-US" b="1">
                <a:sym typeface="+mn-ea"/>
              </a:rPr>
              <a:t>Hinted at</a:t>
            </a:r>
            <a:endParaRPr lang="en-US" b="1">
              <a:sym typeface="+mn-ea"/>
            </a:endParaRPr>
          </a:p>
          <a:p>
            <a:r>
              <a:rPr lang="en-US" b="1">
                <a:sym typeface="+mn-ea"/>
              </a:rPr>
              <a:t>explained but never revealed...</a:t>
            </a:r>
            <a:endParaRPr lang="en-US" b="1">
              <a:sym typeface="+mn-ea"/>
            </a:endParaRPr>
          </a:p>
          <a:p>
            <a:r>
              <a:rPr lang="en-US" b="1" i="1"/>
              <a:t>1 Peter 1:10–12</a:t>
            </a:r>
            <a:endParaRPr lang="en-US" b="1" i="1"/>
          </a:p>
          <a:p>
            <a:r>
              <a:rPr lang="en-US" b="1" i="1"/>
              <a:t>As to this salvation, the prophets who prophesied of the grace that would come to you made careful searches and inquiries, seeking to know what person or time the Spirit of Christ within them was indicating as He predicted the sufferings of Christ and the glories to follow. It was revealed to them that they were not serving themselves, but you, in these things which now have been announced to you through those who preached the gospel to you by the Holy Spirit sent from heaven—things into which angels long to look.” (NASB95)</a:t>
            </a:r>
            <a:endParaRPr lang="en-US" b="1" i="1"/>
          </a:p>
          <a:p>
            <a:endParaRPr lang="en-US" b="1"/>
          </a:p>
          <a:p>
            <a:r>
              <a:rPr lang="en-US" b="1">
                <a:sym typeface="+mn-ea"/>
              </a:rPr>
              <a:t>The baptism of Jesus is God's public declaration of Jesus being the fulfilment of all the promises he had made up until this time.</a:t>
            </a:r>
            <a:endParaRPr lang="en-US" b="1"/>
          </a:p>
          <a:p>
            <a:r>
              <a:rPr lang="en-US" b="1">
                <a:sym typeface="+mn-ea"/>
              </a:rPr>
              <a:t>Peace</a:t>
            </a:r>
            <a:endParaRPr lang="en-US" b="1"/>
          </a:p>
          <a:p>
            <a:r>
              <a:rPr lang="en-US" b="1">
                <a:sym typeface="+mn-ea"/>
              </a:rPr>
              <a:t>Justice</a:t>
            </a:r>
            <a:endParaRPr lang="en-US" b="1"/>
          </a:p>
          <a:p>
            <a:r>
              <a:rPr lang="en-US" b="1">
                <a:sym typeface="+mn-ea"/>
              </a:rPr>
              <a:t>Righteousness</a:t>
            </a:r>
            <a:endParaRPr lang="en-US" b="1"/>
          </a:p>
          <a:p>
            <a:r>
              <a:rPr lang="en-US" b="1">
                <a:sym typeface="+mn-ea"/>
              </a:rPr>
              <a:t>Glory</a:t>
            </a:r>
            <a:endParaRPr lang="en-US" b="1">
              <a:sym typeface="+mn-ea"/>
            </a:endParaRPr>
          </a:p>
          <a:p>
            <a:endParaRPr lang="en-US" b="1"/>
          </a:p>
          <a:p>
            <a:r>
              <a:rPr lang="en-US" b="1"/>
              <a:t>FINALLY!!!!Salvation is reevealed EXPOSED.  The culmination of all things from time immemorial.....</a:t>
            </a:r>
            <a:endParaRPr lang="en-US" b="1"/>
          </a:p>
          <a:p>
            <a:r>
              <a:rPr lang="en-US" b="1"/>
              <a:t>What is there left?</a:t>
            </a:r>
            <a:endParaRPr lang="en-US" b="1"/>
          </a:p>
          <a:p>
            <a:endParaRPr lang="en-US" b="1"/>
          </a:p>
          <a:p>
            <a:r>
              <a:rPr lang="en-US" b="1"/>
              <a:t>Before we go to chapter 4, i want to look at a couple of things surrounding the encounter with John and jesus baptism.</a:t>
            </a:r>
            <a:endParaRPr lang="en-US" b="1"/>
          </a:p>
          <a:p>
            <a:endParaRPr lang="en-US" b="1"/>
          </a:p>
          <a:p>
            <a:r>
              <a:rPr lang="en-US" b="1"/>
              <a:t>Just why did Jesus need to be Baptized to be announced?</a:t>
            </a:r>
            <a:endParaRPr lang="en-US" b="1"/>
          </a:p>
          <a:p>
            <a:endParaRPr lang="en-US" b="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Water.... Drawing out of His people</a:t>
            </a:r>
            <a:endParaRPr lang="en-US" b="1"/>
          </a:p>
          <a:p>
            <a:endParaRPr lang="en-US" b="1"/>
          </a:p>
          <a:p>
            <a:r>
              <a:rPr lang="en-US" b="1"/>
              <a:t>Creation is drawn...out of water</a:t>
            </a:r>
            <a:endParaRPr lang="en-US" b="1"/>
          </a:p>
          <a:p>
            <a:endParaRPr lang="en-US" b="1"/>
          </a:p>
          <a:p>
            <a:r>
              <a:rPr lang="en-US" b="1"/>
              <a:t>He kept Noah safe, His remnant, through waters</a:t>
            </a:r>
            <a:endParaRPr lang="en-US" b="1"/>
          </a:p>
          <a:p>
            <a:endParaRPr lang="en-US" b="1"/>
          </a:p>
          <a:p>
            <a:r>
              <a:rPr lang="en-US" b="1"/>
              <a:t>He draws Moses out of the water as Israels representative and spokesperson.</a:t>
            </a:r>
            <a:endParaRPr lang="en-US" b="1"/>
          </a:p>
          <a:p>
            <a:r>
              <a:rPr lang="en-US" b="1" i="1">
                <a:sym typeface="+mn-ea"/>
              </a:rPr>
              <a:t>Exodus 2:10</a:t>
            </a:r>
            <a:endParaRPr lang="en-US" b="1" i="1"/>
          </a:p>
          <a:p>
            <a:r>
              <a:rPr lang="en-US" b="1" i="1">
                <a:sym typeface="+mn-ea"/>
              </a:rPr>
              <a:t>The child grew, and she brought him to Pharaoh’s daughter and he became her son. And she named him Moses, and said, “Because I drew him out of the water.”” (NASB95)</a:t>
            </a:r>
            <a:endParaRPr lang="en-US" b="1" i="1">
              <a:sym typeface="+mn-ea"/>
            </a:endParaRPr>
          </a:p>
          <a:p>
            <a:endParaRPr lang="en-US" b="1"/>
          </a:p>
          <a:p>
            <a:r>
              <a:rPr lang="en-US" b="1"/>
              <a:t>He draws Israel out of Egypt through the Red Sea and again through the wilderness into the Promised land through the Jordan.</a:t>
            </a:r>
            <a:endParaRPr lang="en-US" b="1"/>
          </a:p>
          <a:p>
            <a:endParaRPr lang="en-US" b="1"/>
          </a:p>
          <a:p>
            <a:r>
              <a:rPr lang="en-US" b="1"/>
              <a:t>Then we come to Babylon. Israels exile- They return to the land but no 'drawing. There is only a return to the world as it were.</a:t>
            </a:r>
            <a:endParaRPr lang="en-US" b="1"/>
          </a:p>
          <a:p>
            <a:r>
              <a:rPr lang="en-US" b="1"/>
              <a:t>God brings a remnant back but there is no...water.</a:t>
            </a:r>
            <a:endParaRPr lang="en-US" b="1"/>
          </a:p>
          <a:p>
            <a:r>
              <a:rPr lang="en-US" b="1" i="1"/>
              <a:t>Nehemiah 2:7</a:t>
            </a:r>
            <a:endParaRPr lang="en-US" b="1" i="1"/>
          </a:p>
          <a:p>
            <a:r>
              <a:rPr lang="en-US" b="1" i="1"/>
              <a:t>And I said to the king, “If it please the king, let letters be given me for the governors of the provinces beyond the River, that they may allow me to pass through until I come to Judah,” (NASB95)</a:t>
            </a:r>
            <a:endParaRPr lang="en-US" b="1" i="1"/>
          </a:p>
          <a:p>
            <a:r>
              <a:rPr lang="en-US" b="1"/>
              <a:t>Israel goes up and OVER the jordan and Nehemiah needs letters for the gings that are on the East side.</a:t>
            </a:r>
            <a:endParaRPr lang="en-US" b="1"/>
          </a:p>
          <a:p>
            <a:endParaRPr lang="en-US" b="1"/>
          </a:p>
          <a:p>
            <a:r>
              <a:rPr lang="en-US" b="1"/>
              <a:t>It would appear</a:t>
            </a:r>
            <a:endParaRPr lang="en-US" b="1"/>
          </a:p>
          <a:p>
            <a:r>
              <a:rPr lang="en-US" b="1"/>
              <a:t>God is done with Israel as a nation. </a:t>
            </a:r>
            <a:endParaRPr lang="en-US" b="1"/>
          </a:p>
          <a:p>
            <a:r>
              <a:rPr lang="en-US" b="1"/>
              <a:t>They have broken the covenant so their return is NOT to God but to the land only. There is no 'water crossing or drawing.</a:t>
            </a:r>
            <a:endParaRPr lang="en-US" b="1"/>
          </a:p>
          <a:p>
            <a:r>
              <a:rPr lang="en-US" b="1"/>
              <a:t>The next time we have water is John...Baptism of repentance. A baptism of confession- committing to God.</a:t>
            </a:r>
            <a:endParaRPr lang="en-US" b="1"/>
          </a:p>
          <a:p>
            <a:endParaRPr lang="en-US" b="1"/>
          </a:p>
          <a:p>
            <a:endParaRPr lang="en-US" b="1"/>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Jesus is baptized. Identified  as the Obedient servant, the obedient Israel, in contrast to the DIS-obedient  1st Adam, Noah and nation of Israel. </a:t>
            </a:r>
            <a:endParaRPr lang="en-US" b="1"/>
          </a:p>
          <a:p>
            <a:r>
              <a:rPr lang="en-US" b="1"/>
              <a:t>READ</a:t>
            </a:r>
            <a:endParaRPr lang="en-US" b="1"/>
          </a:p>
          <a:p>
            <a:endParaRPr lang="en-US" b="1"/>
          </a:p>
          <a:p>
            <a:r>
              <a:rPr lang="en-US" b="1"/>
              <a:t>The Remnant. The son , the servant in Isaiah who desires and accomplishes God's will </a:t>
            </a:r>
            <a:endParaRPr lang="en-US" b="1"/>
          </a:p>
          <a:p>
            <a:r>
              <a:rPr lang="en-US" b="1"/>
              <a:t>I</a:t>
            </a:r>
            <a:r>
              <a:rPr lang="en-US" b="1" i="1"/>
              <a:t>saiah 49:6</a:t>
            </a:r>
            <a:endParaRPr lang="en-US" b="1" i="1"/>
          </a:p>
          <a:p>
            <a:r>
              <a:rPr lang="en-US" b="1" i="1"/>
              <a:t>He says, “It is too small a thing that You should be My Servant To raise up the tribes of Jacob and to restore the preserved ones of Israel; I will also make You a light of the nations So that My salvation may reach to the end of the earth.”” (NASB95)</a:t>
            </a:r>
            <a:endParaRPr lang="en-US" b="1" i="1"/>
          </a:p>
          <a:p>
            <a:endParaRPr lang="en-US" b="1" i="1"/>
          </a:p>
          <a:p>
            <a:r>
              <a:rPr lang="en-US" b="1"/>
              <a:t>Adam fails in His mission to be God's obedient servant.</a:t>
            </a:r>
            <a:endParaRPr lang="en-US" b="1"/>
          </a:p>
          <a:p>
            <a:r>
              <a:rPr lang="en-US" b="1"/>
              <a:t>Noah fails...having been drawn through the water. He come out the other side a sinner</a:t>
            </a:r>
            <a:endParaRPr lang="en-US" b="1"/>
          </a:p>
          <a:p>
            <a:r>
              <a:rPr lang="en-US" b="1"/>
              <a:t>Moses fails...He is NOT allowed into the promised land because of his disobedience</a:t>
            </a:r>
            <a:endParaRPr lang="en-US" b="1"/>
          </a:p>
          <a:p>
            <a:r>
              <a:rPr lang="en-US" b="1"/>
              <a:t>Israel, Gods corporate servant fails. even having God's laws laid out to them plainly</a:t>
            </a:r>
            <a:endParaRPr lang="en-US" b="1"/>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READ</a:t>
            </a:r>
            <a:endParaRPr lang="en-US" b="1"/>
          </a:p>
          <a:p>
            <a:endParaRPr lang="en-US" b="1"/>
          </a:p>
          <a:p>
            <a:r>
              <a:rPr lang="en-US" b="1"/>
              <a:t>Israel, tramping through the sea...being drawn out , as it were, to God through Moses in the OC, proved their disobedience and the hardness of their hearts by 40 years of rebellion in the wilderness</a:t>
            </a:r>
            <a:endParaRPr lang="en-US" b="1"/>
          </a:p>
          <a:p>
            <a:r>
              <a:rPr lang="en-US" b="1"/>
              <a:t>They became a object lesson. Displaying their hostility and in turn, suffering for it.</a:t>
            </a:r>
            <a:endParaRPr lang="en-US" b="1"/>
          </a:p>
          <a:p>
            <a:r>
              <a:rPr lang="en-US" b="1"/>
              <a:t>Until now God has not had a real servant, a real son. All had failed UNTIL</a:t>
            </a:r>
            <a:endParaRPr lang="en-US" b="1"/>
          </a:p>
          <a:p>
            <a:endParaRPr lang="en-US" b="1"/>
          </a:p>
          <a:p>
            <a:r>
              <a:rPr lang="en-US" b="1"/>
              <a:t>Jesus, God incarnate. Takes the place of all who have gone before...Adam, Noah, Moses, Israel, doing all the things they were unable to.</a:t>
            </a:r>
            <a:endParaRPr lang="en-US" b="1"/>
          </a:p>
          <a:p>
            <a:r>
              <a:rPr lang="en-US" b="1"/>
              <a:t>Doing all the things the 1st Adam was unwilling to do.</a:t>
            </a:r>
            <a:endParaRPr lang="en-US" b="1"/>
          </a:p>
          <a:p>
            <a:endParaRPr lang="en-US" b="1"/>
          </a:p>
          <a:p>
            <a:r>
              <a:rPr lang="en-US" b="1"/>
              <a:t>Superman....in a battle using his fists only later does he break out his lazer or just throw the offender off the planet. Always having the power, chosing when to use it.</a:t>
            </a:r>
            <a:endParaRPr lang="en-US" b="1"/>
          </a:p>
          <a:p>
            <a:endParaRPr lang="en-US" b="1"/>
          </a:p>
          <a:p>
            <a:r>
              <a:rPr lang="en-US" b="1"/>
              <a:t>His coming too- like Noah, like Israel- is revealed to the nations as He also is drawn through water.</a:t>
            </a:r>
            <a:endParaRPr lang="en-US" b="1"/>
          </a:p>
          <a:p>
            <a:endParaRPr lang="en-US" b="1"/>
          </a:p>
          <a:p>
            <a:r>
              <a:rPr lang="en-US" b="1"/>
              <a:t>He comes to be revealed as God's son, Israel</a:t>
            </a:r>
            <a:endParaRPr lang="en-US" b="1"/>
          </a:p>
          <a:p>
            <a:r>
              <a:rPr lang="en-US" b="1"/>
              <a:t>He comes through to be identified as man</a:t>
            </a:r>
            <a:endParaRPr lang="en-US" b="1"/>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sym typeface="+mn-ea"/>
              </a:rPr>
              <a:t>John, seeing Jesus approach, does not understand why Jesus comes to him to be baptized?</a:t>
            </a:r>
            <a:endParaRPr lang="en-US" b="1"/>
          </a:p>
          <a:p>
            <a:r>
              <a:rPr lang="en-US" b="1">
                <a:sym typeface="+mn-ea"/>
              </a:rPr>
              <a:t>According to John's gospel- John did not KNOW who Jesus was until the descent of the dove</a:t>
            </a:r>
            <a:endParaRPr lang="en-US" b="1"/>
          </a:p>
          <a:p>
            <a:endParaRPr lang="en-US" b="1"/>
          </a:p>
          <a:p>
            <a:r>
              <a:rPr lang="en-US" b="1">
                <a:sym typeface="+mn-ea"/>
              </a:rPr>
              <a:t>John 1:30–34</a:t>
            </a:r>
            <a:endParaRPr lang="en-US" b="1"/>
          </a:p>
          <a:p>
            <a:r>
              <a:rPr lang="en-US" b="1">
                <a:sym typeface="+mn-ea"/>
              </a:rPr>
              <a:t>“This is He on behalf of whom I said, ‘After me comes a Man who has a higher rank than I, for He existed before me.’ “I did not recognize Him, but so that He might be manifested to Israel, I came baptizing in water.” John testified saying, “I have seen the Spirit descending as a dove out of heaven, and He remained upon Him. “I did not recognize Him, but He who sent me to baptize in water said to me, ‘He upon whom you see the Spirit descending and remaining upon Him, this is the One who baptizes in the Holy Spirit.’ “I myself have seen, and have testified that this is the Son of God.”” (NASB95)</a:t>
            </a:r>
            <a:endParaRPr lang="en-US" b="1"/>
          </a:p>
          <a:p>
            <a:endParaRPr lang="en-US" b="1"/>
          </a:p>
          <a:p>
            <a:r>
              <a:rPr lang="en-US" b="1">
                <a:sym typeface="+mn-ea"/>
              </a:rPr>
              <a:t>So his question is NOT about why he is coming as God's annointed (because he did not have that information) but more probably, why is He coming to be baptized for repentance? John had never witnessed him doing anything to deserve this.</a:t>
            </a:r>
            <a:endParaRPr lang="en-US" b="1"/>
          </a:p>
          <a:p>
            <a:endParaRPr lang="en-US" b="1"/>
          </a:p>
          <a:p>
            <a:r>
              <a:rPr lang="en-US" b="1">
                <a:sym typeface="+mn-ea"/>
              </a:rPr>
              <a:t>Jesus' response is “Permit it at this time; for in this way it is fitting for us to fulfill all righteousness.”</a:t>
            </a:r>
            <a:endParaRPr lang="en-US" b="1"/>
          </a:p>
          <a:p>
            <a:endParaRPr lang="en-US" b="1"/>
          </a:p>
          <a:p>
            <a:r>
              <a:rPr lang="en-US" b="1">
                <a:sym typeface="+mn-ea"/>
              </a:rPr>
              <a:t>Meaning?</a:t>
            </a:r>
            <a:endParaRPr lang="en-US" b="1"/>
          </a:p>
          <a:p>
            <a:r>
              <a:rPr lang="en-US" b="1">
                <a:sym typeface="+mn-ea"/>
              </a:rPr>
              <a:t>righteousness= right, correct, self evident or established; decided</a:t>
            </a:r>
            <a:endParaRPr lang="en-US" b="1"/>
          </a:p>
          <a:p>
            <a:endParaRPr lang="en-US" b="1"/>
          </a:p>
          <a:p>
            <a:r>
              <a:rPr lang="en-US" b="1">
                <a:sym typeface="+mn-ea"/>
              </a:rPr>
              <a:t>'Permit this because this is God's chosen path for me.</a:t>
            </a:r>
            <a:endParaRPr lang="en-US" b="1"/>
          </a:p>
          <a:p>
            <a:r>
              <a:rPr lang="en-US" b="1">
                <a:sym typeface="+mn-ea"/>
              </a:rPr>
              <a:t>It has been foretold and we need to make it happen.</a:t>
            </a:r>
            <a:endParaRPr lang="en-US" b="1"/>
          </a:p>
          <a:p>
            <a:r>
              <a:rPr lang="en-US" b="1"/>
              <a:t>ALL Righteousness is fulfilled as Gods prophetic words are brought to pass</a:t>
            </a:r>
            <a:endParaRPr lang="en-US" b="1"/>
          </a:p>
          <a:p>
            <a:r>
              <a:rPr lang="en-US" b="1"/>
              <a:t>READ</a:t>
            </a:r>
            <a:endParaRPr lang="en-US" b="1"/>
          </a:p>
          <a:p>
            <a:endParaRPr lang="en-US" b="1"/>
          </a:p>
          <a:p>
            <a:r>
              <a:rPr lang="en-US" b="1"/>
              <a:t>Was God righteous in making the decrees recorded for us from Jeremiah's mouth?</a:t>
            </a:r>
            <a:endParaRPr lang="en-US" b="1"/>
          </a:p>
          <a:p>
            <a:r>
              <a:rPr lang="en-US" b="1"/>
              <a:t>Absolutely</a:t>
            </a:r>
            <a:endParaRPr lang="en-US" b="1"/>
          </a:p>
          <a:p>
            <a:endParaRPr lang="en-US" b="1"/>
          </a:p>
          <a:p>
            <a:r>
              <a:rPr lang="en-US" b="1"/>
              <a:t>Fulfilled prophecy is God's righteousness being revealed and completed.</a:t>
            </a:r>
            <a:endParaRPr lang="en-US" b="1"/>
          </a:p>
          <a:p>
            <a:r>
              <a:rPr lang="en-US" b="1"/>
              <a:t>For Jesus to come to John to be baptized may not have been prophecied but his revealing himself to the Jews and to the nations has;</a:t>
            </a:r>
            <a:endParaRPr lang="en-US" b="1"/>
          </a:p>
          <a:p>
            <a:r>
              <a:rPr lang="en-US" b="1"/>
              <a:t>Psalm 40:7</a:t>
            </a:r>
            <a:endParaRPr lang="en-US" b="1"/>
          </a:p>
          <a:p>
            <a:r>
              <a:rPr lang="en-US" b="1"/>
              <a:t>Then I said, “Behold, I come; In the scroll of the book it is written of me.” (NASB95)</a:t>
            </a:r>
            <a:endParaRPr lang="en-US" b="1"/>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READ</a:t>
            </a:r>
            <a:endParaRPr lang="en-US" b="1"/>
          </a:p>
          <a:p>
            <a:endParaRPr lang="en-US" b="1"/>
          </a:p>
          <a:p>
            <a:r>
              <a:rPr lang="en-US" b="1"/>
              <a:t>Now, it is not so much the ACT of baptism that has been foretold. It is that Jesus has come on a mission from God and that mission is beginning today. </a:t>
            </a:r>
            <a:endParaRPr lang="en-US" b="1"/>
          </a:p>
          <a:p>
            <a:r>
              <a:rPr lang="en-US" b="1"/>
              <a:t>Jesus has arrived to replace the offerings. He is coming as the second Adam and the Obedient Servant. He comes to replace sacrifice with His loyalty.</a:t>
            </a:r>
            <a:endParaRPr lang="en-US" b="1"/>
          </a:p>
          <a:p>
            <a:r>
              <a:rPr lang="en-US" b="1"/>
              <a:t>The baptism is the declaration.</a:t>
            </a:r>
            <a:endParaRPr lang="en-US" b="1"/>
          </a:p>
          <a:p>
            <a:r>
              <a:rPr lang="en-US" b="1"/>
              <a:t>THIS DAY, </a:t>
            </a:r>
            <a:endParaRPr lang="en-US" b="1"/>
          </a:p>
          <a:p>
            <a:r>
              <a:rPr lang="en-US" b="1"/>
              <a:t>Jesus is being revealed to earth AND to the spiritual forces. Evil was OK with animasl sacrifices since they did nothing to keep people out of hell.</a:t>
            </a:r>
            <a:endParaRPr lang="en-US" b="1"/>
          </a:p>
          <a:p>
            <a:endParaRPr lang="en-US" b="1"/>
          </a:p>
          <a:p>
            <a:r>
              <a:rPr lang="en-US" b="1"/>
              <a:t>BUT NOW, Jesus has arrived. He is announced as the one to not just fix a broken system but to throw the ineffective one out and build a pathway to God that does not depend on mankind at all</a:t>
            </a:r>
            <a:endParaRPr lang="en-US" b="1"/>
          </a:p>
          <a:p>
            <a:endParaRPr lang="en-US" b="1"/>
          </a:p>
          <a:p>
            <a:endParaRPr lang="en-US" b="1"/>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READ</a:t>
            </a:r>
            <a:endParaRPr lang="en-US" b="1"/>
          </a:p>
          <a:p>
            <a:endParaRPr lang="en-US" b="1"/>
          </a:p>
          <a:p>
            <a:r>
              <a:rPr lang="en-US" b="1"/>
              <a:t>This is the day...chosen before creation. That God would reveal his salvation. His response to the failure of Adam, Noah, Moses, Israel and us.</a:t>
            </a:r>
            <a:endParaRPr lang="en-US" b="1"/>
          </a:p>
          <a:p>
            <a:r>
              <a:rPr lang="en-US" b="1"/>
              <a:t>Our necessity is proven by our deaths. Christ is being revealed today as the one that will replace the animal sacrifices and coverings that mankind has used since the days of Adam.</a:t>
            </a:r>
            <a:endParaRPr lang="en-US" b="1"/>
          </a:p>
          <a:p>
            <a:endParaRPr lang="en-US" b="1"/>
          </a:p>
          <a:p>
            <a:r>
              <a:rPr lang="en-US" b="1"/>
              <a:t>Noah, Moses, Israel...All sacrificed animals, pouring out blood. Here we have now the 2nd Adam that is coming to fulfill ALL righteousness. Something NO ONE has been able to do.</a:t>
            </a:r>
            <a:endParaRPr lang="en-US" b="1"/>
          </a:p>
          <a:p>
            <a:r>
              <a:rPr lang="en-US" b="1"/>
              <a:t>Today, at the Jordan, Jesus is fulfilling all righteousness by fulfilling God's plan to bring salvation to all mankind through the death of His Son, the Suffering servant and chosen one of God, the suffering has begun.</a:t>
            </a:r>
            <a:endParaRPr lang="en-US" b="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b="1"/>
              <a:t>Jesus is baptized and as he comes through the water, the form of a dve descends upon him.</a:t>
            </a:r>
            <a:endParaRPr lang="en-US" b="1"/>
          </a:p>
          <a:p>
            <a:r>
              <a:rPr lang="en-US" b="1"/>
              <a:t>Beyond the obvious 'peace' symbolism, we have other things going on as well.</a:t>
            </a:r>
            <a:endParaRPr lang="en-US" b="1"/>
          </a:p>
          <a:p>
            <a:endParaRPr lang="en-US" b="1"/>
          </a:p>
          <a:p>
            <a:r>
              <a:rPr lang="en-US" b="1"/>
              <a:t>We have the fulfillment of Isaiah 63.</a:t>
            </a:r>
            <a:endParaRPr lang="en-US" b="1"/>
          </a:p>
          <a:p>
            <a:r>
              <a:rPr lang="en-US" b="1"/>
              <a:t>READ</a:t>
            </a:r>
            <a:endParaRPr lang="en-US" b="1"/>
          </a:p>
          <a:p>
            <a:endParaRPr lang="en-US" b="1"/>
          </a:p>
          <a:p>
            <a:r>
              <a:rPr lang="en-US" b="1"/>
              <a:t>Israel was looking for the Spirit of God to come upon their nation. to rescue them....</a:t>
            </a:r>
            <a:endParaRPr lang="en-US" b="1"/>
          </a:p>
          <a:p>
            <a:r>
              <a:rPr lang="en-US" b="1"/>
              <a:t>They say'”He brought his people through the sea...where is his presence?”</a:t>
            </a:r>
            <a:endParaRPr lang="en-US" b="1"/>
          </a:p>
          <a:p>
            <a:r>
              <a:rPr lang="en-US" b="1"/>
              <a:t>Or in the vernacular;”He brought us back from captivity, where is His presence?”</a:t>
            </a:r>
            <a:endParaRPr lang="en-US" b="1"/>
          </a:p>
          <a:p>
            <a:r>
              <a:rPr lang="en-US" b="1"/>
              <a:t>They are looking for the Spirit...Isaiah says;</a:t>
            </a:r>
            <a:r>
              <a:rPr lang="en-US" b="1">
                <a:solidFill>
                  <a:schemeClr val="bg1"/>
                </a:solidFill>
                <a:sym typeface="+mn-ea"/>
              </a:rPr>
              <a:t>The Spirit of the LORD gave them rest. So You led Your people, To make for Yourself a glorious name.” </a:t>
            </a:r>
            <a:endParaRPr lang="en-US" b="1">
              <a:solidFill>
                <a:schemeClr val="bg1"/>
              </a:solidFill>
              <a:sym typeface="+mn-ea"/>
            </a:endParaRPr>
          </a:p>
          <a:p>
            <a:r>
              <a:rPr lang="en-US" b="1">
                <a:solidFill>
                  <a:schemeClr val="bg1"/>
                </a:solidFill>
                <a:sym typeface="+mn-ea"/>
              </a:rPr>
              <a:t>Israel was still waiting for the peace</a:t>
            </a:r>
            <a:endParaRPr lang="en-US" b="1"/>
          </a:p>
          <a:p>
            <a:r>
              <a:rPr lang="en-US" b="1"/>
              <a:t>Now, in the baptism and revelation of Jesus Christ and Gods chosen servant, His Israel of God, they see the coming of the Spirit and know that peace is available.peace.</a:t>
            </a:r>
            <a:endParaRPr lang="en-US" b="1"/>
          </a:p>
          <a:p>
            <a:r>
              <a:rPr lang="en-US" b="1"/>
              <a:t>Only in coming to God through Christ will they have the peace that rested visibly upon him.</a:t>
            </a:r>
            <a:endParaRPr lang="en-US" b="1"/>
          </a:p>
          <a:p>
            <a:endParaRPr lang="en-US" b="1"/>
          </a:p>
          <a:p>
            <a:r>
              <a:rPr lang="en-US" b="1"/>
              <a:t>Isaiah 64:1</a:t>
            </a:r>
            <a:endParaRPr lang="en-US" b="1"/>
          </a:p>
          <a:p>
            <a:r>
              <a:rPr lang="en-US" b="1"/>
              <a:t>Oh, that You would rend the heavens and come down, That the mountains might quake at Your presence—” (NASB95)</a:t>
            </a:r>
            <a:endParaRPr lang="en-US" b="1"/>
          </a:p>
          <a:p>
            <a:endParaRPr lang="en-US" b="1"/>
          </a:p>
          <a:p>
            <a:r>
              <a:rPr lang="en-US" b="1"/>
              <a:t>The Holy Spirit comes to;</a:t>
            </a:r>
            <a:endParaRPr lang="en-US" b="1"/>
          </a:p>
          <a:p>
            <a:r>
              <a:rPr lang="en-US" b="1"/>
              <a:t>Brings peace</a:t>
            </a:r>
            <a:endParaRPr lang="en-US" b="1"/>
          </a:p>
          <a:p>
            <a:endParaRPr lang="en-US" b="1"/>
          </a:p>
          <a:p>
            <a:r>
              <a:rPr lang="en-US" b="1"/>
              <a:t>Provides confirmation of identity</a:t>
            </a:r>
            <a:endParaRPr lang="en-US" b="1"/>
          </a:p>
          <a:p>
            <a:endParaRPr lang="en-US" b="1"/>
          </a:p>
          <a:p>
            <a:r>
              <a:rPr lang="en-US" b="1"/>
              <a:t>Leads him to His mission</a:t>
            </a:r>
            <a:endParaRPr lang="en-US" b="1"/>
          </a:p>
          <a:p>
            <a:endParaRPr lang="en-US" b="1"/>
          </a:p>
          <a:p>
            <a:r>
              <a:rPr lang="en-US" b="1">
                <a:sym typeface="+mn-ea"/>
              </a:rPr>
              <a:t>provides capacity</a:t>
            </a:r>
            <a:endParaRPr lang="en-US" b="1"/>
          </a:p>
          <a:p>
            <a:endParaRPr lang="en-US" b="1"/>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838200" y="365125"/>
            <a:ext cx="10515600" cy="58118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FDE934FF-F4E1-47C5-9CA5-30A81DDE2BE4}"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E934FF-F4E1-47C5-9CA5-30A81DDE2BE4}"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E934FF-F4E1-47C5-9CA5-30A81DDE2BE4}"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FDE934FF-F4E1-47C5-9CA5-30A81DDE2BE4}"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FDE934FF-F4E1-47C5-9CA5-30A81DDE2BE4}"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3561BA9-CDCF-4958-B8AB-66F3BF063E13}"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E934FF-F4E1-47C5-9CA5-30A81DDE2BE4}"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561BA9-CDCF-4958-B8AB-66F3BF063E13}"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xml"/><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p:pic>
        <p:nvPicPr>
          <p:cNvPr id="7" name="Picture 6"/>
          <p:cNvPicPr>
            <a:picLocks noChangeAspect="1"/>
          </p:cNvPicPr>
          <p:nvPr/>
        </p:nvPicPr>
        <p:blipFill>
          <a:blip r:embed="rId2"/>
          <a:stretch>
            <a:fillRect/>
          </a:stretch>
        </p:blipFill>
        <p:spPr>
          <a:xfrm>
            <a:off x="8312150" y="474980"/>
            <a:ext cx="2640319" cy="218027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idx="1"/>
          </p:nvPr>
        </p:nvSpPr>
        <p:spPr>
          <a:xfrm>
            <a:off x="146050" y="231140"/>
            <a:ext cx="12054205" cy="687070"/>
          </a:xfrm>
        </p:spPr>
        <p:txBody>
          <a:bodyPr>
            <a:normAutofit/>
          </a:bodyPr>
          <a:p>
            <a:pPr marL="0" indent="0">
              <a:lnSpc>
                <a:spcPct val="100000"/>
              </a:lnSpc>
              <a:buNone/>
            </a:pPr>
            <a:r>
              <a:rPr lang="en-US" sz="3200">
                <a:solidFill>
                  <a:schemeClr val="bg1"/>
                </a:solidFill>
                <a:latin typeface="Trebuchet MS" panose="020B0603020202020204" charset="0"/>
                <a:cs typeface="Trebuchet MS" panose="020B0603020202020204" charset="0"/>
              </a:rPr>
              <a:t>The Spirit of God descending like a dove </a:t>
            </a:r>
            <a:r>
              <a:rPr lang="en-US" sz="2400">
                <a:solidFill>
                  <a:schemeClr val="bg1"/>
                </a:solidFill>
                <a:latin typeface="Trebuchet MS" panose="020B0603020202020204" charset="0"/>
                <a:cs typeface="Trebuchet MS" panose="020B0603020202020204" charset="0"/>
                <a:sym typeface="+mn-ea"/>
              </a:rPr>
              <a:t>	</a:t>
            </a:r>
            <a:endParaRPr lang="en-US" sz="2400" b="1">
              <a:solidFill>
                <a:schemeClr val="bg1"/>
              </a:solidFill>
              <a:latin typeface="Trebuchet MS" panose="020B0603020202020204" charset="0"/>
              <a:cs typeface="Trebuchet MS" panose="020B0603020202020204" charset="0"/>
            </a:endParaRPr>
          </a:p>
        </p:txBody>
      </p:sp>
      <p:sp>
        <p:nvSpPr>
          <p:cNvPr id="2" name="Text Box 1"/>
          <p:cNvSpPr txBox="1"/>
          <p:nvPr/>
        </p:nvSpPr>
        <p:spPr>
          <a:xfrm>
            <a:off x="532130" y="1341755"/>
            <a:ext cx="5840730" cy="3969385"/>
          </a:xfrm>
          <a:prstGeom prst="rect">
            <a:avLst/>
          </a:prstGeom>
          <a:noFill/>
        </p:spPr>
        <p:txBody>
          <a:bodyPr wrap="square" rtlCol="0">
            <a:spAutoFit/>
          </a:bodyPr>
          <a:p>
            <a:r>
              <a:rPr lang="en-US" sz="2800">
                <a:solidFill>
                  <a:schemeClr val="bg1"/>
                </a:solidFill>
              </a:rPr>
              <a:t>Genesis 1:1–3</a:t>
            </a:r>
            <a:endParaRPr lang="en-US" sz="2800">
              <a:solidFill>
                <a:schemeClr val="bg1"/>
              </a:solidFill>
            </a:endParaRPr>
          </a:p>
          <a:p>
            <a:r>
              <a:rPr lang="en-US" sz="2800">
                <a:solidFill>
                  <a:schemeClr val="bg1"/>
                </a:solidFill>
              </a:rPr>
              <a:t>In the beginning God created the heavens and the earth. The earth was formless and void, and darkness was over the surface of the deep, and the Spirit of God was moving over the surface of the waters. Then God said, “Let there be light”; and there was light.” (NASB95)</a:t>
            </a:r>
            <a:endParaRPr lang="en-US" sz="2800">
              <a:solidFill>
                <a:schemeClr val="bg1"/>
              </a:solidFill>
            </a:endParaRPr>
          </a:p>
        </p:txBody>
      </p:sp>
      <p:pic>
        <p:nvPicPr>
          <p:cNvPr id="5" name="Picture 4"/>
          <p:cNvPicPr>
            <a:picLocks noChangeAspect="1"/>
          </p:cNvPicPr>
          <p:nvPr/>
        </p:nvPicPr>
        <p:blipFill>
          <a:blip r:embed="rId1"/>
          <a:stretch>
            <a:fillRect/>
          </a:stretch>
        </p:blipFill>
        <p:spPr>
          <a:xfrm>
            <a:off x="5923280" y="1400810"/>
            <a:ext cx="6125845" cy="4912360"/>
          </a:xfrm>
          <a:prstGeom prst="rect">
            <a:avLst/>
          </a:prstGeom>
          <a:effectLst>
            <a:softEdge rad="317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sz="half" idx="1"/>
          </p:nvPr>
        </p:nvSpPr>
        <p:spPr>
          <a:xfrm>
            <a:off x="160020" y="114935"/>
            <a:ext cx="8780145" cy="974725"/>
          </a:xfrm>
        </p:spPr>
        <p:txBody>
          <a:bodyPr>
            <a:normAutofit/>
          </a:bodyPr>
          <a:p>
            <a:pPr marL="0" indent="0">
              <a:lnSpc>
                <a:spcPct val="100000"/>
              </a:lnSpc>
              <a:buNone/>
            </a:pPr>
            <a:r>
              <a:rPr lang="en-US" sz="3200">
                <a:solidFill>
                  <a:schemeClr val="bg1"/>
                </a:solidFill>
                <a:latin typeface="Trebuchet MS" panose="020B0603020202020204" charset="0"/>
                <a:cs typeface="Trebuchet MS" panose="020B0603020202020204" charset="0"/>
              </a:rPr>
              <a:t>A voice out of the heavens</a:t>
            </a:r>
            <a:r>
              <a:rPr lang="en-US" sz="2400">
                <a:solidFill>
                  <a:schemeClr val="bg1"/>
                </a:solidFill>
                <a:latin typeface="Trebuchet MS" panose="020B0603020202020204" charset="0"/>
                <a:cs typeface="Trebuchet MS" panose="020B0603020202020204" charset="0"/>
                <a:sym typeface="+mn-ea"/>
              </a:rPr>
              <a:t>	</a:t>
            </a:r>
            <a:endParaRPr lang="en-US" sz="2400" b="1">
              <a:solidFill>
                <a:schemeClr val="bg1"/>
              </a:solidFill>
              <a:latin typeface="Trebuchet MS" panose="020B0603020202020204" charset="0"/>
              <a:cs typeface="Trebuchet MS" panose="020B0603020202020204" charset="0"/>
            </a:endParaRPr>
          </a:p>
        </p:txBody>
      </p:sp>
      <p:sp>
        <p:nvSpPr>
          <p:cNvPr id="2" name="Text Box 1"/>
          <p:cNvSpPr txBox="1"/>
          <p:nvPr/>
        </p:nvSpPr>
        <p:spPr>
          <a:xfrm>
            <a:off x="266700" y="913765"/>
            <a:ext cx="11194415" cy="3538220"/>
          </a:xfrm>
          <a:prstGeom prst="rect">
            <a:avLst/>
          </a:prstGeom>
          <a:noFill/>
        </p:spPr>
        <p:txBody>
          <a:bodyPr wrap="square" rtlCol="0">
            <a:spAutoFit/>
          </a:bodyPr>
          <a:p>
            <a:r>
              <a:rPr lang="en-US" sz="2800">
                <a:solidFill>
                  <a:schemeClr val="bg1"/>
                </a:solidFill>
              </a:rPr>
              <a:t>Psalm 2:6–9</a:t>
            </a:r>
            <a:endParaRPr lang="en-US" sz="2800">
              <a:solidFill>
                <a:schemeClr val="bg1"/>
              </a:solidFill>
            </a:endParaRPr>
          </a:p>
          <a:p>
            <a:r>
              <a:rPr lang="en-US" sz="2800">
                <a:solidFill>
                  <a:schemeClr val="bg1"/>
                </a:solidFill>
              </a:rPr>
              <a:t>“But as for Me, I have installed My King Upon Zion, My holy mountain.” “I will surely tell of the decree of the LORD: He said to Me, ‘You are My Son, Today I have begotten You. ‘Ask of Me, and I will surely give the nations as Your inheritance, And the very ends of the earth as Your possession. ‘You shall break them with a rod of iron, You shall shatter them like earthenware.’ ”” (NASB95)</a:t>
            </a:r>
            <a:endParaRPr lang="en-US" sz="2800">
              <a:solidFill>
                <a:schemeClr val="bg1"/>
              </a:solidFill>
            </a:endParaRPr>
          </a:p>
          <a:p>
            <a:endParaRPr lang="en-US" sz="2800">
              <a:solidFill>
                <a:schemeClr val="bg1"/>
              </a:solidFill>
            </a:endParaRPr>
          </a:p>
        </p:txBody>
      </p:sp>
      <p:pic>
        <p:nvPicPr>
          <p:cNvPr id="4" name="Content Placeholder 3"/>
          <p:cNvPicPr>
            <a:picLocks noChangeAspect="1"/>
          </p:cNvPicPr>
          <p:nvPr>
            <p:ph sz="half" idx="2"/>
          </p:nvPr>
        </p:nvPicPr>
        <p:blipFill>
          <a:blip r:embed="rId1"/>
          <a:stretch>
            <a:fillRect/>
          </a:stretch>
        </p:blipFill>
        <p:spPr>
          <a:xfrm>
            <a:off x="1583055" y="3908425"/>
            <a:ext cx="8902065" cy="3020695"/>
          </a:xfrm>
          <a:prstGeom prst="rect">
            <a:avLst/>
          </a:prstGeom>
          <a:effectLst>
            <a:softEdge rad="317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sz="half" idx="1"/>
          </p:nvPr>
        </p:nvSpPr>
        <p:spPr>
          <a:xfrm>
            <a:off x="130175" y="41275"/>
            <a:ext cx="7939405" cy="1047750"/>
          </a:xfrm>
        </p:spPr>
        <p:txBody>
          <a:bodyPr>
            <a:normAutofit/>
          </a:bodyPr>
          <a:p>
            <a:pPr marL="0" indent="0">
              <a:lnSpc>
                <a:spcPct val="100000"/>
              </a:lnSpc>
              <a:buNone/>
            </a:pPr>
            <a:r>
              <a:rPr lang="en-US" sz="3200">
                <a:solidFill>
                  <a:schemeClr val="bg1"/>
                </a:solidFill>
                <a:latin typeface="Trebuchet MS" panose="020B0603020202020204" charset="0"/>
                <a:cs typeface="Trebuchet MS" panose="020B0603020202020204" charset="0"/>
              </a:rPr>
              <a:t>A voice out of the heavens</a:t>
            </a:r>
            <a:r>
              <a:rPr lang="en-US" sz="2400">
                <a:solidFill>
                  <a:schemeClr val="bg1"/>
                </a:solidFill>
                <a:latin typeface="Trebuchet MS" panose="020B0603020202020204" charset="0"/>
                <a:cs typeface="Trebuchet MS" panose="020B0603020202020204" charset="0"/>
                <a:sym typeface="+mn-ea"/>
              </a:rPr>
              <a:t>	</a:t>
            </a:r>
            <a:endParaRPr lang="en-US" sz="2400" b="1">
              <a:solidFill>
                <a:schemeClr val="bg1"/>
              </a:solidFill>
              <a:latin typeface="Trebuchet MS" panose="020B0603020202020204" charset="0"/>
              <a:cs typeface="Trebuchet MS" panose="020B0603020202020204" charset="0"/>
            </a:endParaRPr>
          </a:p>
        </p:txBody>
      </p:sp>
      <p:sp>
        <p:nvSpPr>
          <p:cNvPr id="2" name="Text Box 1"/>
          <p:cNvSpPr txBox="1"/>
          <p:nvPr/>
        </p:nvSpPr>
        <p:spPr>
          <a:xfrm>
            <a:off x="325120" y="988060"/>
            <a:ext cx="11194415" cy="2676525"/>
          </a:xfrm>
          <a:prstGeom prst="rect">
            <a:avLst/>
          </a:prstGeom>
          <a:noFill/>
        </p:spPr>
        <p:txBody>
          <a:bodyPr wrap="square" rtlCol="0">
            <a:spAutoFit/>
          </a:bodyPr>
          <a:p>
            <a:r>
              <a:rPr lang="en-US" sz="2800">
                <a:solidFill>
                  <a:schemeClr val="bg1"/>
                </a:solidFill>
              </a:rPr>
              <a:t>Isaiah 42:1–3</a:t>
            </a:r>
            <a:endParaRPr lang="en-US" sz="2800">
              <a:solidFill>
                <a:schemeClr val="bg1"/>
              </a:solidFill>
            </a:endParaRPr>
          </a:p>
          <a:p>
            <a:r>
              <a:rPr lang="en-US" sz="2800">
                <a:solidFill>
                  <a:schemeClr val="bg1"/>
                </a:solidFill>
              </a:rPr>
              <a:t>“Behold, My Servant, whom I uphold; My chosen one in whom My soul delights. I have put My Spirit upon Him; He will bring forth justice to the nations. “He will not cry out or raise His voice, Nor make His voice heard in the street. “A bruised reed He will not break And a dimly burning wick He will not extinguish; He will faithfully bring forth justice.” (NASB95)</a:t>
            </a:r>
            <a:endParaRPr lang="en-US" sz="2800">
              <a:solidFill>
                <a:schemeClr val="bg1"/>
              </a:solidFill>
            </a:endParaRPr>
          </a:p>
        </p:txBody>
      </p:sp>
      <p:pic>
        <p:nvPicPr>
          <p:cNvPr id="4" name="Content Placeholder 3"/>
          <p:cNvPicPr>
            <a:picLocks noChangeAspect="1"/>
          </p:cNvPicPr>
          <p:nvPr>
            <p:ph sz="half" idx="2"/>
          </p:nvPr>
        </p:nvPicPr>
        <p:blipFill>
          <a:blip r:embed="rId1"/>
          <a:stretch>
            <a:fillRect/>
          </a:stretch>
        </p:blipFill>
        <p:spPr>
          <a:xfrm>
            <a:off x="1887220" y="3839210"/>
            <a:ext cx="8115300" cy="2860675"/>
          </a:xfrm>
          <a:prstGeom prst="rect">
            <a:avLst/>
          </a:prstGeom>
          <a:effectLst>
            <a:softEdge rad="317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16" name="Rectangle 15"/>
          <p:cNvSpPr/>
          <p:nvPr/>
        </p:nvSpPr>
        <p:spPr>
          <a:xfrm>
            <a:off x="6799580" y="5401945"/>
            <a:ext cx="2708910" cy="46418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5" name="Title 4"/>
          <p:cNvSpPr/>
          <p:nvPr>
            <p:ph type="title"/>
          </p:nvPr>
        </p:nvSpPr>
        <p:spPr/>
        <p:txBody>
          <a:bodyPr/>
          <a:p>
            <a:endParaRPr lang="en-US"/>
          </a:p>
        </p:txBody>
      </p:sp>
      <p:sp>
        <p:nvSpPr>
          <p:cNvPr id="6" name="Content Placeholder 5"/>
          <p:cNvSpPr/>
          <p:nvPr>
            <p:ph sz="half" idx="2"/>
          </p:nvPr>
        </p:nvSpPr>
        <p:spPr/>
        <p:txBody>
          <a:bodyPr/>
          <a:p>
            <a:endParaRPr lang="en-US"/>
          </a:p>
        </p:txBody>
      </p:sp>
      <p:pic>
        <p:nvPicPr>
          <p:cNvPr id="9" name="Content Placeholder 8"/>
          <p:cNvPicPr>
            <a:picLocks noChangeAspect="1"/>
          </p:cNvPicPr>
          <p:nvPr>
            <p:ph sz="half" idx="1"/>
          </p:nvPr>
        </p:nvPicPr>
        <p:blipFill>
          <a:blip r:embed="rId1"/>
          <a:stretch>
            <a:fillRect/>
          </a:stretch>
        </p:blipFill>
        <p:spPr>
          <a:xfrm>
            <a:off x="1849755" y="-10795"/>
            <a:ext cx="7315835" cy="6717030"/>
          </a:xfrm>
          <a:prstGeom prst="rect">
            <a:avLst/>
          </a:prstGeom>
          <a:effectLst>
            <a:softEdge rad="635000"/>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idx="1"/>
          </p:nvPr>
        </p:nvSpPr>
        <p:spPr>
          <a:xfrm>
            <a:off x="146050" y="231140"/>
            <a:ext cx="12054205" cy="6522720"/>
          </a:xfrm>
        </p:spPr>
        <p:txBody>
          <a:bodyPr>
            <a:normAutofit/>
          </a:bodyPr>
          <a:p>
            <a:pPr marL="0" indent="0">
              <a:lnSpc>
                <a:spcPct val="100000"/>
              </a:lnSpc>
              <a:buNone/>
            </a:pPr>
            <a:r>
              <a:rPr lang="en-US" sz="2400">
                <a:solidFill>
                  <a:schemeClr val="bg1"/>
                </a:solidFill>
                <a:latin typeface="Trebuchet MS" panose="020B0603020202020204" charset="0"/>
                <a:cs typeface="Trebuchet MS" panose="020B0603020202020204" charset="0"/>
              </a:rPr>
              <a:t> Matthew 3:13–17</a:t>
            </a:r>
            <a:endParaRPr lang="en-US" sz="2400">
              <a:solidFill>
                <a:schemeClr val="bg1"/>
              </a:solidFill>
              <a:latin typeface="Trebuchet MS" panose="020B0603020202020204" charset="0"/>
              <a:cs typeface="Trebuchet MS" panose="020B0603020202020204" charset="0"/>
            </a:endParaRPr>
          </a:p>
          <a:p>
            <a:pPr marL="0" indent="0">
              <a:lnSpc>
                <a:spcPct val="100000"/>
              </a:lnSpc>
              <a:buNone/>
            </a:pPr>
            <a:r>
              <a:rPr lang="en-US" sz="2400">
                <a:solidFill>
                  <a:schemeClr val="bg1"/>
                </a:solidFill>
                <a:latin typeface="Trebuchet MS" panose="020B0603020202020204" charset="0"/>
                <a:cs typeface="Trebuchet MS" panose="020B0603020202020204" charset="0"/>
              </a:rPr>
              <a:t>Then Jesus arrived from Galilee at the Jordan coming to John, to be baptized by him. But John tried to prevent Him, saying, “I have need to be baptized by You, and do You come to me?” But Jesus answering said to him, “Permit it at this time; for in this way it is fitting for us to fulfill all righteousness.” Then he permitted Him. After being baptized, Jesus came up immediately from the water; and behold, the heavens were opened, and he saw the Spirit of God descending as a dove and lighting on Him, and behold, a voice out of the heavens said, “This is My beloved Son, in whom I am well-pleased.”” (NASB95)</a:t>
            </a:r>
            <a:endParaRPr lang="en-US" sz="2400">
              <a:solidFill>
                <a:schemeClr val="bg1"/>
              </a:solidFill>
              <a:latin typeface="Trebuchet MS" panose="020B0603020202020204" charset="0"/>
              <a:cs typeface="Trebuchet MS" panose="020B060302020202020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sz="half" idx="1"/>
          </p:nvPr>
        </p:nvSpPr>
        <p:spPr>
          <a:xfrm>
            <a:off x="65405" y="111125"/>
            <a:ext cx="6938645" cy="954405"/>
          </a:xfrm>
        </p:spPr>
        <p:txBody>
          <a:bodyPr>
            <a:noAutofit/>
          </a:bodyPr>
          <a:p>
            <a:pPr marL="0" indent="0">
              <a:lnSpc>
                <a:spcPct val="100000"/>
              </a:lnSpc>
              <a:buNone/>
            </a:pPr>
            <a:r>
              <a:rPr lang="en-US" sz="3200">
                <a:solidFill>
                  <a:schemeClr val="bg1"/>
                </a:solidFill>
                <a:latin typeface="Trebuchet MS" panose="020B0603020202020204" charset="0"/>
                <a:cs typeface="Trebuchet MS" panose="020B0603020202020204" charset="0"/>
              </a:rPr>
              <a:t>The significance of water</a:t>
            </a:r>
            <a:endParaRPr lang="en-US" sz="3200" b="1">
              <a:solidFill>
                <a:schemeClr val="bg1"/>
              </a:solidFill>
              <a:latin typeface="Trebuchet MS" panose="020B0603020202020204" charset="0"/>
              <a:cs typeface="Trebuchet MS" panose="020B0603020202020204" charset="0"/>
              <a:sym typeface="+mn-ea"/>
            </a:endParaRPr>
          </a:p>
        </p:txBody>
      </p:sp>
      <p:sp>
        <p:nvSpPr>
          <p:cNvPr id="2" name="Text Box 1"/>
          <p:cNvSpPr txBox="1"/>
          <p:nvPr/>
        </p:nvSpPr>
        <p:spPr>
          <a:xfrm>
            <a:off x="179070" y="1149350"/>
            <a:ext cx="7757160" cy="2676525"/>
          </a:xfrm>
          <a:prstGeom prst="rect">
            <a:avLst/>
          </a:prstGeom>
          <a:noFill/>
        </p:spPr>
        <p:txBody>
          <a:bodyPr wrap="square" rtlCol="0" anchor="t">
            <a:spAutoFit/>
          </a:bodyPr>
          <a:p>
            <a:r>
              <a:rPr lang="en-US" sz="2800">
                <a:solidFill>
                  <a:schemeClr val="bg1"/>
                </a:solidFill>
              </a:rPr>
              <a:t>1 Peter 3:20</a:t>
            </a:r>
            <a:endParaRPr lang="en-US" sz="2800">
              <a:solidFill>
                <a:schemeClr val="bg1"/>
              </a:solidFill>
            </a:endParaRPr>
          </a:p>
          <a:p>
            <a:r>
              <a:rPr lang="en-US" sz="2800">
                <a:solidFill>
                  <a:schemeClr val="bg1"/>
                </a:solidFill>
              </a:rPr>
              <a:t>who once were disobedient, when the patience of God kept waiting in the days of Noah, during the construction of the ark, in which a few, that is, eight persons, were brought safely through the water.” (NASB95)</a:t>
            </a:r>
            <a:endParaRPr lang="en-US" sz="2800">
              <a:solidFill>
                <a:schemeClr val="bg1"/>
              </a:solidFill>
            </a:endParaRPr>
          </a:p>
        </p:txBody>
      </p:sp>
      <p:pic>
        <p:nvPicPr>
          <p:cNvPr id="4" name="Content Placeholder 3"/>
          <p:cNvPicPr>
            <a:picLocks noChangeAspect="1"/>
          </p:cNvPicPr>
          <p:nvPr>
            <p:ph sz="half" idx="2"/>
          </p:nvPr>
        </p:nvPicPr>
        <p:blipFill>
          <a:blip r:embed="rId1">
            <a:grayscl/>
            <a:lum bright="6000"/>
          </a:blip>
          <a:stretch>
            <a:fillRect/>
          </a:stretch>
        </p:blipFill>
        <p:spPr>
          <a:xfrm rot="21180000">
            <a:off x="7889875" y="66675"/>
            <a:ext cx="3179445" cy="1529715"/>
          </a:xfrm>
          <a:prstGeom prst="rect">
            <a:avLst/>
          </a:prstGeom>
        </p:spPr>
      </p:pic>
      <p:pic>
        <p:nvPicPr>
          <p:cNvPr id="6" name="Picture 5"/>
          <p:cNvPicPr>
            <a:picLocks noChangeAspect="1"/>
          </p:cNvPicPr>
          <p:nvPr/>
        </p:nvPicPr>
        <p:blipFill>
          <a:blip r:embed="rId2"/>
          <a:stretch>
            <a:fillRect/>
          </a:stretch>
        </p:blipFill>
        <p:spPr>
          <a:xfrm rot="21300000">
            <a:off x="8115300" y="1721485"/>
            <a:ext cx="3192145" cy="1484630"/>
          </a:xfrm>
          <a:prstGeom prst="rect">
            <a:avLst/>
          </a:prstGeom>
        </p:spPr>
      </p:pic>
      <p:pic>
        <p:nvPicPr>
          <p:cNvPr id="8" name="Picture 7"/>
          <p:cNvPicPr>
            <a:picLocks noChangeAspect="1"/>
          </p:cNvPicPr>
          <p:nvPr/>
        </p:nvPicPr>
        <p:blipFill>
          <a:blip r:embed="rId3">
            <a:grayscl/>
          </a:blip>
          <a:stretch>
            <a:fillRect/>
          </a:stretch>
        </p:blipFill>
        <p:spPr>
          <a:xfrm>
            <a:off x="8171180" y="3386455"/>
            <a:ext cx="3295015" cy="1545590"/>
          </a:xfrm>
          <a:prstGeom prst="rect">
            <a:avLst/>
          </a:prstGeom>
        </p:spPr>
      </p:pic>
      <p:pic>
        <p:nvPicPr>
          <p:cNvPr id="9" name="Picture 8"/>
          <p:cNvPicPr>
            <a:picLocks noChangeAspect="1"/>
          </p:cNvPicPr>
          <p:nvPr/>
        </p:nvPicPr>
        <p:blipFill>
          <a:blip r:embed="rId4">
            <a:grayscl/>
          </a:blip>
          <a:stretch>
            <a:fillRect/>
          </a:stretch>
        </p:blipFill>
        <p:spPr>
          <a:xfrm rot="240000">
            <a:off x="8099425" y="4993005"/>
            <a:ext cx="3322955" cy="1666875"/>
          </a:xfrm>
          <a:prstGeom prst="rect">
            <a:avLst/>
          </a:prstGeom>
        </p:spPr>
      </p:pic>
      <p:pic>
        <p:nvPicPr>
          <p:cNvPr id="11" name="Picture 10"/>
          <p:cNvPicPr>
            <a:picLocks noChangeAspect="1"/>
          </p:cNvPicPr>
          <p:nvPr/>
        </p:nvPicPr>
        <p:blipFill>
          <a:blip r:embed="rId5"/>
          <a:stretch>
            <a:fillRect/>
          </a:stretch>
        </p:blipFill>
        <p:spPr>
          <a:xfrm>
            <a:off x="2025015" y="3530600"/>
            <a:ext cx="4560570" cy="3256915"/>
          </a:xfrm>
          <a:prstGeom prst="rect">
            <a:avLst/>
          </a:prstGeom>
          <a:effectLst>
            <a:softEdge rad="317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3000"/>
                                        <p:tgtEl>
                                          <p:spTgt spid="8"/>
                                        </p:tgtEl>
                                      </p:cBhvr>
                                    </p:animEffect>
                                  </p:childTnLst>
                                </p:cTn>
                              </p:par>
                            </p:childTnLst>
                          </p:cTn>
                        </p:par>
                        <p:par>
                          <p:cTn id="16" fill="hold">
                            <p:stCondLst>
                              <p:cond delay="9000"/>
                            </p:stCondLst>
                            <p:childTnLst>
                              <p:par>
                                <p:cTn id="17" presetID="10"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3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3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sz="half" idx="1"/>
          </p:nvPr>
        </p:nvSpPr>
        <p:spPr>
          <a:xfrm>
            <a:off x="5734685" y="631825"/>
            <a:ext cx="6155690" cy="2433955"/>
          </a:xfrm>
        </p:spPr>
        <p:txBody>
          <a:bodyPr>
            <a:noAutofit/>
          </a:bodyPr>
          <a:p>
            <a:pPr marL="0" indent="0">
              <a:lnSpc>
                <a:spcPct val="100000"/>
              </a:lnSpc>
              <a:buNone/>
            </a:pPr>
            <a:r>
              <a:rPr lang="en-US">
                <a:solidFill>
                  <a:schemeClr val="bg1"/>
                </a:solidFill>
                <a:sym typeface="+mn-ea"/>
              </a:rPr>
              <a:t>I have not hidden Your righteousness within my heart; I have spoken of Your faithfulness and Your salvation; I have not concealed Your lovingkindness and Your truth from the great congregation.” (NASB95)</a:t>
            </a:r>
            <a:endParaRPr lang="en-US">
              <a:solidFill>
                <a:schemeClr val="bg1"/>
              </a:solidFill>
              <a:sym typeface="+mn-ea"/>
            </a:endParaRPr>
          </a:p>
        </p:txBody>
      </p:sp>
      <p:pic>
        <p:nvPicPr>
          <p:cNvPr id="10" name="Content Placeholder 9"/>
          <p:cNvPicPr>
            <a:picLocks noChangeAspect="1"/>
          </p:cNvPicPr>
          <p:nvPr>
            <p:ph sz="half" idx="2"/>
          </p:nvPr>
        </p:nvPicPr>
        <p:blipFill>
          <a:blip r:embed="rId1">
            <a:grayscl/>
          </a:blip>
          <a:stretch>
            <a:fillRect/>
          </a:stretch>
        </p:blipFill>
        <p:spPr>
          <a:xfrm>
            <a:off x="5391150" y="3175635"/>
            <a:ext cx="6728460" cy="3525520"/>
          </a:xfrm>
          <a:prstGeom prst="rect">
            <a:avLst/>
          </a:prstGeom>
          <a:effectLst>
            <a:softEdge rad="317500"/>
          </a:effectLst>
        </p:spPr>
      </p:pic>
      <p:sp>
        <p:nvSpPr>
          <p:cNvPr id="4" name="Text Box 3"/>
          <p:cNvSpPr txBox="1"/>
          <p:nvPr/>
        </p:nvSpPr>
        <p:spPr>
          <a:xfrm>
            <a:off x="224790" y="859155"/>
            <a:ext cx="5341620" cy="5692775"/>
          </a:xfrm>
          <a:prstGeom prst="rect">
            <a:avLst/>
          </a:prstGeom>
          <a:noFill/>
        </p:spPr>
        <p:txBody>
          <a:bodyPr wrap="square" rtlCol="0" anchor="t">
            <a:spAutoFit/>
          </a:bodyPr>
          <a:p>
            <a:r>
              <a:rPr lang="en-US" sz="2800">
                <a:solidFill>
                  <a:schemeClr val="bg1"/>
                </a:solidFill>
              </a:rPr>
              <a:t>Psalm 40:6–10</a:t>
            </a:r>
            <a:endParaRPr lang="en-US" sz="2800">
              <a:solidFill>
                <a:schemeClr val="bg1"/>
              </a:solidFill>
            </a:endParaRPr>
          </a:p>
          <a:p>
            <a:r>
              <a:rPr lang="en-US" sz="2800">
                <a:solidFill>
                  <a:schemeClr val="bg1"/>
                </a:solidFill>
              </a:rPr>
              <a:t>Sacrifice and meal offering You have not desired; My ears You have opened; Burnt offering and sin offering You have not required. Then I said, “Behold, I come; In the scroll of the book it is written of me. I delight to do Your will, O my God; Your Law is within my heart.” I have proclaimed glad tidings of righteousness in the great congregation; Behold, I will not restrain my lips, O LORD, You know.” </a:t>
            </a:r>
            <a:endParaRPr lang="en-US" sz="2800">
              <a:solidFill>
                <a:schemeClr val="bg1"/>
              </a:solidFill>
            </a:endParaRPr>
          </a:p>
        </p:txBody>
      </p:sp>
      <p:sp>
        <p:nvSpPr>
          <p:cNvPr id="5" name="Content Placeholder 2"/>
          <p:cNvSpPr>
            <a:spLocks noGrp="1"/>
          </p:cNvSpPr>
          <p:nvPr/>
        </p:nvSpPr>
        <p:spPr>
          <a:xfrm>
            <a:off x="360045" y="109220"/>
            <a:ext cx="6155690" cy="10179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a:solidFill>
                  <a:schemeClr val="bg1"/>
                </a:solidFill>
                <a:latin typeface="Trebuchet MS" panose="020B0603020202020204" charset="0"/>
                <a:cs typeface="Trebuchet MS" panose="020B0603020202020204" charset="0"/>
              </a:rPr>
              <a:t>Jesus to be baptized</a:t>
            </a:r>
            <a:r>
              <a:rPr lang="en-US" sz="2400">
                <a:solidFill>
                  <a:schemeClr val="bg1"/>
                </a:solidFill>
                <a:latin typeface="Trebuchet MS" panose="020B0603020202020204" charset="0"/>
                <a:cs typeface="Trebuchet MS" panose="020B0603020202020204" charset="0"/>
                <a:sym typeface="+mn-ea"/>
              </a:rPr>
              <a:t>	</a:t>
            </a:r>
            <a:endParaRPr lang="en-US" sz="2400" b="1">
              <a:solidFill>
                <a:schemeClr val="bg1"/>
              </a:solidFill>
              <a:latin typeface="Trebuchet MS" panose="020B0603020202020204" charset="0"/>
              <a:cs typeface="Trebuchet MS" panose="020B060302020202020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sz="half" idx="1"/>
          </p:nvPr>
        </p:nvSpPr>
        <p:spPr>
          <a:xfrm>
            <a:off x="5734685" y="631825"/>
            <a:ext cx="6155690" cy="2433955"/>
          </a:xfrm>
        </p:spPr>
        <p:txBody>
          <a:bodyPr>
            <a:noAutofit/>
          </a:bodyPr>
          <a:p>
            <a:pPr marL="0" indent="0">
              <a:lnSpc>
                <a:spcPct val="100000"/>
              </a:lnSpc>
              <a:buNone/>
            </a:pPr>
            <a:r>
              <a:rPr lang="en-US">
                <a:solidFill>
                  <a:schemeClr val="bg1"/>
                </a:solidFill>
                <a:latin typeface="Trebuchet MS" panose="020B0603020202020204" charset="0"/>
                <a:cs typeface="Trebuchet MS" panose="020B0603020202020204" charset="0"/>
                <a:sym typeface="+mn-ea"/>
              </a:rPr>
              <a:t>	</a:t>
            </a:r>
            <a:r>
              <a:rPr lang="en-US">
                <a:solidFill>
                  <a:schemeClr val="bg1"/>
                </a:solidFill>
                <a:sym typeface="+mn-ea"/>
              </a:rPr>
              <a:t>Nevertheless, with most of them God was not well-pleased; for they were laid low in the wilderness. Now these things happened as examples for us, so that we would not crave evil things as they also craved.” (NASB95)</a:t>
            </a:r>
            <a:endParaRPr lang="en-US">
              <a:solidFill>
                <a:schemeClr val="bg1"/>
              </a:solidFill>
            </a:endParaRPr>
          </a:p>
          <a:p>
            <a:pPr marL="0" indent="0">
              <a:lnSpc>
                <a:spcPct val="100000"/>
              </a:lnSpc>
              <a:buNone/>
            </a:pPr>
            <a:endParaRPr lang="en-US" b="1">
              <a:solidFill>
                <a:schemeClr val="bg1"/>
              </a:solidFill>
              <a:latin typeface="Trebuchet MS" panose="020B0603020202020204" charset="0"/>
              <a:cs typeface="Trebuchet MS" panose="020B0603020202020204" charset="0"/>
            </a:endParaRPr>
          </a:p>
        </p:txBody>
      </p:sp>
      <p:pic>
        <p:nvPicPr>
          <p:cNvPr id="10" name="Content Placeholder 9"/>
          <p:cNvPicPr>
            <a:picLocks noChangeAspect="1"/>
          </p:cNvPicPr>
          <p:nvPr>
            <p:ph sz="half" idx="2"/>
          </p:nvPr>
        </p:nvPicPr>
        <p:blipFill>
          <a:blip r:embed="rId1">
            <a:grayscl/>
          </a:blip>
          <a:stretch>
            <a:fillRect/>
          </a:stretch>
        </p:blipFill>
        <p:spPr>
          <a:xfrm>
            <a:off x="5391150" y="3175635"/>
            <a:ext cx="6728460" cy="3525520"/>
          </a:xfrm>
          <a:prstGeom prst="rect">
            <a:avLst/>
          </a:prstGeom>
          <a:effectLst>
            <a:softEdge rad="317500"/>
          </a:effectLst>
        </p:spPr>
      </p:pic>
      <p:sp>
        <p:nvSpPr>
          <p:cNvPr id="4" name="Text Box 3"/>
          <p:cNvSpPr txBox="1"/>
          <p:nvPr/>
        </p:nvSpPr>
        <p:spPr>
          <a:xfrm>
            <a:off x="224790" y="859155"/>
            <a:ext cx="5282565" cy="5262245"/>
          </a:xfrm>
          <a:prstGeom prst="rect">
            <a:avLst/>
          </a:prstGeom>
          <a:noFill/>
        </p:spPr>
        <p:txBody>
          <a:bodyPr wrap="square" rtlCol="0" anchor="t">
            <a:spAutoFit/>
          </a:bodyPr>
          <a:p>
            <a:r>
              <a:rPr lang="en-US" sz="2800">
                <a:solidFill>
                  <a:schemeClr val="bg1"/>
                </a:solidFill>
              </a:rPr>
              <a:t>1 Corinthians 10:1–6</a:t>
            </a:r>
            <a:endParaRPr lang="en-US" sz="2800">
              <a:solidFill>
                <a:schemeClr val="bg1"/>
              </a:solidFill>
            </a:endParaRPr>
          </a:p>
          <a:p>
            <a:r>
              <a:rPr lang="en-US" sz="2800">
                <a:solidFill>
                  <a:schemeClr val="bg1"/>
                </a:solidFill>
              </a:rPr>
              <a:t>For I do not want you to be unaware, brethren, that our fathers were all under the cloud and all passed through the sea; and all were baptized into Moses in the cloud and in the sea; and all ate the same spiritual food; and all drank the same spiritual drink, for they were drinking from a spiritual rock which followed them; and the rock was Christ. </a:t>
            </a:r>
            <a:endParaRPr lang="en-US" sz="2800">
              <a:solidFill>
                <a:schemeClr val="bg1"/>
              </a:solidFill>
            </a:endParaRPr>
          </a:p>
        </p:txBody>
      </p:sp>
      <p:sp>
        <p:nvSpPr>
          <p:cNvPr id="5" name="Content Placeholder 2"/>
          <p:cNvSpPr>
            <a:spLocks noGrp="1"/>
          </p:cNvSpPr>
          <p:nvPr/>
        </p:nvSpPr>
        <p:spPr>
          <a:xfrm>
            <a:off x="360045" y="109220"/>
            <a:ext cx="6155690" cy="10179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3200">
                <a:solidFill>
                  <a:schemeClr val="bg1"/>
                </a:solidFill>
                <a:latin typeface="Trebuchet MS" panose="020B0603020202020204" charset="0"/>
                <a:cs typeface="Trebuchet MS" panose="020B0603020202020204" charset="0"/>
              </a:rPr>
              <a:t>Jesus to be baptized</a:t>
            </a:r>
            <a:r>
              <a:rPr lang="en-US" sz="2400">
                <a:solidFill>
                  <a:schemeClr val="bg1"/>
                </a:solidFill>
                <a:latin typeface="Trebuchet MS" panose="020B0603020202020204" charset="0"/>
                <a:cs typeface="Trebuchet MS" panose="020B0603020202020204" charset="0"/>
                <a:sym typeface="+mn-ea"/>
              </a:rPr>
              <a:t>	</a:t>
            </a:r>
            <a:endParaRPr lang="en-US" sz="2400" b="1">
              <a:solidFill>
                <a:schemeClr val="bg1"/>
              </a:solidFill>
              <a:latin typeface="Trebuchet MS" panose="020B0603020202020204" charset="0"/>
              <a:cs typeface="Trebuchet MS" panose="020B060302020202020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idx="1"/>
          </p:nvPr>
        </p:nvSpPr>
        <p:spPr>
          <a:xfrm>
            <a:off x="146050" y="231140"/>
            <a:ext cx="12054205" cy="569595"/>
          </a:xfrm>
        </p:spPr>
        <p:txBody>
          <a:bodyPr>
            <a:normAutofit lnSpcReduction="10000"/>
          </a:bodyPr>
          <a:p>
            <a:pPr marL="0" indent="0">
              <a:lnSpc>
                <a:spcPct val="100000"/>
              </a:lnSpc>
              <a:buNone/>
            </a:pPr>
            <a:r>
              <a:rPr lang="en-US" sz="3200">
                <a:solidFill>
                  <a:schemeClr val="bg1"/>
                </a:solidFill>
                <a:latin typeface="Trebuchet MS" panose="020B0603020202020204" charset="0"/>
                <a:cs typeface="Trebuchet MS" panose="020B0603020202020204" charset="0"/>
              </a:rPr>
              <a:t>It is fitting for us to fulfill all righteousness</a:t>
            </a:r>
            <a:endParaRPr lang="en-US" sz="2400" b="1">
              <a:solidFill>
                <a:schemeClr val="bg1"/>
              </a:solidFill>
              <a:latin typeface="Trebuchet MS" panose="020B0603020202020204" charset="0"/>
              <a:cs typeface="Trebuchet MS" panose="020B0603020202020204" charset="0"/>
            </a:endParaRPr>
          </a:p>
        </p:txBody>
      </p:sp>
      <p:sp>
        <p:nvSpPr>
          <p:cNvPr id="2" name="Text Box 1"/>
          <p:cNvSpPr txBox="1"/>
          <p:nvPr/>
        </p:nvSpPr>
        <p:spPr>
          <a:xfrm>
            <a:off x="502285" y="1046480"/>
            <a:ext cx="11516995" cy="5692775"/>
          </a:xfrm>
          <a:prstGeom prst="rect">
            <a:avLst/>
          </a:prstGeom>
          <a:noFill/>
        </p:spPr>
        <p:txBody>
          <a:bodyPr wrap="square" rtlCol="0">
            <a:spAutoFit/>
          </a:bodyPr>
          <a:p>
            <a:r>
              <a:rPr lang="en-US"/>
              <a:t>1</a:t>
            </a:r>
            <a:r>
              <a:rPr lang="en-US" sz="2800">
                <a:solidFill>
                  <a:schemeClr val="bg1"/>
                </a:solidFill>
              </a:rPr>
              <a:t> 2 Chronicles 36:20–23</a:t>
            </a:r>
            <a:endParaRPr lang="en-US" sz="2800">
              <a:solidFill>
                <a:schemeClr val="bg1"/>
              </a:solidFill>
            </a:endParaRPr>
          </a:p>
          <a:p>
            <a:r>
              <a:rPr lang="en-US" sz="2800">
                <a:solidFill>
                  <a:schemeClr val="bg1"/>
                </a:solidFill>
              </a:rPr>
              <a:t>Those who had escaped from the sword he carried away to Babylon; and they were servants to him and to his sons until the rule of the kingdom of Persia, </a:t>
            </a:r>
            <a:r>
              <a:rPr lang="en-US" sz="2800" u="sng">
                <a:solidFill>
                  <a:schemeClr val="bg1"/>
                </a:solidFill>
              </a:rPr>
              <a:t>to fulfill the word of the LORD by the mouth of Jeremiah</a:t>
            </a:r>
            <a:r>
              <a:rPr lang="en-US" sz="2800">
                <a:solidFill>
                  <a:schemeClr val="bg1"/>
                </a:solidFill>
              </a:rPr>
              <a:t>, until the land had enjoyed its sabbaths. All the days of its desolation it kept sabbath until seventy years were complete. Now in the first year of Cyrus king of Persia—</a:t>
            </a:r>
            <a:r>
              <a:rPr lang="en-US" sz="2800" u="sng">
                <a:solidFill>
                  <a:schemeClr val="bg1"/>
                </a:solidFill>
              </a:rPr>
              <a:t>in order to fulfill the word of the LORD by the mouth of Jeremiah</a:t>
            </a:r>
            <a:r>
              <a:rPr lang="en-US" sz="2800">
                <a:solidFill>
                  <a:schemeClr val="bg1"/>
                </a:solidFill>
              </a:rPr>
              <a:t>—the LORD stirred up the spirit of Cyrus king of Persia, so that he sent a proclamation throughout his kingdom, and also put it in writing, saying, “Thus says Cyrus king of Persia, ‘The LORD, the God of heaven, has given me all the kingdoms of the earth, and He has appointed me to build Him a house in Jerusalem, which is in Judah. Whoever there is among you of all His people, may the LORD his God be with him, and let him go up!’ ”” (NASB95)</a:t>
            </a:r>
            <a:endParaRPr lang="en-US" sz="2800">
              <a:solidFill>
                <a:schemeClr val="bg1"/>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idx="1"/>
          </p:nvPr>
        </p:nvSpPr>
        <p:spPr>
          <a:xfrm>
            <a:off x="146050" y="231140"/>
            <a:ext cx="12054205" cy="569595"/>
          </a:xfrm>
        </p:spPr>
        <p:txBody>
          <a:bodyPr>
            <a:normAutofit lnSpcReduction="10000"/>
          </a:bodyPr>
          <a:p>
            <a:pPr marL="0" indent="0">
              <a:lnSpc>
                <a:spcPct val="100000"/>
              </a:lnSpc>
              <a:buNone/>
            </a:pPr>
            <a:r>
              <a:rPr lang="en-US" sz="3200">
                <a:solidFill>
                  <a:schemeClr val="bg1"/>
                </a:solidFill>
                <a:latin typeface="Trebuchet MS" panose="020B0603020202020204" charset="0"/>
                <a:cs typeface="Trebuchet MS" panose="020B0603020202020204" charset="0"/>
              </a:rPr>
              <a:t>It is fitting for us to fulfill all righteousness</a:t>
            </a:r>
            <a:endParaRPr lang="en-US" sz="2400" b="1">
              <a:solidFill>
                <a:schemeClr val="bg1"/>
              </a:solidFill>
              <a:latin typeface="Trebuchet MS" panose="020B0603020202020204" charset="0"/>
              <a:cs typeface="Trebuchet MS" panose="020B0603020202020204" charset="0"/>
            </a:endParaRPr>
          </a:p>
        </p:txBody>
      </p:sp>
      <p:sp>
        <p:nvSpPr>
          <p:cNvPr id="2" name="Text Box 1"/>
          <p:cNvSpPr txBox="1"/>
          <p:nvPr/>
        </p:nvSpPr>
        <p:spPr>
          <a:xfrm>
            <a:off x="5693410" y="1415415"/>
            <a:ext cx="5648325" cy="4399915"/>
          </a:xfrm>
          <a:prstGeom prst="rect">
            <a:avLst/>
          </a:prstGeom>
          <a:noFill/>
        </p:spPr>
        <p:txBody>
          <a:bodyPr wrap="square" rtlCol="0">
            <a:spAutoFit/>
          </a:bodyPr>
          <a:p>
            <a:pPr algn="r"/>
            <a:r>
              <a:rPr lang="en-US"/>
              <a:t>1</a:t>
            </a:r>
            <a:r>
              <a:rPr lang="en-US" sz="2800">
                <a:solidFill>
                  <a:schemeClr val="bg1"/>
                </a:solidFill>
              </a:rPr>
              <a:t>Hosea 6:6–7</a:t>
            </a:r>
            <a:endParaRPr lang="en-US" sz="2800">
              <a:solidFill>
                <a:schemeClr val="bg1"/>
              </a:solidFill>
            </a:endParaRPr>
          </a:p>
          <a:p>
            <a:pPr algn="r"/>
            <a:r>
              <a:rPr lang="en-US" sz="2800">
                <a:solidFill>
                  <a:schemeClr val="bg1"/>
                </a:solidFill>
              </a:rPr>
              <a:t>For I delight in loyalty rather than sacrifice, And in the knowledge of God rather than burnt offerings. But like Adam they have transgressed the covenant; There they have dealt treacherously against Me.” (NASB95)</a:t>
            </a:r>
            <a:endParaRPr lang="en-US" sz="2800">
              <a:solidFill>
                <a:schemeClr val="bg1"/>
              </a:solidFill>
            </a:endParaRPr>
          </a:p>
          <a:p>
            <a:endParaRPr lang="en-US" sz="2800">
              <a:solidFill>
                <a:schemeClr val="bg1"/>
              </a:solidFill>
            </a:endParaRPr>
          </a:p>
          <a:p>
            <a:endParaRPr lang="en-US" sz="2800">
              <a:solidFill>
                <a:schemeClr val="bg1"/>
              </a:solidFill>
            </a:endParaRPr>
          </a:p>
          <a:p>
            <a:endParaRPr lang="en-US" sz="2800">
              <a:solidFill>
                <a:schemeClr val="bg1"/>
              </a:solidFill>
            </a:endParaRPr>
          </a:p>
        </p:txBody>
      </p:sp>
      <p:pic>
        <p:nvPicPr>
          <p:cNvPr id="4" name="Picture 3"/>
          <p:cNvPicPr>
            <a:picLocks noChangeAspect="1"/>
          </p:cNvPicPr>
          <p:nvPr/>
        </p:nvPicPr>
        <p:blipFill>
          <a:blip r:embed="rId1"/>
          <a:stretch>
            <a:fillRect/>
          </a:stretch>
        </p:blipFill>
        <p:spPr>
          <a:xfrm>
            <a:off x="262890" y="946150"/>
            <a:ext cx="5281295" cy="5701030"/>
          </a:xfrm>
          <a:prstGeom prst="rect">
            <a:avLst/>
          </a:prstGeom>
          <a:effectLst>
            <a:softEdge rad="6350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sz="half" idx="1"/>
          </p:nvPr>
        </p:nvSpPr>
        <p:spPr>
          <a:xfrm>
            <a:off x="130810" y="100330"/>
            <a:ext cx="9192260" cy="871855"/>
          </a:xfrm>
        </p:spPr>
        <p:txBody>
          <a:bodyPr>
            <a:normAutofit lnSpcReduction="10000"/>
          </a:bodyPr>
          <a:p>
            <a:pPr marL="0" indent="0">
              <a:lnSpc>
                <a:spcPct val="100000"/>
              </a:lnSpc>
              <a:buNone/>
            </a:pPr>
            <a:r>
              <a:rPr lang="en-US" sz="3200">
                <a:solidFill>
                  <a:schemeClr val="bg1"/>
                </a:solidFill>
                <a:latin typeface="Trebuchet MS" panose="020B0603020202020204" charset="0"/>
                <a:cs typeface="Trebuchet MS" panose="020B0603020202020204" charset="0"/>
              </a:rPr>
              <a:t>It is fitting for us to fulfill all righteousness</a:t>
            </a:r>
            <a:endParaRPr lang="en-US" sz="2400" b="1">
              <a:solidFill>
                <a:schemeClr val="bg1"/>
              </a:solidFill>
              <a:latin typeface="Trebuchet MS" panose="020B0603020202020204" charset="0"/>
              <a:cs typeface="Trebuchet MS" panose="020B0603020202020204" charset="0"/>
            </a:endParaRPr>
          </a:p>
        </p:txBody>
      </p:sp>
      <p:sp>
        <p:nvSpPr>
          <p:cNvPr id="2" name="Text Box 1"/>
          <p:cNvSpPr txBox="1"/>
          <p:nvPr/>
        </p:nvSpPr>
        <p:spPr>
          <a:xfrm>
            <a:off x="502285" y="1046480"/>
            <a:ext cx="6428740" cy="3107690"/>
          </a:xfrm>
          <a:prstGeom prst="rect">
            <a:avLst/>
          </a:prstGeom>
          <a:noFill/>
        </p:spPr>
        <p:txBody>
          <a:bodyPr wrap="square" rtlCol="0">
            <a:spAutoFit/>
          </a:bodyPr>
          <a:p>
            <a:r>
              <a:rPr lang="en-US"/>
              <a:t>1</a:t>
            </a:r>
            <a:r>
              <a:rPr lang="en-US" sz="2800">
                <a:solidFill>
                  <a:schemeClr val="bg1"/>
                </a:solidFill>
              </a:rPr>
              <a:t>Romans 5:14</a:t>
            </a:r>
            <a:endParaRPr lang="en-US" sz="2800">
              <a:solidFill>
                <a:schemeClr val="bg1"/>
              </a:solidFill>
            </a:endParaRPr>
          </a:p>
          <a:p>
            <a:r>
              <a:rPr lang="en-US" sz="2800">
                <a:solidFill>
                  <a:schemeClr val="bg1"/>
                </a:solidFill>
              </a:rPr>
              <a:t>Nevertheless death reigned from Adam until Moses, even over those who had not sinned in the likeness of the offense of Adam, who is a type of Him who was to come.” (NASB95)</a:t>
            </a:r>
            <a:endParaRPr lang="en-US" sz="2800">
              <a:solidFill>
                <a:schemeClr val="bg1"/>
              </a:solidFill>
            </a:endParaRPr>
          </a:p>
          <a:p>
            <a:endParaRPr lang="en-US" sz="2800">
              <a:solidFill>
                <a:schemeClr val="bg1"/>
              </a:solidFill>
            </a:endParaRPr>
          </a:p>
        </p:txBody>
      </p:sp>
      <p:pic>
        <p:nvPicPr>
          <p:cNvPr id="4" name="Content Placeholder 3"/>
          <p:cNvPicPr>
            <a:picLocks noChangeAspect="1"/>
          </p:cNvPicPr>
          <p:nvPr>
            <p:ph sz="half" idx="2"/>
          </p:nvPr>
        </p:nvPicPr>
        <p:blipFill>
          <a:blip r:embed="rId1"/>
          <a:stretch>
            <a:fillRect/>
          </a:stretch>
        </p:blipFill>
        <p:spPr>
          <a:xfrm>
            <a:off x="7592695" y="1181100"/>
            <a:ext cx="3797300" cy="5374005"/>
          </a:xfrm>
          <a:prstGeom prst="rect">
            <a:avLst/>
          </a:prstGeom>
          <a:effectLst>
            <a:softEdge rad="317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p:sp>
        <p:nvSpPr>
          <p:cNvPr id="3" name="Content Placeholder 2"/>
          <p:cNvSpPr>
            <a:spLocks noGrp="1"/>
          </p:cNvSpPr>
          <p:nvPr>
            <p:ph idx="1"/>
          </p:nvPr>
        </p:nvSpPr>
        <p:spPr>
          <a:xfrm>
            <a:off x="146050" y="231140"/>
            <a:ext cx="12054205" cy="687070"/>
          </a:xfrm>
        </p:spPr>
        <p:txBody>
          <a:bodyPr>
            <a:normAutofit/>
          </a:bodyPr>
          <a:p>
            <a:pPr marL="0" indent="0">
              <a:lnSpc>
                <a:spcPct val="100000"/>
              </a:lnSpc>
              <a:buNone/>
            </a:pPr>
            <a:r>
              <a:rPr lang="en-US" sz="3200">
                <a:solidFill>
                  <a:schemeClr val="bg1"/>
                </a:solidFill>
                <a:latin typeface="Trebuchet MS" panose="020B0603020202020204" charset="0"/>
                <a:cs typeface="Trebuchet MS" panose="020B0603020202020204" charset="0"/>
              </a:rPr>
              <a:t>The Spirit of God descending like a dove </a:t>
            </a:r>
            <a:r>
              <a:rPr lang="en-US" sz="2400">
                <a:solidFill>
                  <a:schemeClr val="bg1"/>
                </a:solidFill>
                <a:latin typeface="Trebuchet MS" panose="020B0603020202020204" charset="0"/>
                <a:cs typeface="Trebuchet MS" panose="020B0603020202020204" charset="0"/>
                <a:sym typeface="+mn-ea"/>
              </a:rPr>
              <a:t>	</a:t>
            </a:r>
            <a:endParaRPr lang="en-US" sz="2400" b="1">
              <a:solidFill>
                <a:schemeClr val="bg1"/>
              </a:solidFill>
              <a:latin typeface="Trebuchet MS" panose="020B0603020202020204" charset="0"/>
              <a:cs typeface="Trebuchet MS" panose="020B0603020202020204" charset="0"/>
            </a:endParaRPr>
          </a:p>
        </p:txBody>
      </p:sp>
      <p:sp>
        <p:nvSpPr>
          <p:cNvPr id="2" name="Text Box 1"/>
          <p:cNvSpPr txBox="1"/>
          <p:nvPr/>
        </p:nvSpPr>
        <p:spPr>
          <a:xfrm>
            <a:off x="532130" y="1341755"/>
            <a:ext cx="9601200" cy="4831080"/>
          </a:xfrm>
          <a:prstGeom prst="rect">
            <a:avLst/>
          </a:prstGeom>
          <a:noFill/>
        </p:spPr>
        <p:txBody>
          <a:bodyPr wrap="square" rtlCol="0">
            <a:spAutoFit/>
          </a:bodyPr>
          <a:p>
            <a:r>
              <a:rPr lang="en-US"/>
              <a:t>II</a:t>
            </a:r>
            <a:r>
              <a:rPr lang="en-US" sz="2800">
                <a:solidFill>
                  <a:schemeClr val="bg1"/>
                </a:solidFill>
              </a:rPr>
              <a:t>Isaiah 63:11–14</a:t>
            </a:r>
            <a:endParaRPr lang="en-US" sz="2800">
              <a:solidFill>
                <a:schemeClr val="bg1"/>
              </a:solidFill>
            </a:endParaRPr>
          </a:p>
          <a:p>
            <a:r>
              <a:rPr lang="en-US" sz="2800">
                <a:solidFill>
                  <a:schemeClr val="bg1"/>
                </a:solidFill>
              </a:rPr>
              <a:t>Then His people remembered the days of old, of Moses. Where is He who brought them up out of the sea with the shepherds of His flock? Where is He who put His Holy Spirit in the midst of them, Who caused His glorious arm to go at the right hand of Moses, Who divided the waters before them to make for Himself an everlasting name, Who led them through the depths? Like the horse in the wilderness, they did not stumble; As the cattle which go down into the valley, The Spirit of the LORD gave them rest. So You led Your people, To make for Yourself a glorious name.” </a:t>
            </a:r>
            <a:r>
              <a:rPr lang="en-US"/>
              <a:t>(NASB95)</a:t>
            </a: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5381</Words>
  <Application>WPS Presentation</Application>
  <PresentationFormat>Widescreen</PresentationFormat>
  <Paragraphs>63</Paragraphs>
  <Slides>13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13</vt:i4>
      </vt:variant>
    </vt:vector>
  </HeadingPairs>
  <TitlesOfParts>
    <vt:vector size="22" baseType="lpstr">
      <vt:lpstr>Arial</vt:lpstr>
      <vt:lpstr>SimSun</vt:lpstr>
      <vt:lpstr>Wingdings</vt:lpstr>
      <vt:lpstr>Trebuchet MS</vt:lpstr>
      <vt:lpstr>Microsoft YaHei</vt:lpstr>
      <vt:lpstr>Arial Unicode MS</vt:lpstr>
      <vt:lpstr>Calibri Light</vt:lpstr>
      <vt:lpstr>Calibri</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WPP Presentation</dc:title>
  <dc:creator>Revive IT</dc:creator>
  <cp:lastModifiedBy>Revive IT</cp:lastModifiedBy>
  <cp:revision>41</cp:revision>
  <dcterms:created xsi:type="dcterms:W3CDTF">2023-01-28T17:36:00Z</dcterms:created>
  <dcterms:modified xsi:type="dcterms:W3CDTF">2023-04-22T22:24:46Z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1033-10.2.0.7636</vt:lpwstr>
  </property>
</Properties>
</file>