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355" r:id="rId5"/>
    <p:sldId id="398" r:id="rId6"/>
    <p:sldId id="365" r:id="rId7"/>
    <p:sldId id="399" r:id="rId8"/>
    <p:sldId id="402" r:id="rId9"/>
    <p:sldId id="403" r:id="rId10"/>
    <p:sldId id="409" r:id="rId11"/>
    <p:sldId id="410" r:id="rId12"/>
    <p:sldId id="408"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sz="14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beatitude of desire. </a:t>
            </a:r>
            <a:endParaRPr lang="en-US" b="1"/>
          </a:p>
          <a:p>
            <a:r>
              <a:rPr lang="en-US" b="1"/>
              <a:t>these are the most basic of human desires...hunger and thirst. This hunger is not a 'feeling of being 'snackish'. it is a feeling of desperate starvation and parced throats.  Is is not a feeling of, yeah, I could eat something or wanting only a small sip. </a:t>
            </a:r>
            <a:endParaRPr lang="en-US" b="1"/>
          </a:p>
          <a:p>
            <a:r>
              <a:rPr lang="en-US" b="1"/>
              <a:t>This hunger and thirst is a longing coming from every part of our being. Our hearts, our minds have a deep longing that is continual. much like physical hunger and thirst, they never go away. they may be satiated for a time but there is always the need. This need is a characteristic of a child of the king.</a:t>
            </a:r>
            <a:endParaRPr lang="en-US" b="1"/>
          </a:p>
          <a:p>
            <a:r>
              <a:rPr lang="en-US" b="1" i="1"/>
              <a:t>Isaiah 26:9</a:t>
            </a:r>
            <a:endParaRPr lang="en-US" b="1" i="1"/>
          </a:p>
          <a:p>
            <a:r>
              <a:rPr lang="en-US" b="1" i="1"/>
              <a:t>At night my soul longs for You, Indeed, my spirit within me seeks You diligently; For when the earth experiences Your judgments The inhabitants of the world learn righteousness.” (NASB95)</a:t>
            </a:r>
            <a:endParaRPr lang="en-US" b="1" i="1"/>
          </a:p>
          <a:p>
            <a:endParaRPr lang="en-US" b="1" i="1"/>
          </a:p>
          <a:p>
            <a:r>
              <a:rPr lang="en-US" b="1" i="1"/>
              <a:t>Psalm 73:25–26</a:t>
            </a:r>
            <a:endParaRPr lang="en-US" b="1" i="1"/>
          </a:p>
          <a:p>
            <a:r>
              <a:rPr lang="en-US" b="1" i="1"/>
              <a:t>Whom have I in heaven but You? And besides You, I desire nothing on earth. My flesh and my heart may fail, But God is the strength of my heart and my portion forever.” (NASB95)</a:t>
            </a:r>
            <a:endParaRPr lang="en-US" b="1" i="1"/>
          </a:p>
          <a:p>
            <a:endParaRPr lang="en-US" b="1"/>
          </a:p>
          <a:p>
            <a:r>
              <a:rPr lang="en-US" b="1"/>
              <a:t>This beatitude serves as a test that can be administered anytime. Do I hunger and thrist for righteousness. Do I hunger for personal holiness. Do I hunger to see the Kingdom of God come today..now?</a:t>
            </a:r>
            <a:endParaRPr lang="en-US" b="1"/>
          </a:p>
          <a:p>
            <a:endParaRPr lang="en-US" b="1"/>
          </a:p>
          <a:p>
            <a:r>
              <a:rPr lang="en-US" b="1"/>
              <a:t>In this beatitude, Jesus DOES promise that there will be a time that this hunger will be satisfied. </a:t>
            </a:r>
            <a:endParaRPr lang="en-US" b="1"/>
          </a:p>
          <a:p>
            <a:r>
              <a:rPr lang="en-US" b="1"/>
              <a:t>2 Corinthians 5:6–9</a:t>
            </a:r>
            <a:endParaRPr lang="en-US" b="1"/>
          </a:p>
          <a:p>
            <a:r>
              <a:rPr lang="en-US" b="1"/>
              <a:t>Therefore, being always of good courage, and knowing that while we are at home in the body we are absent from the Lord— for we walk by faith, not by sight— we are of good courage, I say, and prefer rather to be absent from the body and to be at home with the Lord. Therefore we also have as our ambition, whether at home or absent, to be pleasing to Him.” (NASB95)</a:t>
            </a:r>
            <a:endParaRPr lang="en-US" b="1"/>
          </a:p>
          <a:p>
            <a:r>
              <a:rPr lang="en-US" b="1"/>
              <a:t>yet in the meantime, this hunger should drive us with a desire to always be pleaseing unto him.</a:t>
            </a: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Jesus was basically an 'itinerant preacher'. That was not as uncommon as you might think.</a:t>
            </a:r>
            <a:endParaRPr lang="en-US" b="1"/>
          </a:p>
          <a:p>
            <a:r>
              <a:rPr lang="en-US" b="1"/>
              <a:t>Back then, most 'private' education was done by people who would gather their pupils, their disciples, and teach them through life together. “Rabbi”= MY teacher</a:t>
            </a:r>
            <a:endParaRPr lang="en-US" b="1"/>
          </a:p>
          <a:p>
            <a:endParaRPr lang="en-US" b="1"/>
          </a:p>
          <a:p>
            <a:r>
              <a:rPr lang="en-US" b="1"/>
              <a:t>We saw Jesus, last week beginning to gather his followers (the 12) but we ALSO know that, at times, he had THOUSANDS of people following him for 1 reason or another.</a:t>
            </a:r>
            <a:endParaRPr lang="en-US" b="1"/>
          </a:p>
          <a:p>
            <a:r>
              <a:rPr lang="en-US" b="1"/>
              <a:t>The followed him for what he was doing but they were NEVER far from what he was saying.</a:t>
            </a:r>
            <a:endParaRPr lang="en-US" b="1"/>
          </a:p>
          <a:p>
            <a:endParaRPr lang="en-US" b="1"/>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There is alot of dispute surrounding the Sermon on the Mount</a:t>
            </a:r>
            <a:endParaRPr lang="en-US" b="1"/>
          </a:p>
          <a:p>
            <a:endParaRPr lang="en-US" b="1"/>
          </a:p>
          <a:p>
            <a:r>
              <a:rPr lang="en-US" b="1"/>
              <a:t>1. Where? Matthew says “Jesus went up on the mountain”. Luke says ; “Jesus came down with them and stood on a level place” </a:t>
            </a:r>
            <a:endParaRPr lang="en-US" b="1"/>
          </a:p>
          <a:p>
            <a:r>
              <a:rPr lang="en-US" b="1" i="1"/>
              <a:t>These can be reconcilled when you recognize that he could have ascended up a mountain until he got to a plateau to speak from.</a:t>
            </a:r>
            <a:endParaRPr lang="en-US" b="1" i="1"/>
          </a:p>
          <a:p>
            <a:r>
              <a:rPr lang="en-US" b="1"/>
              <a:t>Jesus speaking authoritatively from a mountain would have certainly reminded the more astute of the giving of the Law through Moses from a different mount. This fits perfectly in Matthews theme of Christ ushering in his NEW kingdom..his NEW nation at the giving of the NEW law as Old testament Israel came into their own as a nation at their acceptance of the decalogue @ Mt. Sinai</a:t>
            </a:r>
            <a:endParaRPr lang="en-US" b="1" i="1"/>
          </a:p>
          <a:p>
            <a:endParaRPr lang="en-US" b="1"/>
          </a:p>
          <a:p>
            <a:endParaRPr lang="en-US" b="1"/>
          </a:p>
          <a:p>
            <a:r>
              <a:rPr lang="en-US" b="1"/>
              <a:t>2. When? It was PROBABLY delivered after Jesus had ben teaching in the Galilean countryside for a while since he was able to draw a considerable crowd out to the wilderness of a arid mountain for instruction.</a:t>
            </a:r>
            <a:endParaRPr lang="en-US" b="1"/>
          </a:p>
          <a:p>
            <a:r>
              <a:rPr lang="en-US" b="1"/>
              <a:t>Was it delivered at one time or is this a collaboration of his teachings collected up as an example of his teachings as an itinerant preacher in Galilee?.</a:t>
            </a:r>
            <a:endParaRPr lang="en-US" b="1"/>
          </a:p>
          <a:p>
            <a:r>
              <a:rPr lang="en-US" b="1" i="1"/>
              <a:t>The setting given to us by the disciples is that this took place at a single session although there certainly could have been MORE that was said during the session that did not make it into the records.</a:t>
            </a:r>
            <a:endParaRPr lang="en-US" b="1" i="1"/>
          </a:p>
          <a:p>
            <a:endParaRPr lang="en-US" b="1" i="1"/>
          </a:p>
          <a:p>
            <a:r>
              <a:rPr lang="en-US" b="1"/>
              <a:t>3. to Who? This is easier to identify. Both Luke and Matthew record that Jesus FOCUS was on HIS DISCPILES. There was a crowd there...assembled but when he spoke his attention was toward HIS DISCIPLES. The followers certainly 'overheard' his message though.</a:t>
            </a:r>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What was Jesus addressing when he brought this teaching?</a:t>
            </a:r>
            <a:endParaRPr lang="en-US" b="1"/>
          </a:p>
          <a:p>
            <a:r>
              <a:rPr lang="en-US" b="1"/>
              <a:t>Many different theories.</a:t>
            </a:r>
            <a:endParaRPr lang="en-US" b="1"/>
          </a:p>
          <a:p>
            <a:r>
              <a:rPr lang="en-US" b="1"/>
              <a:t>These 6 are probably the most seriously followed</a:t>
            </a:r>
            <a:endParaRPr lang="en-US" b="1"/>
          </a:p>
          <a:p>
            <a:endParaRPr lang="en-US" b="1"/>
          </a:p>
          <a:p>
            <a:r>
              <a:rPr lang="en-US" b="1"/>
              <a:t>1. Beatitudes used guideline to attain a higher level of spirituality...monasticism</a:t>
            </a:r>
            <a:endParaRPr lang="en-US" b="1"/>
          </a:p>
          <a:p>
            <a:endParaRPr lang="en-US" b="1"/>
          </a:p>
          <a:p>
            <a:r>
              <a:rPr lang="en-US" b="1"/>
              <a:t>2. Luther; These NEW demands drive us to the cross...not because of the terror of the Law but the reality of God's mercy...driving us to repentance. “This is indeed a fair, sweet, and pleasant commencement of His preaching and teaching. For He does not come in like Moses, or like a teacher of the law, with commands, threats, and terrors, but in the most kindly manner, with attractions, and allurements, and most sweet promises.” </a:t>
            </a:r>
            <a:endParaRPr lang="en-US" b="1"/>
          </a:p>
          <a:p>
            <a:endParaRPr lang="en-US" b="1"/>
          </a:p>
          <a:p>
            <a:r>
              <a:rPr lang="en-US" b="1"/>
              <a:t>3. Anabaptist- read the beatitudes in their most literal fashion and in application to the civil sphere, endorsed radical pacifism.</a:t>
            </a:r>
            <a:endParaRPr lang="en-US" b="1"/>
          </a:p>
          <a:p>
            <a:endParaRPr lang="en-US" b="1"/>
          </a:p>
          <a:p>
            <a:r>
              <a:rPr lang="en-US" b="1"/>
              <a:t>4. A Paradigm by Theonomists to be used as the justification to install (by force if necessary) the kingdom of God on earth NOW</a:t>
            </a:r>
            <a:endParaRPr lang="en-US" b="1"/>
          </a:p>
          <a:p>
            <a:endParaRPr lang="en-US" b="1"/>
          </a:p>
          <a:p>
            <a:r>
              <a:rPr lang="en-US" b="1"/>
              <a:t>5.Dispensationalist limit these to the future millenial kingdom that has been postponed until Christ's second coming.</a:t>
            </a:r>
            <a:endParaRPr lang="en-US" b="1"/>
          </a:p>
          <a:p>
            <a:endParaRPr lang="en-US" b="1"/>
          </a:p>
          <a:p>
            <a:r>
              <a:rPr lang="en-US" b="1"/>
              <a:t>6. The ideal or goal for Christians from every age but will never FULLY be realized until the consummation of Christ's kingdom at his return and the Saints perfection.</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Blessing before demand following the structure of agod's giving of the commands;</a:t>
            </a:r>
            <a:endParaRPr lang="en-US" b="1"/>
          </a:p>
          <a:p>
            <a:r>
              <a:rPr lang="en-US" b="1" i="1"/>
              <a:t>Exodus 20:1–3</a:t>
            </a:r>
            <a:endParaRPr lang="en-US" b="1" i="1"/>
          </a:p>
          <a:p>
            <a:r>
              <a:rPr lang="en-US" b="1" i="1"/>
              <a:t>Then God spoke all these words, saying, “I am the LORD your God, who brought you out of the land of Egypt, out of the house of slavery. “You shall have no other gods before Me.” (NASB95)</a:t>
            </a:r>
            <a:endParaRPr lang="en-US" b="1" i="1"/>
          </a:p>
          <a:p>
            <a:endParaRPr lang="en-US" b="1" i="1"/>
          </a:p>
          <a:p>
            <a:r>
              <a:rPr lang="en-US" b="1"/>
              <a:t>Some see a structure to the actual laying out of the beatitudes.  A case could be made that these beatitducdes reflect growth in God's kingdom.</a:t>
            </a:r>
            <a:endParaRPr lang="en-US" b="1"/>
          </a:p>
          <a:p>
            <a:r>
              <a:rPr lang="en-US" b="1"/>
              <a:t>Beginning with Poor in Spirit- self realization- situational awareness  </a:t>
            </a:r>
            <a:endParaRPr lang="en-US" b="1"/>
          </a:p>
          <a:p>
            <a:endParaRPr lang="en-US" b="1"/>
          </a:p>
          <a:p>
            <a:r>
              <a:rPr lang="en-US" b="1"/>
              <a:t>Moving to internalized action...mourning. not exclusive to self and personal situation but for all things gone sideways</a:t>
            </a:r>
            <a:endParaRPr lang="en-US" b="1"/>
          </a:p>
          <a:p>
            <a:endParaRPr lang="en-US" b="1"/>
          </a:p>
          <a:p>
            <a:r>
              <a:rPr lang="en-US" b="1"/>
              <a:t>Gentleness is a natural result of understanding fragility and value of life</a:t>
            </a:r>
            <a:endParaRPr lang="en-US" b="1"/>
          </a:p>
          <a:p>
            <a:endParaRPr lang="en-US" b="1"/>
          </a:p>
          <a:p>
            <a:r>
              <a:rPr lang="en-US" b="1"/>
              <a:t>Hunger and thirst for righteousness as a person learns more about how to see things through God's eyes</a:t>
            </a:r>
            <a:endParaRPr lang="en-US" b="1"/>
          </a:p>
          <a:p>
            <a:endParaRPr lang="en-US" b="1"/>
          </a:p>
          <a:p>
            <a:r>
              <a:rPr lang="en-US" b="1"/>
              <a:t>Mercy results from knowing God, experiencing his grace and wanting to do His will. </a:t>
            </a:r>
            <a:r>
              <a:rPr lang="en-US" b="1" i="1"/>
              <a:t>James 2:13</a:t>
            </a:r>
            <a:endParaRPr lang="en-US" b="1" i="1"/>
          </a:p>
          <a:p>
            <a:r>
              <a:rPr lang="en-US" b="1" i="1"/>
              <a:t>For judgment will be merciless to one who has shown no mercy; mercy triumphs over judgment.” (NASB95)</a:t>
            </a:r>
            <a:endParaRPr lang="en-US" b="1" i="1"/>
          </a:p>
          <a:p>
            <a:endParaRPr lang="en-US" b="1" i="1"/>
          </a:p>
          <a:p>
            <a:r>
              <a:rPr lang="en-US" b="1"/>
              <a:t>Pure in heart follows hunger/ thirst AND faith. exercising obedience to God.  David KNOWS that the only hope he has for a pure heart comes from God purifying it and testing it.</a:t>
            </a:r>
            <a:endParaRPr lang="en-US" b="1"/>
          </a:p>
          <a:p>
            <a:r>
              <a:rPr lang="en-US" b="1" i="1"/>
              <a:t>Psalm 51:2–4</a:t>
            </a:r>
            <a:endParaRPr lang="en-US" b="1" i="1"/>
          </a:p>
          <a:p>
            <a:r>
              <a:rPr lang="en-US" b="1" i="1"/>
              <a:t>Wash me thoroughly from my iniquity And cleanse me from my sin. For I know my transgressions, And my sin is ever before me. Against You, You only, I have sinned And done what is evil in Your sight, So that You are justified when You speak And blameless when You judge.” (NASB95)</a:t>
            </a:r>
            <a:endParaRPr lang="en-US" b="1" i="1"/>
          </a:p>
          <a:p>
            <a:endParaRPr lang="en-US" b="1" i="1"/>
          </a:p>
          <a:p>
            <a:r>
              <a:rPr lang="en-US" b="1"/>
              <a:t>David cries out to God who alone can cleanse our hearts, purify them, make them acceptable to Him.</a:t>
            </a:r>
            <a:endParaRPr lang="en-US" b="1"/>
          </a:p>
          <a:p>
            <a:r>
              <a:rPr lang="en-US" b="1" i="1"/>
              <a:t>Psalm 51:10</a:t>
            </a:r>
            <a:endParaRPr lang="en-US" b="1" i="1"/>
          </a:p>
          <a:p>
            <a:r>
              <a:rPr lang="en-US" b="1" i="1"/>
              <a:t>Create in me a clean heart, O God, And renew a steadfast spirit within me.” (NASB95)</a:t>
            </a:r>
            <a:endParaRPr lang="en-US" b="1" i="1"/>
          </a:p>
          <a:p>
            <a:endParaRPr lang="en-US" b="1" i="1"/>
          </a:p>
          <a:p>
            <a:r>
              <a:rPr lang="en-US" b="1" i="1"/>
              <a:t>Lastly we get to a maturity that God's followers become peacemakers.</a:t>
            </a:r>
            <a:endParaRPr lang="en-US" b="1" i="1"/>
          </a:p>
          <a:p>
            <a:r>
              <a:rPr lang="en-US" b="1" i="1"/>
              <a:t>They do not stop at learning/ communing with God. their heart though goes out to the lost...desiring to  reflect and explain God to others in a way that will draw THEM to Him...bringing them peace and starting the process over in the lives of the new believers.</a:t>
            </a:r>
            <a:endParaRPr lang="en-US" b="1" i="1"/>
          </a:p>
          <a:p>
            <a:endParaRPr lang="en-US" b="1" i="1"/>
          </a:p>
          <a:p>
            <a:r>
              <a:rPr lang="en-US" b="1"/>
              <a:t>OR NOT!</a:t>
            </a:r>
            <a:endParaRPr lang="en-US" b="1" i="1"/>
          </a:p>
          <a:p>
            <a:endParaRPr lang="en-US" b="1"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First beatitude is a virtue that takes stock of one's life in view of eternity.</a:t>
            </a:r>
            <a:endParaRPr lang="en-US" b="1"/>
          </a:p>
          <a:p>
            <a:endParaRPr lang="en-US" b="1"/>
          </a:p>
          <a:p>
            <a:r>
              <a:rPr lang="en-US" b="1"/>
              <a:t>Spiritual blindness</a:t>
            </a:r>
            <a:endParaRPr lang="en-US" b="1"/>
          </a:p>
          <a:p>
            <a:r>
              <a:rPr lang="en-US" b="1"/>
              <a:t>Isaiah 61:1</a:t>
            </a:r>
            <a:endParaRPr lang="en-US" b="1"/>
          </a:p>
          <a:p>
            <a:r>
              <a:rPr lang="en-US" b="1"/>
              <a:t>The Spirit of the Lord GOD is upon me, Because the LORD has anointed me To bring good news to the afflicted; He has sent me to bind up the brokenhearted, To proclaim liberty to captives And freedom to prisoners;” (NASB95)</a:t>
            </a:r>
            <a:endParaRPr lang="en-US" b="1"/>
          </a:p>
          <a:p>
            <a:endParaRPr lang="en-US" b="1"/>
          </a:p>
          <a:p>
            <a:r>
              <a:rPr lang="en-US" b="1"/>
              <a:t>Luke records Jesus assigning to himself this mission of Isaiah's.</a:t>
            </a:r>
            <a:endParaRPr lang="en-US" b="1"/>
          </a:p>
          <a:p>
            <a:r>
              <a:rPr lang="en-US" b="1"/>
              <a:t>   </a:t>
            </a:r>
            <a:r>
              <a:rPr lang="en-US" b="1" i="1"/>
              <a:t> Luke.7:22,23      And He answered and said to them, “Go and report to John what you have seen and heard: the BLIND RECEIVE SIGHT, the lame walk, the lepers are cleansed, and the deaf hear, the dead are raised up, the POOR HAVE THE GOSPEL PREACHED TO THEM. </a:t>
            </a:r>
            <a:r>
              <a:rPr lang="en-US" b="1" i="1" u="sng"/>
              <a:t>“Blessed is he who does not take offense at Me.”  </a:t>
            </a:r>
            <a:endParaRPr lang="en-US" b="1" i="1" u="sng"/>
          </a:p>
          <a:p>
            <a:endParaRPr lang="en-US" b="1" i="1" u="sng"/>
          </a:p>
          <a:p>
            <a:r>
              <a:rPr lang="en-US" b="1"/>
              <a:t>Why would Jesus add that “Blessed is he who does not take offense at me? Because that is the mark of one who is truley poor in Spirit. This is one who accepts/ embraces Jesus as His only hope.</a:t>
            </a:r>
            <a:endParaRPr lang="en-US" b="1" i="1" u="sng"/>
          </a:p>
          <a:p>
            <a:endParaRPr lang="en-US" b="1" u="sng"/>
          </a:p>
          <a:p>
            <a:r>
              <a:rPr lang="en-US" b="1"/>
              <a:t>John, in his book of Revelation, calls out a church because they have forgotten their standing before God outside of Christ and have gone back to embracing the world and ITS standards of wealth and poverty. </a:t>
            </a:r>
            <a:endParaRPr lang="en-US" b="1" i="1"/>
          </a:p>
          <a:p>
            <a:r>
              <a:rPr lang="en-US" b="1" i="1"/>
              <a:t>Revelation 3:17–18</a:t>
            </a:r>
            <a:endParaRPr lang="en-US" b="1" i="1"/>
          </a:p>
          <a:p>
            <a:r>
              <a:rPr lang="en-US" b="1" i="1"/>
              <a:t>‘Because you say, “I am rich, and have become wealthy, and have need of nothing,” and you do not know that you are wretched and miserable and poor and blind and naked, I advise you to buy from Me gold refined by fire so that you may become rich, and white garments so that you may clothe yourself, and that the shame of your nakedness will not be revealed; and eye salve to anoint your eyes so that you may see.” (NASB95)</a:t>
            </a:r>
            <a:endParaRPr lang="en-US" b="1" i="1"/>
          </a:p>
          <a:p>
            <a:endParaRPr lang="en-US" b="1" i="1"/>
          </a:p>
          <a:p>
            <a:r>
              <a:rPr lang="en-US" b="1" i="1"/>
              <a:t>This, the first of the beatitudes comes with the first blessing. The struggling sinner is comforted in that the struggle is evidence of his right standing in God's kingdom. He has entered into the gate. His struggle watever it is and however long it takes, as long as it IS a struggle is strong evidence of the hand of God in his or her life.</a:t>
            </a:r>
            <a:endParaRPr lang="en-US" b="1" i="1"/>
          </a:p>
          <a:p>
            <a:r>
              <a:rPr lang="en-US" b="1" i="1"/>
              <a:t>Those blinded by Satan my struggle with life but they do NOT struggle with spiritual poverty. This is the mark of a kingdom inhabitant.</a:t>
            </a:r>
            <a:endParaRPr lang="en-US" b="1" i="1"/>
          </a:p>
          <a:p>
            <a:endParaRPr 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SIn and it's effects are ALWAYS in our view, we see it, we experience it, we participate in it. It is a disease that is manifest in everything. relationships, governments, nature, and our own hearts are affected by sin. As a believer, we are under NO illusion that the world is one day going to rid itself of sin and it's effects until Jesus comes and deals with it decisively at his return.</a:t>
            </a:r>
            <a:endParaRPr lang="en-US" b="1"/>
          </a:p>
          <a:p>
            <a:endParaRPr lang="en-US" b="1"/>
          </a:p>
          <a:p>
            <a:r>
              <a:rPr lang="en-US" b="1"/>
              <a:t>This mourning is NOT a self piting mourning but amouring of the actual. As believers we see clearly. We 'have the mind of Christ'. We see sin's effects at every turn and there is no hiding from it. It is insideous and merciless.</a:t>
            </a:r>
            <a:endParaRPr lang="en-US" b="1"/>
          </a:p>
          <a:p>
            <a:endParaRPr lang="en-US" b="1"/>
          </a:p>
          <a:p>
            <a:r>
              <a:rPr lang="en-US" b="1"/>
              <a:t>Weeping lasts for a night BUT JOY comes in the morning. As Followers of the king and homeowners in Jesus eternal kingdom we will ALL see a day where sin will NOT be evidenced. there will be NO trace of sin. in our hearts, in our mouths, in our minds and bodies, in our relationships. We will see everything as we are seen now. God sees us clothed in the righteousness of Christ...sinless. We will, one day see everything that way...sinless. mourning will disappear and every tear will be wiped away </a:t>
            </a:r>
            <a:endParaRPr lang="en-US" b="1"/>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This flies in the face of the modern church movement and maybe our personal beliefs.</a:t>
            </a:r>
            <a:endParaRPr lang="en-US" b="1"/>
          </a:p>
          <a:p>
            <a:r>
              <a:rPr lang="en-US" b="1"/>
              <a:t>Gentleness is part of the fruit of the Spirit and it's root are found in mourning due to being acted upon. Being easy, mild or soft. It is not weakness because it is a choice.</a:t>
            </a:r>
            <a:endParaRPr lang="en-US" b="1"/>
          </a:p>
          <a:p>
            <a:r>
              <a:rPr lang="en-US" b="1"/>
              <a:t>, We like to think that God needs to empower the church, empower our lives to FIGHT We need to take up arms...be militant; but God says that” The battle belongs to the Lord'. We need to stand still and see the salvation of God. </a:t>
            </a:r>
            <a:endParaRPr lang="en-US" b="1"/>
          </a:p>
          <a:p>
            <a:endParaRPr lang="en-US" b="1"/>
          </a:p>
          <a:p>
            <a:r>
              <a:rPr lang="en-US" b="1"/>
              <a:t>D.M&gt; Lloyd Jones says "is there not a rather pathetic tendency to think in terms of fighting the world, and sin, and the things that are opposed to Christ, by means of great organizations? Am I wrong when I suggest that the controlling and prevailing thought of the Christian Church throughout the world seems to be the very opposite of what is indicated in this text? 'There', they say, 'is the powerful enemy set against us, and here is the divided Christian Church. We must all get together, we must have one huge organization to face that organized enemy. Then we shall make an impact, and then we shall conquer.' But 'Blessed are the meek', not those who trust to their own organizing, not those who trust to their own powers and abilities and their own institutions. Rather it is the very reverse of that. And this is true, not only here, but in the whole message of the Bible. You get it in that perfect story of Gideon where God went on reducing the numbers, not adding to them. That is the spiritual method, and here it is once more emphasized in this amazing statement in the Sermon on the Mount. (Lloyd-Jones, D. M. Studies in the Sermon on the Mount)</a:t>
            </a:r>
            <a:endParaRPr lang="en-US" b="1"/>
          </a:p>
          <a:p>
            <a:endParaRPr lang="en-US" b="1"/>
          </a:p>
          <a:p>
            <a:r>
              <a:rPr lang="en-US" b="1"/>
              <a:t>Meekness, gentleness in this day are notlooked on with favor by the world but it is by our God. We will stick out if we exercise this.NOT weakness but meekness, gentleness. A quiet confidence in God to set all things right and courage to daily pick up our cross and journey on this great adventure of life knowing He is our strong tower. Hhe is our shield and defender. If God is for us......</a:t>
            </a:r>
            <a:endParaRPr lang="en-US" b="1"/>
          </a:p>
          <a:p>
            <a:endParaRPr lang="en-US" b="1"/>
          </a:p>
          <a:p>
            <a:r>
              <a:rPr lang="en-US" b="1"/>
              <a:t>Notice the blessing that is promised the Meek or gentle.</a:t>
            </a:r>
            <a:endParaRPr lang="en-US" b="1"/>
          </a:p>
          <a:p>
            <a:r>
              <a:rPr lang="en-US" b="1"/>
              <a:t>They inherit the earth. </a:t>
            </a:r>
            <a:endParaRPr lang="en-US" b="1"/>
          </a:p>
          <a:p>
            <a:endParaRPr lang="en-US" b="1"/>
          </a:p>
          <a:p>
            <a:r>
              <a:rPr lang="en-US" b="1"/>
              <a:t>Listen to Isaiah as he unravels God's plan for his people.</a:t>
            </a:r>
            <a:endParaRPr lang="en-US" b="1"/>
          </a:p>
          <a:p>
            <a:r>
              <a:rPr lang="en-US" b="1" i="1"/>
              <a:t>Isaiah 45:12–17</a:t>
            </a:r>
            <a:endParaRPr lang="en-US" b="1" i="1"/>
          </a:p>
          <a:p>
            <a:r>
              <a:rPr lang="en-US" b="1" i="1"/>
              <a:t>“It is I who made the earth, and created man upon it. I stretched out the heavens with My hands And I ordained all their host. “I have aroused him in righteousness And I will make all his ways smooth; He will build My city and will let My exiles go free, Without any payment or reward,” says the LORD of hosts. Thus says the LORD, “The products of Egypt and the merchandise of Cush And the Sabeans, men of stature, Will come over to you and will be yours; They will walk behind you, they will come over in chains And will bow down to you; They will make supplication to you: ‘Surely, God is with you, and there is none else, No other God.’ ” Truly, You are a God who hides Himself, O God of Israel, Savior! They will be put to shame and even humiliated, all of them; The manufacturers of idols will go away together in humiliation. Israel has been saved by the LORD With an everlasting salvation; You will not be put to shame or humiliated To all eternity.” (NASB95)</a:t>
            </a:r>
            <a:endParaRPr lang="en-US" b="1" i="1"/>
          </a:p>
          <a:p>
            <a:endParaRPr lang="en-US" b="1"/>
          </a:p>
          <a:p>
            <a:r>
              <a:rPr lang="en-US" b="1"/>
              <a:t>they will rule over the earth! </a:t>
            </a:r>
            <a:endParaRPr lang="en-US" b="1"/>
          </a:p>
          <a:p>
            <a:endParaRPr lang="en-US" b="1"/>
          </a:p>
          <a:p>
            <a:r>
              <a:rPr lang="en-US" b="1"/>
              <a:t>Listen to Revelation.</a:t>
            </a:r>
            <a:endParaRPr lang="en-US" b="1"/>
          </a:p>
          <a:p>
            <a:r>
              <a:rPr lang="en-US" b="1"/>
              <a:t>This is our status.</a:t>
            </a:r>
            <a:endParaRPr lang="en-US" b="1"/>
          </a:p>
          <a:p>
            <a:r>
              <a:rPr lang="en-US" b="1" i="1"/>
              <a:t>Revelation 5:8–10</a:t>
            </a:r>
            <a:endParaRPr lang="en-US" b="1" i="1"/>
          </a:p>
          <a:p>
            <a:r>
              <a:rPr lang="en-US" b="1" i="1"/>
              <a:t>When He had taken the book, the four living creatures and the twenty-four elders fell down before the Lamb, each one holding a harp and golden bowls full of incense, which are the prayers of the saints. And they sang a new song, saying, “Worthy are You to take the book and to break its seals; for You were slain, and purchased for God with Your blood men from every tribe and tongue and people and nation. “You have made them to be a kingdom and priests to our God; and they will reign upon the earth.”” (NASB95)</a:t>
            </a:r>
            <a:endParaRPr lang="en-US" b="1" i="1"/>
          </a:p>
          <a:p>
            <a:r>
              <a:rPr lang="en-US" b="1"/>
              <a:t> We have the promissory note in our hands and it is irrevocable. We have our position firmly established sealed through the Holy Spirit. Whatever the new heavens and new earth look like...we will reign over it!</a:t>
            </a:r>
            <a:endParaRPr lang="en-US" b="1" i="1"/>
          </a:p>
          <a:p>
            <a:endParaRPr lang="en-US" b="1"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Picture 1"/>
          <p:cNvPicPr>
            <a:picLocks noChangeAspect="1"/>
          </p:cNvPicPr>
          <p:nvPr/>
        </p:nvPicPr>
        <p:blipFill>
          <a:blip r:embed="rId2"/>
          <a:stretch>
            <a:fillRect/>
          </a:stretch>
        </p:blipFill>
        <p:spPr>
          <a:xfrm>
            <a:off x="8963660" y="5487670"/>
            <a:ext cx="3150235" cy="1434465"/>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201295" y="164465"/>
            <a:ext cx="12120245" cy="6369685"/>
          </a:xfrm>
          <a:prstGeom prst="rect">
            <a:avLst/>
          </a:prstGeom>
          <a:noFill/>
        </p:spPr>
        <p:txBody>
          <a:bodyPr wrap="square" rtlCol="0">
            <a:spAutoFit/>
          </a:bodyPr>
          <a:p>
            <a:r>
              <a:rPr lang="en-US" sz="4000" b="1">
                <a:solidFill>
                  <a:schemeClr val="bg1"/>
                </a:solidFill>
              </a:rPr>
              <a:t>“Blessed are those who hunger and thirst for righteousness, for they shall be satisfied.” </a:t>
            </a:r>
            <a:endParaRPr lang="en-US" sz="4000" b="1">
              <a:solidFill>
                <a:schemeClr val="bg1"/>
              </a:solidFill>
            </a:endParaRPr>
          </a:p>
          <a:p>
            <a:endParaRPr lang="en-US" sz="4000" b="1">
              <a:solidFill>
                <a:schemeClr val="bg1"/>
              </a:solidFill>
            </a:endParaRPr>
          </a:p>
          <a:p>
            <a:r>
              <a:rPr lang="en-US" sz="3600" b="1" i="1">
                <a:solidFill>
                  <a:schemeClr val="bg1"/>
                </a:solidFill>
              </a:rPr>
              <a:t>True godliness lies very much in desires. As we are not what we shall be, so also we are not what we would be. The desires of gracious men after holiness are intense, -- they cause a wear of heart, a straining of the mind, till it feels ready to snap with the heavenly pull. A high value of the Lord's commandment leads to a pressing desire to know and to do it, and this so weighs upon the soul that it is ready to break in pieces under the crush of its own longings.                            C. H. Spurgeon</a:t>
            </a:r>
            <a:endParaRPr lang="en-US" sz="3600" b="1" i="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20320" y="-58420"/>
            <a:ext cx="12120245" cy="4399915"/>
          </a:xfrm>
          <a:prstGeom prst="rect">
            <a:avLst/>
          </a:prstGeom>
          <a:noFill/>
        </p:spPr>
        <p:txBody>
          <a:bodyPr wrap="square" rtlCol="0">
            <a:spAutoFit/>
          </a:bodyPr>
          <a:p>
            <a:r>
              <a:rPr lang="en-US" sz="4000" b="1">
                <a:solidFill>
                  <a:schemeClr val="bg1"/>
                </a:solidFill>
              </a:rPr>
              <a:t>Matthew 5:1–12</a:t>
            </a:r>
            <a:endParaRPr lang="en-US" sz="4000" b="1">
              <a:solidFill>
                <a:schemeClr val="bg1"/>
              </a:solidFill>
            </a:endParaRPr>
          </a:p>
          <a:p>
            <a:r>
              <a:rPr lang="en-US" sz="4000" b="1">
                <a:solidFill>
                  <a:schemeClr val="bg1"/>
                </a:solidFill>
              </a:rPr>
              <a:t>When Jesus saw the crowds, He went up on the mountain; and after He sat down, His disciples came to Him. He opened His mouth and began to teach them, saying, “Blessed are the poor in spirit, for theirs is the kingdom of heaven. “Blessed are those who mourn, for they shall be comforted. </a:t>
            </a:r>
            <a:endParaRPr lang="en-US" sz="40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20320" y="-58420"/>
            <a:ext cx="12120245" cy="5015865"/>
          </a:xfrm>
          <a:prstGeom prst="rect">
            <a:avLst/>
          </a:prstGeom>
          <a:noFill/>
        </p:spPr>
        <p:txBody>
          <a:bodyPr wrap="square" rtlCol="0">
            <a:spAutoFit/>
          </a:bodyPr>
          <a:p>
            <a:endParaRPr lang="en-US" sz="4000" b="1">
              <a:solidFill>
                <a:schemeClr val="bg1"/>
              </a:solidFill>
              <a:sym typeface="+mn-ea"/>
            </a:endParaRPr>
          </a:p>
          <a:p>
            <a:r>
              <a:rPr lang="en-US" sz="4000" b="1">
                <a:solidFill>
                  <a:schemeClr val="bg1"/>
                </a:solidFill>
                <a:sym typeface="+mn-ea"/>
              </a:rPr>
              <a:t>“Blessed are the gentle, for they shall inherit the earth. “Blessed are those who hunger and thirst for righteousness, for they shall be satisfied.” (NASB95)</a:t>
            </a:r>
            <a:endParaRPr lang="en-US" sz="4000" b="1">
              <a:solidFill>
                <a:schemeClr val="bg1"/>
              </a:solidFill>
            </a:endParaRPr>
          </a:p>
          <a:p>
            <a:r>
              <a:rPr lang="en-US" sz="4000" b="1">
                <a:solidFill>
                  <a:schemeClr val="bg1"/>
                </a:solidFill>
              </a:rPr>
              <a:t>Blessed are the merciful, for they shall receive mercy. “Blessed are the pure in heart, for they shall see God. “Blessed are the peacemakers, for they shall be called sons of God. </a:t>
            </a:r>
            <a:endParaRPr lang="en-US" sz="4000"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6" name="Content Placeholder 5"/>
          <p:cNvPicPr>
            <a:picLocks noChangeAspect="1"/>
          </p:cNvPicPr>
          <p:nvPr>
            <p:ph/>
          </p:nvPr>
        </p:nvPicPr>
        <p:blipFill>
          <a:blip r:embed="rId1"/>
          <a:stretch>
            <a:fillRect/>
          </a:stretch>
        </p:blipFill>
        <p:spPr>
          <a:xfrm>
            <a:off x="22860" y="366395"/>
            <a:ext cx="12148185" cy="6029325"/>
          </a:xfrm>
          <a:prstGeom prst="rect">
            <a:avLst/>
          </a:prstGeom>
        </p:spPr>
      </p:pic>
      <p:sp>
        <p:nvSpPr>
          <p:cNvPr id="3" name="Freeform 2"/>
          <p:cNvSpPr/>
          <p:nvPr/>
        </p:nvSpPr>
        <p:spPr>
          <a:xfrm>
            <a:off x="7070725" y="2976880"/>
            <a:ext cx="5191125" cy="3511550"/>
          </a:xfrm>
          <a:custGeom>
            <a:avLst/>
            <a:gdLst>
              <a:gd name="connisteX0" fmla="*/ 178435 w 5191125"/>
              <a:gd name="connsiteY0" fmla="*/ 1017905 h 3511550"/>
              <a:gd name="connisteX1" fmla="*/ 254635 w 5191125"/>
              <a:gd name="connsiteY1" fmla="*/ 992505 h 3511550"/>
              <a:gd name="connisteX2" fmla="*/ 330835 w 5191125"/>
              <a:gd name="connsiteY2" fmla="*/ 967105 h 3511550"/>
              <a:gd name="connisteX3" fmla="*/ 407035 w 5191125"/>
              <a:gd name="connsiteY3" fmla="*/ 941705 h 3511550"/>
              <a:gd name="connisteX4" fmla="*/ 483235 w 5191125"/>
              <a:gd name="connsiteY4" fmla="*/ 941705 h 3511550"/>
              <a:gd name="connisteX5" fmla="*/ 547370 w 5191125"/>
              <a:gd name="connsiteY5" fmla="*/ 915670 h 3511550"/>
              <a:gd name="connisteX6" fmla="*/ 636270 w 5191125"/>
              <a:gd name="connsiteY6" fmla="*/ 890270 h 3511550"/>
              <a:gd name="connisteX7" fmla="*/ 712470 w 5191125"/>
              <a:gd name="connsiteY7" fmla="*/ 864870 h 3511550"/>
              <a:gd name="connisteX8" fmla="*/ 788670 w 5191125"/>
              <a:gd name="connsiteY8" fmla="*/ 839470 h 3511550"/>
              <a:gd name="connisteX9" fmla="*/ 865505 w 5191125"/>
              <a:gd name="connsiteY9" fmla="*/ 801370 h 3511550"/>
              <a:gd name="connisteX10" fmla="*/ 941705 w 5191125"/>
              <a:gd name="connsiteY10" fmla="*/ 775970 h 3511550"/>
              <a:gd name="connisteX11" fmla="*/ 1017905 w 5191125"/>
              <a:gd name="connsiteY11" fmla="*/ 737870 h 3511550"/>
              <a:gd name="connisteX12" fmla="*/ 1094105 w 5191125"/>
              <a:gd name="connsiteY12" fmla="*/ 737870 h 3511550"/>
              <a:gd name="connisteX13" fmla="*/ 1183005 w 5191125"/>
              <a:gd name="connsiteY13" fmla="*/ 737870 h 3511550"/>
              <a:gd name="connisteX14" fmla="*/ 1247140 w 5191125"/>
              <a:gd name="connsiteY14" fmla="*/ 737870 h 3511550"/>
              <a:gd name="connisteX15" fmla="*/ 1323340 w 5191125"/>
              <a:gd name="connsiteY15" fmla="*/ 725170 h 3511550"/>
              <a:gd name="connisteX16" fmla="*/ 1399540 w 5191125"/>
              <a:gd name="connsiteY16" fmla="*/ 699770 h 3511550"/>
              <a:gd name="connisteX17" fmla="*/ 1475740 w 5191125"/>
              <a:gd name="connsiteY17" fmla="*/ 674370 h 3511550"/>
              <a:gd name="connisteX18" fmla="*/ 1552575 w 5191125"/>
              <a:gd name="connsiteY18" fmla="*/ 648970 h 3511550"/>
              <a:gd name="connisteX19" fmla="*/ 1628775 w 5191125"/>
              <a:gd name="connsiteY19" fmla="*/ 623570 h 3511550"/>
              <a:gd name="connisteX20" fmla="*/ 1704975 w 5191125"/>
              <a:gd name="connsiteY20" fmla="*/ 598170 h 3511550"/>
              <a:gd name="connisteX21" fmla="*/ 1781175 w 5191125"/>
              <a:gd name="connsiteY21" fmla="*/ 584835 h 3511550"/>
              <a:gd name="connisteX22" fmla="*/ 1857375 w 5191125"/>
              <a:gd name="connsiteY22" fmla="*/ 572135 h 3511550"/>
              <a:gd name="connisteX23" fmla="*/ 1921510 w 5191125"/>
              <a:gd name="connsiteY23" fmla="*/ 559435 h 3511550"/>
              <a:gd name="connisteX24" fmla="*/ 2010410 w 5191125"/>
              <a:gd name="connsiteY24" fmla="*/ 521335 h 3511550"/>
              <a:gd name="connisteX25" fmla="*/ 2086610 w 5191125"/>
              <a:gd name="connsiteY25" fmla="*/ 508635 h 3511550"/>
              <a:gd name="connisteX26" fmla="*/ 2175510 w 5191125"/>
              <a:gd name="connsiteY26" fmla="*/ 495935 h 3511550"/>
              <a:gd name="connisteX27" fmla="*/ 2239645 w 5191125"/>
              <a:gd name="connsiteY27" fmla="*/ 470535 h 3511550"/>
              <a:gd name="connisteX28" fmla="*/ 2315845 w 5191125"/>
              <a:gd name="connsiteY28" fmla="*/ 445135 h 3511550"/>
              <a:gd name="connisteX29" fmla="*/ 2404745 w 5191125"/>
              <a:gd name="connsiteY29" fmla="*/ 419735 h 3511550"/>
              <a:gd name="connisteX30" fmla="*/ 2480945 w 5191125"/>
              <a:gd name="connsiteY30" fmla="*/ 381635 h 3511550"/>
              <a:gd name="connisteX31" fmla="*/ 2569845 w 5191125"/>
              <a:gd name="connsiteY31" fmla="*/ 343535 h 3511550"/>
              <a:gd name="connisteX32" fmla="*/ 2646680 w 5191125"/>
              <a:gd name="connsiteY32" fmla="*/ 330835 h 3511550"/>
              <a:gd name="connisteX33" fmla="*/ 2722880 w 5191125"/>
              <a:gd name="connsiteY33" fmla="*/ 305435 h 3511550"/>
              <a:gd name="connisteX34" fmla="*/ 2811780 w 5191125"/>
              <a:gd name="connsiteY34" fmla="*/ 280035 h 3511550"/>
              <a:gd name="connisteX35" fmla="*/ 2887980 w 5191125"/>
              <a:gd name="connsiteY35" fmla="*/ 254635 h 3511550"/>
              <a:gd name="connisteX36" fmla="*/ 2952115 w 5191125"/>
              <a:gd name="connsiteY36" fmla="*/ 228600 h 3511550"/>
              <a:gd name="connisteX37" fmla="*/ 3028315 w 5191125"/>
              <a:gd name="connsiteY37" fmla="*/ 203200 h 3511550"/>
              <a:gd name="connisteX38" fmla="*/ 3104515 w 5191125"/>
              <a:gd name="connsiteY38" fmla="*/ 203200 h 3511550"/>
              <a:gd name="connisteX39" fmla="*/ 3193415 w 5191125"/>
              <a:gd name="connsiteY39" fmla="*/ 177800 h 3511550"/>
              <a:gd name="connisteX40" fmla="*/ 3270250 w 5191125"/>
              <a:gd name="connsiteY40" fmla="*/ 165100 h 3511550"/>
              <a:gd name="connisteX41" fmla="*/ 3346450 w 5191125"/>
              <a:gd name="connsiteY41" fmla="*/ 139700 h 3511550"/>
              <a:gd name="connisteX42" fmla="*/ 3422650 w 5191125"/>
              <a:gd name="connsiteY42" fmla="*/ 127000 h 3511550"/>
              <a:gd name="connisteX43" fmla="*/ 3511550 w 5191125"/>
              <a:gd name="connsiteY43" fmla="*/ 127000 h 3511550"/>
              <a:gd name="connisteX44" fmla="*/ 3587750 w 5191125"/>
              <a:gd name="connsiteY44" fmla="*/ 127000 h 3511550"/>
              <a:gd name="connisteX45" fmla="*/ 3651885 w 5191125"/>
              <a:gd name="connsiteY45" fmla="*/ 127000 h 3511550"/>
              <a:gd name="connisteX46" fmla="*/ 3728085 w 5191125"/>
              <a:gd name="connsiteY46" fmla="*/ 127000 h 3511550"/>
              <a:gd name="connisteX47" fmla="*/ 3804285 w 5191125"/>
              <a:gd name="connsiteY47" fmla="*/ 127000 h 3511550"/>
              <a:gd name="connisteX48" fmla="*/ 3880485 w 5191125"/>
              <a:gd name="connsiteY48" fmla="*/ 127000 h 3511550"/>
              <a:gd name="connisteX49" fmla="*/ 3957320 w 5191125"/>
              <a:gd name="connsiteY49" fmla="*/ 114300 h 3511550"/>
              <a:gd name="connisteX50" fmla="*/ 4033520 w 5191125"/>
              <a:gd name="connsiteY50" fmla="*/ 88900 h 3511550"/>
              <a:gd name="connisteX51" fmla="*/ 4109720 w 5191125"/>
              <a:gd name="connsiteY51" fmla="*/ 76200 h 3511550"/>
              <a:gd name="connisteX52" fmla="*/ 4185920 w 5191125"/>
              <a:gd name="connsiteY52" fmla="*/ 76200 h 3511550"/>
              <a:gd name="connisteX53" fmla="*/ 4274820 w 5191125"/>
              <a:gd name="connsiteY53" fmla="*/ 50800 h 3511550"/>
              <a:gd name="connisteX54" fmla="*/ 4338955 w 5191125"/>
              <a:gd name="connsiteY54" fmla="*/ 38100 h 3511550"/>
              <a:gd name="connisteX55" fmla="*/ 4415155 w 5191125"/>
              <a:gd name="connsiteY55" fmla="*/ 38100 h 3511550"/>
              <a:gd name="connisteX56" fmla="*/ 4491355 w 5191125"/>
              <a:gd name="connsiteY56" fmla="*/ 25400 h 3511550"/>
              <a:gd name="connisteX57" fmla="*/ 4567555 w 5191125"/>
              <a:gd name="connsiteY57" fmla="*/ 12700 h 3511550"/>
              <a:gd name="connisteX58" fmla="*/ 4631690 w 5191125"/>
              <a:gd name="connsiteY58" fmla="*/ 0 h 3511550"/>
              <a:gd name="connisteX59" fmla="*/ 4720590 w 5191125"/>
              <a:gd name="connsiteY59" fmla="*/ 0 h 3511550"/>
              <a:gd name="connisteX60" fmla="*/ 4809490 w 5191125"/>
              <a:gd name="connsiteY60" fmla="*/ 0 h 3511550"/>
              <a:gd name="connisteX61" fmla="*/ 4885690 w 5191125"/>
              <a:gd name="connsiteY61" fmla="*/ 0 h 3511550"/>
              <a:gd name="connisteX62" fmla="*/ 4961890 w 5191125"/>
              <a:gd name="connsiteY62" fmla="*/ 12700 h 3511550"/>
              <a:gd name="connisteX63" fmla="*/ 5026025 w 5191125"/>
              <a:gd name="connsiteY63" fmla="*/ 38100 h 3511550"/>
              <a:gd name="connisteX64" fmla="*/ 5102225 w 5191125"/>
              <a:gd name="connsiteY64" fmla="*/ 50800 h 3511550"/>
              <a:gd name="connisteX65" fmla="*/ 5178425 w 5191125"/>
              <a:gd name="connsiteY65" fmla="*/ 101600 h 3511550"/>
              <a:gd name="connisteX66" fmla="*/ 5178425 w 5191125"/>
              <a:gd name="connsiteY66" fmla="*/ 177800 h 3511550"/>
              <a:gd name="connisteX67" fmla="*/ 5191125 w 5191125"/>
              <a:gd name="connsiteY67" fmla="*/ 254635 h 3511550"/>
              <a:gd name="connisteX68" fmla="*/ 5191125 w 5191125"/>
              <a:gd name="connsiteY68" fmla="*/ 330835 h 3511550"/>
              <a:gd name="connisteX69" fmla="*/ 5153025 w 5191125"/>
              <a:gd name="connsiteY69" fmla="*/ 407035 h 3511550"/>
              <a:gd name="connisteX70" fmla="*/ 5114925 w 5191125"/>
              <a:gd name="connsiteY70" fmla="*/ 483235 h 3511550"/>
              <a:gd name="connisteX71" fmla="*/ 5089525 w 5191125"/>
              <a:gd name="connsiteY71" fmla="*/ 559435 h 3511550"/>
              <a:gd name="connisteX72" fmla="*/ 5089525 w 5191125"/>
              <a:gd name="connsiteY72" fmla="*/ 623570 h 3511550"/>
              <a:gd name="connisteX73" fmla="*/ 5064125 w 5191125"/>
              <a:gd name="connsiteY73" fmla="*/ 699770 h 3511550"/>
              <a:gd name="connisteX74" fmla="*/ 5064125 w 5191125"/>
              <a:gd name="connsiteY74" fmla="*/ 775970 h 3511550"/>
              <a:gd name="connisteX75" fmla="*/ 5064125 w 5191125"/>
              <a:gd name="connsiteY75" fmla="*/ 852170 h 3511550"/>
              <a:gd name="connisteX76" fmla="*/ 5064125 w 5191125"/>
              <a:gd name="connsiteY76" fmla="*/ 928370 h 3511550"/>
              <a:gd name="connisteX77" fmla="*/ 5064125 w 5191125"/>
              <a:gd name="connsiteY77" fmla="*/ 992505 h 3511550"/>
              <a:gd name="connisteX78" fmla="*/ 5089525 w 5191125"/>
              <a:gd name="connsiteY78" fmla="*/ 1068705 h 3511550"/>
              <a:gd name="connisteX79" fmla="*/ 5102225 w 5191125"/>
              <a:gd name="connsiteY79" fmla="*/ 1144905 h 3511550"/>
              <a:gd name="connisteX80" fmla="*/ 5114925 w 5191125"/>
              <a:gd name="connsiteY80" fmla="*/ 1221105 h 3511550"/>
              <a:gd name="connisteX81" fmla="*/ 5114925 w 5191125"/>
              <a:gd name="connsiteY81" fmla="*/ 1285240 h 3511550"/>
              <a:gd name="connisteX82" fmla="*/ 5127625 w 5191125"/>
              <a:gd name="connsiteY82" fmla="*/ 1361440 h 3511550"/>
              <a:gd name="connisteX83" fmla="*/ 5140325 w 5191125"/>
              <a:gd name="connsiteY83" fmla="*/ 1437640 h 3511550"/>
              <a:gd name="connisteX84" fmla="*/ 5140325 w 5191125"/>
              <a:gd name="connsiteY84" fmla="*/ 1513840 h 3511550"/>
              <a:gd name="connisteX85" fmla="*/ 5140325 w 5191125"/>
              <a:gd name="connsiteY85" fmla="*/ 1590040 h 3511550"/>
              <a:gd name="connisteX86" fmla="*/ 5140325 w 5191125"/>
              <a:gd name="connsiteY86" fmla="*/ 1654175 h 3511550"/>
              <a:gd name="connisteX87" fmla="*/ 5140325 w 5191125"/>
              <a:gd name="connsiteY87" fmla="*/ 1730375 h 3511550"/>
              <a:gd name="connisteX88" fmla="*/ 5140325 w 5191125"/>
              <a:gd name="connsiteY88" fmla="*/ 1806575 h 3511550"/>
              <a:gd name="connisteX89" fmla="*/ 5140325 w 5191125"/>
              <a:gd name="connsiteY89" fmla="*/ 1882775 h 3511550"/>
              <a:gd name="connisteX90" fmla="*/ 5140325 w 5191125"/>
              <a:gd name="connsiteY90" fmla="*/ 1958975 h 3511550"/>
              <a:gd name="connisteX91" fmla="*/ 5140325 w 5191125"/>
              <a:gd name="connsiteY91" fmla="*/ 2023110 h 3511550"/>
              <a:gd name="connisteX92" fmla="*/ 5140325 w 5191125"/>
              <a:gd name="connsiteY92" fmla="*/ 2099310 h 3511550"/>
              <a:gd name="connisteX93" fmla="*/ 5114925 w 5191125"/>
              <a:gd name="connsiteY93" fmla="*/ 2175510 h 3511550"/>
              <a:gd name="connisteX94" fmla="*/ 5114925 w 5191125"/>
              <a:gd name="connsiteY94" fmla="*/ 2251710 h 3511550"/>
              <a:gd name="connisteX95" fmla="*/ 5114925 w 5191125"/>
              <a:gd name="connsiteY95" fmla="*/ 2315845 h 3511550"/>
              <a:gd name="connisteX96" fmla="*/ 5114925 w 5191125"/>
              <a:gd name="connsiteY96" fmla="*/ 2392045 h 3511550"/>
              <a:gd name="connisteX97" fmla="*/ 5114925 w 5191125"/>
              <a:gd name="connsiteY97" fmla="*/ 2468245 h 3511550"/>
              <a:gd name="connisteX98" fmla="*/ 5114925 w 5191125"/>
              <a:gd name="connsiteY98" fmla="*/ 2544445 h 3511550"/>
              <a:gd name="connisteX99" fmla="*/ 5127625 w 5191125"/>
              <a:gd name="connsiteY99" fmla="*/ 2620645 h 3511550"/>
              <a:gd name="connisteX100" fmla="*/ 5140325 w 5191125"/>
              <a:gd name="connsiteY100" fmla="*/ 2684780 h 3511550"/>
              <a:gd name="connisteX101" fmla="*/ 5140325 w 5191125"/>
              <a:gd name="connsiteY101" fmla="*/ 2760980 h 3511550"/>
              <a:gd name="connisteX102" fmla="*/ 5140325 w 5191125"/>
              <a:gd name="connsiteY102" fmla="*/ 2837180 h 3511550"/>
              <a:gd name="connisteX103" fmla="*/ 5140325 w 5191125"/>
              <a:gd name="connsiteY103" fmla="*/ 2913380 h 3511550"/>
              <a:gd name="connisteX104" fmla="*/ 5140325 w 5191125"/>
              <a:gd name="connsiteY104" fmla="*/ 2989580 h 3511550"/>
              <a:gd name="connisteX105" fmla="*/ 5140325 w 5191125"/>
              <a:gd name="connsiteY105" fmla="*/ 3053715 h 3511550"/>
              <a:gd name="connisteX106" fmla="*/ 5140325 w 5191125"/>
              <a:gd name="connsiteY106" fmla="*/ 3129915 h 3511550"/>
              <a:gd name="connisteX107" fmla="*/ 5127625 w 5191125"/>
              <a:gd name="connsiteY107" fmla="*/ 3218815 h 3511550"/>
              <a:gd name="connisteX108" fmla="*/ 5114925 w 5191125"/>
              <a:gd name="connsiteY108" fmla="*/ 3295015 h 3511550"/>
              <a:gd name="connisteX109" fmla="*/ 5089525 w 5191125"/>
              <a:gd name="connsiteY109" fmla="*/ 3359150 h 3511550"/>
              <a:gd name="connisteX110" fmla="*/ 5013325 w 5191125"/>
              <a:gd name="connsiteY110" fmla="*/ 3307715 h 3511550"/>
              <a:gd name="connisteX111" fmla="*/ 4936490 w 5191125"/>
              <a:gd name="connsiteY111" fmla="*/ 3359150 h 3511550"/>
              <a:gd name="connisteX112" fmla="*/ 4860290 w 5191125"/>
              <a:gd name="connsiteY112" fmla="*/ 3409950 h 3511550"/>
              <a:gd name="connisteX113" fmla="*/ 4784090 w 5191125"/>
              <a:gd name="connsiteY113" fmla="*/ 3448050 h 3511550"/>
              <a:gd name="connisteX114" fmla="*/ 4707890 w 5191125"/>
              <a:gd name="connsiteY114" fmla="*/ 3460750 h 3511550"/>
              <a:gd name="connisteX115" fmla="*/ 4631690 w 5191125"/>
              <a:gd name="connsiteY115" fmla="*/ 3460750 h 3511550"/>
              <a:gd name="connisteX116" fmla="*/ 4567555 w 5191125"/>
              <a:gd name="connsiteY116" fmla="*/ 3460750 h 3511550"/>
              <a:gd name="connisteX117" fmla="*/ 4491355 w 5191125"/>
              <a:gd name="connsiteY117" fmla="*/ 3460750 h 3511550"/>
              <a:gd name="connisteX118" fmla="*/ 4415155 w 5191125"/>
              <a:gd name="connsiteY118" fmla="*/ 3486150 h 3511550"/>
              <a:gd name="connisteX119" fmla="*/ 4338955 w 5191125"/>
              <a:gd name="connsiteY119" fmla="*/ 3498850 h 3511550"/>
              <a:gd name="connisteX120" fmla="*/ 4262120 w 5191125"/>
              <a:gd name="connsiteY120" fmla="*/ 3511550 h 3511550"/>
              <a:gd name="connisteX121" fmla="*/ 4185920 w 5191125"/>
              <a:gd name="connsiteY121" fmla="*/ 3511550 h 3511550"/>
              <a:gd name="connisteX122" fmla="*/ 4109720 w 5191125"/>
              <a:gd name="connsiteY122" fmla="*/ 3511550 h 3511550"/>
              <a:gd name="connisteX123" fmla="*/ 4033520 w 5191125"/>
              <a:gd name="connsiteY123" fmla="*/ 3486150 h 3511550"/>
              <a:gd name="connisteX124" fmla="*/ 4008120 w 5191125"/>
              <a:gd name="connsiteY124" fmla="*/ 3397250 h 3511550"/>
              <a:gd name="connisteX125" fmla="*/ 152400 w 5191125"/>
              <a:gd name="connsiteY125" fmla="*/ 3359150 h 3511550"/>
              <a:gd name="connisteX126" fmla="*/ 0 w 5191125"/>
              <a:gd name="connsiteY126" fmla="*/ 3041015 h 3511550"/>
              <a:gd name="connisteX127" fmla="*/ 76200 w 5191125"/>
              <a:gd name="connsiteY127" fmla="*/ 2951480 h 35115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Lst>
            <a:rect l="l" t="t" r="r" b="b"/>
            <a:pathLst>
              <a:path w="5191125" h="3511550">
                <a:moveTo>
                  <a:pt x="178435" y="1017905"/>
                </a:moveTo>
                <a:lnTo>
                  <a:pt x="254635" y="992505"/>
                </a:lnTo>
                <a:lnTo>
                  <a:pt x="330835" y="967105"/>
                </a:lnTo>
                <a:lnTo>
                  <a:pt x="407035" y="941705"/>
                </a:lnTo>
                <a:lnTo>
                  <a:pt x="483235" y="941705"/>
                </a:lnTo>
                <a:lnTo>
                  <a:pt x="547370" y="915670"/>
                </a:lnTo>
                <a:lnTo>
                  <a:pt x="636270" y="890270"/>
                </a:lnTo>
                <a:lnTo>
                  <a:pt x="712470" y="864870"/>
                </a:lnTo>
                <a:lnTo>
                  <a:pt x="788670" y="839470"/>
                </a:lnTo>
                <a:lnTo>
                  <a:pt x="865505" y="801370"/>
                </a:lnTo>
                <a:lnTo>
                  <a:pt x="941705" y="775970"/>
                </a:lnTo>
                <a:lnTo>
                  <a:pt x="1017905" y="737870"/>
                </a:lnTo>
                <a:lnTo>
                  <a:pt x="1094105" y="737870"/>
                </a:lnTo>
                <a:lnTo>
                  <a:pt x="1183005" y="737870"/>
                </a:lnTo>
                <a:lnTo>
                  <a:pt x="1247140" y="737870"/>
                </a:lnTo>
                <a:lnTo>
                  <a:pt x="1323340" y="725170"/>
                </a:lnTo>
                <a:lnTo>
                  <a:pt x="1399540" y="699770"/>
                </a:lnTo>
                <a:lnTo>
                  <a:pt x="1475740" y="674370"/>
                </a:lnTo>
                <a:lnTo>
                  <a:pt x="1552575" y="648970"/>
                </a:lnTo>
                <a:lnTo>
                  <a:pt x="1628775" y="623570"/>
                </a:lnTo>
                <a:lnTo>
                  <a:pt x="1704975" y="598170"/>
                </a:lnTo>
                <a:lnTo>
                  <a:pt x="1781175" y="584835"/>
                </a:lnTo>
                <a:lnTo>
                  <a:pt x="1857375" y="572135"/>
                </a:lnTo>
                <a:lnTo>
                  <a:pt x="1921510" y="559435"/>
                </a:lnTo>
                <a:lnTo>
                  <a:pt x="2010410" y="521335"/>
                </a:lnTo>
                <a:lnTo>
                  <a:pt x="2086610" y="508635"/>
                </a:lnTo>
                <a:lnTo>
                  <a:pt x="2175510" y="495935"/>
                </a:lnTo>
                <a:lnTo>
                  <a:pt x="2239645" y="470535"/>
                </a:lnTo>
                <a:lnTo>
                  <a:pt x="2315845" y="445135"/>
                </a:lnTo>
                <a:lnTo>
                  <a:pt x="2404745" y="419735"/>
                </a:lnTo>
                <a:lnTo>
                  <a:pt x="2480945" y="381635"/>
                </a:lnTo>
                <a:lnTo>
                  <a:pt x="2569845" y="343535"/>
                </a:lnTo>
                <a:lnTo>
                  <a:pt x="2646680" y="330835"/>
                </a:lnTo>
                <a:lnTo>
                  <a:pt x="2722880" y="305435"/>
                </a:lnTo>
                <a:lnTo>
                  <a:pt x="2811780" y="280035"/>
                </a:lnTo>
                <a:lnTo>
                  <a:pt x="2887980" y="254635"/>
                </a:lnTo>
                <a:lnTo>
                  <a:pt x="2952115" y="228600"/>
                </a:lnTo>
                <a:lnTo>
                  <a:pt x="3028315" y="203200"/>
                </a:lnTo>
                <a:lnTo>
                  <a:pt x="3104515" y="203200"/>
                </a:lnTo>
                <a:lnTo>
                  <a:pt x="3193415" y="177800"/>
                </a:lnTo>
                <a:lnTo>
                  <a:pt x="3270250" y="165100"/>
                </a:lnTo>
                <a:lnTo>
                  <a:pt x="3346450" y="139700"/>
                </a:lnTo>
                <a:lnTo>
                  <a:pt x="3422650" y="127000"/>
                </a:lnTo>
                <a:lnTo>
                  <a:pt x="3511550" y="127000"/>
                </a:lnTo>
                <a:lnTo>
                  <a:pt x="3587750" y="127000"/>
                </a:lnTo>
                <a:lnTo>
                  <a:pt x="3651885" y="127000"/>
                </a:lnTo>
                <a:lnTo>
                  <a:pt x="3728085" y="127000"/>
                </a:lnTo>
                <a:lnTo>
                  <a:pt x="3804285" y="127000"/>
                </a:lnTo>
                <a:lnTo>
                  <a:pt x="3880485" y="127000"/>
                </a:lnTo>
                <a:lnTo>
                  <a:pt x="3957320" y="114300"/>
                </a:lnTo>
                <a:lnTo>
                  <a:pt x="4033520" y="88900"/>
                </a:lnTo>
                <a:lnTo>
                  <a:pt x="4109720" y="76200"/>
                </a:lnTo>
                <a:lnTo>
                  <a:pt x="4185920" y="76200"/>
                </a:lnTo>
                <a:lnTo>
                  <a:pt x="4274820" y="50800"/>
                </a:lnTo>
                <a:lnTo>
                  <a:pt x="4338955" y="38100"/>
                </a:lnTo>
                <a:lnTo>
                  <a:pt x="4415155" y="38100"/>
                </a:lnTo>
                <a:lnTo>
                  <a:pt x="4491355" y="25400"/>
                </a:lnTo>
                <a:lnTo>
                  <a:pt x="4567555" y="12700"/>
                </a:lnTo>
                <a:lnTo>
                  <a:pt x="4631690" y="0"/>
                </a:lnTo>
                <a:lnTo>
                  <a:pt x="4720590" y="0"/>
                </a:lnTo>
                <a:lnTo>
                  <a:pt x="4809490" y="0"/>
                </a:lnTo>
                <a:lnTo>
                  <a:pt x="4885690" y="0"/>
                </a:lnTo>
                <a:lnTo>
                  <a:pt x="4961890" y="12700"/>
                </a:lnTo>
                <a:lnTo>
                  <a:pt x="5026025" y="38100"/>
                </a:lnTo>
                <a:lnTo>
                  <a:pt x="5102225" y="50800"/>
                </a:lnTo>
                <a:lnTo>
                  <a:pt x="5178425" y="101600"/>
                </a:lnTo>
                <a:lnTo>
                  <a:pt x="5178425" y="177800"/>
                </a:lnTo>
                <a:lnTo>
                  <a:pt x="5191125" y="254635"/>
                </a:lnTo>
                <a:lnTo>
                  <a:pt x="5191125" y="330835"/>
                </a:lnTo>
                <a:lnTo>
                  <a:pt x="5153025" y="407035"/>
                </a:lnTo>
                <a:lnTo>
                  <a:pt x="5114925" y="483235"/>
                </a:lnTo>
                <a:lnTo>
                  <a:pt x="5089525" y="559435"/>
                </a:lnTo>
                <a:lnTo>
                  <a:pt x="5089525" y="623570"/>
                </a:lnTo>
                <a:lnTo>
                  <a:pt x="5064125" y="699770"/>
                </a:lnTo>
                <a:lnTo>
                  <a:pt x="5064125" y="775970"/>
                </a:lnTo>
                <a:lnTo>
                  <a:pt x="5064125" y="852170"/>
                </a:lnTo>
                <a:lnTo>
                  <a:pt x="5064125" y="928370"/>
                </a:lnTo>
                <a:lnTo>
                  <a:pt x="5064125" y="992505"/>
                </a:lnTo>
                <a:lnTo>
                  <a:pt x="5089525" y="1068705"/>
                </a:lnTo>
                <a:lnTo>
                  <a:pt x="5102225" y="1144905"/>
                </a:lnTo>
                <a:lnTo>
                  <a:pt x="5114925" y="1221105"/>
                </a:lnTo>
                <a:lnTo>
                  <a:pt x="5114925" y="1285240"/>
                </a:lnTo>
                <a:lnTo>
                  <a:pt x="5127625" y="1361440"/>
                </a:lnTo>
                <a:lnTo>
                  <a:pt x="5140325" y="1437640"/>
                </a:lnTo>
                <a:lnTo>
                  <a:pt x="5140325" y="1513840"/>
                </a:lnTo>
                <a:lnTo>
                  <a:pt x="5140325" y="1590040"/>
                </a:lnTo>
                <a:lnTo>
                  <a:pt x="5140325" y="1654175"/>
                </a:lnTo>
                <a:lnTo>
                  <a:pt x="5140325" y="1730375"/>
                </a:lnTo>
                <a:lnTo>
                  <a:pt x="5140325" y="1806575"/>
                </a:lnTo>
                <a:lnTo>
                  <a:pt x="5140325" y="1882775"/>
                </a:lnTo>
                <a:lnTo>
                  <a:pt x="5140325" y="1958975"/>
                </a:lnTo>
                <a:lnTo>
                  <a:pt x="5140325" y="2023110"/>
                </a:lnTo>
                <a:lnTo>
                  <a:pt x="5140325" y="2099310"/>
                </a:lnTo>
                <a:lnTo>
                  <a:pt x="5114925" y="2175510"/>
                </a:lnTo>
                <a:lnTo>
                  <a:pt x="5114925" y="2251710"/>
                </a:lnTo>
                <a:lnTo>
                  <a:pt x="5114925" y="2315845"/>
                </a:lnTo>
                <a:lnTo>
                  <a:pt x="5114925" y="2392045"/>
                </a:lnTo>
                <a:lnTo>
                  <a:pt x="5114925" y="2468245"/>
                </a:lnTo>
                <a:lnTo>
                  <a:pt x="5114925" y="2544445"/>
                </a:lnTo>
                <a:lnTo>
                  <a:pt x="5127625" y="2620645"/>
                </a:lnTo>
                <a:lnTo>
                  <a:pt x="5140325" y="2684780"/>
                </a:lnTo>
                <a:lnTo>
                  <a:pt x="5140325" y="2760980"/>
                </a:lnTo>
                <a:lnTo>
                  <a:pt x="5140325" y="2837180"/>
                </a:lnTo>
                <a:lnTo>
                  <a:pt x="5140325" y="2913380"/>
                </a:lnTo>
                <a:lnTo>
                  <a:pt x="5140325" y="2989580"/>
                </a:lnTo>
                <a:lnTo>
                  <a:pt x="5140325" y="3053715"/>
                </a:lnTo>
                <a:lnTo>
                  <a:pt x="5140325" y="3129915"/>
                </a:lnTo>
                <a:lnTo>
                  <a:pt x="5127625" y="3218815"/>
                </a:lnTo>
                <a:lnTo>
                  <a:pt x="5114925" y="3295015"/>
                </a:lnTo>
                <a:lnTo>
                  <a:pt x="5089525" y="3359150"/>
                </a:lnTo>
                <a:lnTo>
                  <a:pt x="5013325" y="3307715"/>
                </a:lnTo>
                <a:lnTo>
                  <a:pt x="4936490" y="3359150"/>
                </a:lnTo>
                <a:lnTo>
                  <a:pt x="4860290" y="3409950"/>
                </a:lnTo>
                <a:lnTo>
                  <a:pt x="4784090" y="3448050"/>
                </a:lnTo>
                <a:lnTo>
                  <a:pt x="4707890" y="3460750"/>
                </a:lnTo>
                <a:lnTo>
                  <a:pt x="4631690" y="3460750"/>
                </a:lnTo>
                <a:lnTo>
                  <a:pt x="4567555" y="3460750"/>
                </a:lnTo>
                <a:lnTo>
                  <a:pt x="4491355" y="3460750"/>
                </a:lnTo>
                <a:lnTo>
                  <a:pt x="4415155" y="3486150"/>
                </a:lnTo>
                <a:lnTo>
                  <a:pt x="4338955" y="3498850"/>
                </a:lnTo>
                <a:lnTo>
                  <a:pt x="4262120" y="3511550"/>
                </a:lnTo>
                <a:lnTo>
                  <a:pt x="4185920" y="3511550"/>
                </a:lnTo>
                <a:lnTo>
                  <a:pt x="4109720" y="3511550"/>
                </a:lnTo>
                <a:lnTo>
                  <a:pt x="4033520" y="3486150"/>
                </a:lnTo>
                <a:lnTo>
                  <a:pt x="4008120" y="3397250"/>
                </a:lnTo>
                <a:lnTo>
                  <a:pt x="152400" y="3359150"/>
                </a:lnTo>
                <a:lnTo>
                  <a:pt x="0" y="3041015"/>
                </a:lnTo>
                <a:lnTo>
                  <a:pt x="76200" y="29514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Freeform 3"/>
          <p:cNvSpPr/>
          <p:nvPr/>
        </p:nvSpPr>
        <p:spPr>
          <a:xfrm>
            <a:off x="6050280" y="2938145"/>
            <a:ext cx="6146165" cy="3461385"/>
          </a:xfrm>
          <a:custGeom>
            <a:avLst/>
            <a:gdLst>
              <a:gd name="connisteX0" fmla="*/ 1284605 w 6297930"/>
              <a:gd name="connsiteY0" fmla="*/ 1616075 h 3957320"/>
              <a:gd name="connisteX1" fmla="*/ 1374140 w 6297930"/>
              <a:gd name="connsiteY1" fmla="*/ 1603375 h 3957320"/>
              <a:gd name="connisteX2" fmla="*/ 6285230 w 6297930"/>
              <a:gd name="connsiteY2" fmla="*/ 0 h 3957320"/>
              <a:gd name="connisteX3" fmla="*/ 6285230 w 6297930"/>
              <a:gd name="connsiteY3" fmla="*/ 76200 h 3957320"/>
              <a:gd name="connisteX4" fmla="*/ 6297930 w 6297930"/>
              <a:gd name="connsiteY4" fmla="*/ 140335 h 3957320"/>
              <a:gd name="connisteX5" fmla="*/ 6259830 w 6297930"/>
              <a:gd name="connsiteY5" fmla="*/ 3957320 h 3957320"/>
              <a:gd name="connisteX6" fmla="*/ 25400 w 6297930"/>
              <a:gd name="connsiteY6" fmla="*/ 3944620 h 3957320"/>
              <a:gd name="connisteX7" fmla="*/ 0 w 6297930"/>
              <a:gd name="connsiteY7" fmla="*/ 3715385 h 3957320"/>
              <a:gd name="connisteX8" fmla="*/ 1106805 w 6297930"/>
              <a:gd name="connsiteY8" fmla="*/ 3664585 h 3957320"/>
              <a:gd name="connisteX9" fmla="*/ 1488440 w 6297930"/>
              <a:gd name="connsiteY9" fmla="*/ 2532380 h 3957320"/>
              <a:gd name="connisteX10" fmla="*/ 1615440 w 6297930"/>
              <a:gd name="connsiteY10" fmla="*/ 2239645 h 3957320"/>
              <a:gd name="connisteX11" fmla="*/ 1170305 w 6297930"/>
              <a:gd name="connsiteY11" fmla="*/ 1590675 h 395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6297930" h="3957320">
                <a:moveTo>
                  <a:pt x="1284605" y="1616075"/>
                </a:moveTo>
                <a:lnTo>
                  <a:pt x="1374140" y="1603375"/>
                </a:lnTo>
                <a:lnTo>
                  <a:pt x="6285230" y="0"/>
                </a:lnTo>
                <a:lnTo>
                  <a:pt x="6285230" y="76200"/>
                </a:lnTo>
                <a:lnTo>
                  <a:pt x="6297930" y="140335"/>
                </a:lnTo>
                <a:lnTo>
                  <a:pt x="6259830" y="3957320"/>
                </a:lnTo>
                <a:lnTo>
                  <a:pt x="25400" y="3944620"/>
                </a:lnTo>
                <a:lnTo>
                  <a:pt x="0" y="3715385"/>
                </a:lnTo>
                <a:lnTo>
                  <a:pt x="1106805" y="3664585"/>
                </a:lnTo>
                <a:lnTo>
                  <a:pt x="1488440" y="2532380"/>
                </a:lnTo>
                <a:lnTo>
                  <a:pt x="1615440" y="2239645"/>
                </a:lnTo>
                <a:lnTo>
                  <a:pt x="1170305" y="1590675"/>
                </a:lnTo>
              </a:path>
            </a:pathLst>
          </a:custGeom>
          <a:solidFill>
            <a:srgbClr val="FFFF00">
              <a:alpha val="16000"/>
            </a:srgb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Down Arrow 1"/>
          <p:cNvSpPr/>
          <p:nvPr/>
        </p:nvSpPr>
        <p:spPr>
          <a:xfrm rot="20400000">
            <a:off x="5983605" y="5043805"/>
            <a:ext cx="788035" cy="101409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137160" y="212725"/>
            <a:ext cx="12120245" cy="4646295"/>
          </a:xfrm>
          <a:prstGeom prst="rect">
            <a:avLst/>
          </a:prstGeom>
          <a:noFill/>
        </p:spPr>
        <p:txBody>
          <a:bodyPr wrap="square" rtlCol="0">
            <a:spAutoFit/>
          </a:bodyPr>
          <a:p>
            <a:r>
              <a:rPr lang="en-US" sz="4000" b="1">
                <a:solidFill>
                  <a:schemeClr val="bg1"/>
                </a:solidFill>
              </a:rPr>
              <a:t>What is this about?</a:t>
            </a:r>
            <a:endParaRPr lang="en-US" sz="4000" b="1">
              <a:solidFill>
                <a:schemeClr val="bg1"/>
              </a:solidFill>
            </a:endParaRPr>
          </a:p>
          <a:p>
            <a:endParaRPr lang="en-US" sz="4000" b="1">
              <a:solidFill>
                <a:schemeClr val="bg1"/>
              </a:solidFill>
            </a:endParaRPr>
          </a:p>
          <a:p>
            <a:r>
              <a:rPr lang="en-US" sz="3600" b="1">
                <a:solidFill>
                  <a:schemeClr val="bg1"/>
                </a:solidFill>
              </a:rPr>
              <a:t>1. Installing a second ethical level</a:t>
            </a:r>
            <a:endParaRPr lang="en-US" sz="3600" b="1">
              <a:solidFill>
                <a:schemeClr val="bg1"/>
              </a:solidFill>
            </a:endParaRPr>
          </a:p>
          <a:p>
            <a:r>
              <a:rPr lang="en-US" sz="3600" b="1">
                <a:solidFill>
                  <a:schemeClr val="bg1"/>
                </a:solidFill>
              </a:rPr>
              <a:t>2. Institue the ACTUAL standard to produce repentance</a:t>
            </a:r>
            <a:endParaRPr lang="en-US" sz="3600" b="1">
              <a:solidFill>
                <a:schemeClr val="bg1"/>
              </a:solidFill>
            </a:endParaRPr>
          </a:p>
          <a:p>
            <a:r>
              <a:rPr lang="en-US" sz="3600" b="1">
                <a:solidFill>
                  <a:schemeClr val="bg1"/>
                </a:solidFill>
              </a:rPr>
              <a:t>3. Innovation of application to civil sphere</a:t>
            </a:r>
            <a:endParaRPr lang="en-US" sz="3600" b="1">
              <a:solidFill>
                <a:schemeClr val="bg1"/>
              </a:solidFill>
            </a:endParaRPr>
          </a:p>
          <a:p>
            <a:r>
              <a:rPr lang="en-US" sz="3600" b="1">
                <a:solidFill>
                  <a:schemeClr val="bg1"/>
                </a:solidFill>
              </a:rPr>
              <a:t>4. </a:t>
            </a:r>
            <a:r>
              <a:rPr lang="en-US" sz="3600" b="1">
                <a:solidFill>
                  <a:schemeClr val="bg1"/>
                </a:solidFill>
                <a:sym typeface="+mn-ea"/>
              </a:rPr>
              <a:t>Implying inception </a:t>
            </a:r>
            <a:r>
              <a:rPr lang="en-US" sz="3600" b="1">
                <a:solidFill>
                  <a:schemeClr val="bg1"/>
                </a:solidFill>
              </a:rPr>
              <a:t>of the Social Gospel- Theonomy</a:t>
            </a:r>
            <a:endParaRPr lang="en-US" sz="3600" b="1">
              <a:solidFill>
                <a:schemeClr val="bg1"/>
              </a:solidFill>
            </a:endParaRPr>
          </a:p>
          <a:p>
            <a:r>
              <a:rPr lang="en-US" sz="3600" b="1">
                <a:solidFill>
                  <a:schemeClr val="bg1"/>
                </a:solidFill>
              </a:rPr>
              <a:t>5. Introduction to 'future' kingdom rules</a:t>
            </a:r>
            <a:endParaRPr lang="en-US" sz="3600" b="1">
              <a:solidFill>
                <a:schemeClr val="bg1"/>
              </a:solidFill>
            </a:endParaRPr>
          </a:p>
          <a:p>
            <a:r>
              <a:rPr lang="en-US" sz="3600" b="1">
                <a:solidFill>
                  <a:schemeClr val="bg1"/>
                </a:solidFill>
              </a:rPr>
              <a:t>6. Inaugurated eschatology</a:t>
            </a:r>
            <a:endParaRPr lang="en-US" sz="3600"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137160" y="212725"/>
            <a:ext cx="12120245" cy="6123940"/>
          </a:xfrm>
          <a:prstGeom prst="rect">
            <a:avLst/>
          </a:prstGeom>
          <a:noFill/>
        </p:spPr>
        <p:txBody>
          <a:bodyPr wrap="square" rtlCol="0">
            <a:spAutoFit/>
          </a:bodyPr>
          <a:p>
            <a:r>
              <a:rPr lang="en-US" sz="4000" b="1">
                <a:solidFill>
                  <a:schemeClr val="bg1"/>
                </a:solidFill>
              </a:rPr>
              <a:t>Structure</a:t>
            </a:r>
            <a:endParaRPr lang="en-US" sz="4000" b="1">
              <a:solidFill>
                <a:schemeClr val="bg1"/>
              </a:solidFill>
            </a:endParaRPr>
          </a:p>
          <a:p>
            <a:endParaRPr lang="en-US" sz="4000" b="1">
              <a:solidFill>
                <a:schemeClr val="bg1"/>
              </a:solidFill>
            </a:endParaRPr>
          </a:p>
          <a:p>
            <a:r>
              <a:rPr lang="en-US" sz="4000" b="1">
                <a:solidFill>
                  <a:schemeClr val="bg1"/>
                </a:solidFill>
              </a:rPr>
              <a:t>                                                                      7. Peacemakers</a:t>
            </a:r>
            <a:endParaRPr lang="en-US" sz="4000" b="1">
              <a:solidFill>
                <a:schemeClr val="bg1"/>
              </a:solidFill>
            </a:endParaRPr>
          </a:p>
          <a:p>
            <a:r>
              <a:rPr lang="en-US" sz="4000" b="1">
                <a:solidFill>
                  <a:schemeClr val="bg1"/>
                </a:solidFill>
              </a:rPr>
              <a:t>                                                               6. Pure in Heart</a:t>
            </a:r>
            <a:endParaRPr lang="en-US" sz="4000" b="1">
              <a:solidFill>
                <a:schemeClr val="bg1"/>
              </a:solidFill>
            </a:endParaRPr>
          </a:p>
          <a:p>
            <a:r>
              <a:rPr lang="en-US" sz="4000" b="1">
                <a:solidFill>
                  <a:schemeClr val="bg1"/>
                </a:solidFill>
              </a:rPr>
              <a:t>                                                       5. Merciful</a:t>
            </a:r>
            <a:endParaRPr lang="en-US" sz="4000" b="1">
              <a:solidFill>
                <a:schemeClr val="bg1"/>
              </a:solidFill>
            </a:endParaRPr>
          </a:p>
          <a:p>
            <a:r>
              <a:rPr lang="en-US" sz="4000" b="1">
                <a:solidFill>
                  <a:schemeClr val="bg1"/>
                </a:solidFill>
              </a:rPr>
              <a:t>                                                4. Hunger and thirst</a:t>
            </a:r>
            <a:endParaRPr lang="en-US" sz="3200" b="1">
              <a:solidFill>
                <a:schemeClr val="bg1"/>
              </a:solidFill>
            </a:endParaRPr>
          </a:p>
          <a:p>
            <a:r>
              <a:rPr lang="en-US" sz="3200" b="1">
                <a:solidFill>
                  <a:schemeClr val="bg1"/>
                </a:solidFill>
              </a:rPr>
              <a:t>			                                (for righteousness)</a:t>
            </a:r>
            <a:endParaRPr lang="en-US" sz="3200" b="1">
              <a:solidFill>
                <a:schemeClr val="bg1"/>
              </a:solidFill>
            </a:endParaRPr>
          </a:p>
          <a:p>
            <a:r>
              <a:rPr lang="en-US" sz="4000" b="1">
                <a:solidFill>
                  <a:schemeClr val="bg1"/>
                </a:solidFill>
              </a:rPr>
              <a:t>                                        3. Meek (gentle)</a:t>
            </a:r>
            <a:endParaRPr lang="en-US" sz="4000" b="1">
              <a:solidFill>
                <a:schemeClr val="bg1"/>
              </a:solidFill>
            </a:endParaRPr>
          </a:p>
          <a:p>
            <a:r>
              <a:rPr lang="en-US" sz="4000" b="1">
                <a:solidFill>
                  <a:schemeClr val="bg1"/>
                </a:solidFill>
              </a:rPr>
              <a:t>                                  2. Mourn</a:t>
            </a:r>
            <a:endParaRPr lang="en-US" sz="4000" b="1">
              <a:solidFill>
                <a:schemeClr val="bg1"/>
              </a:solidFill>
            </a:endParaRPr>
          </a:p>
          <a:p>
            <a:r>
              <a:rPr lang="en-US" sz="4000" b="1">
                <a:solidFill>
                  <a:schemeClr val="bg1"/>
                </a:solidFill>
              </a:rPr>
              <a:t>                            1.  Poor in Spirit</a:t>
            </a:r>
            <a:endParaRPr lang="en-US" sz="4000" b="1">
              <a:solidFill>
                <a:schemeClr val="bg1"/>
              </a:solidFill>
            </a:endParaRPr>
          </a:p>
        </p:txBody>
      </p:sp>
      <p:sp>
        <p:nvSpPr>
          <p:cNvPr id="3" name="Right Arrow 2"/>
          <p:cNvSpPr/>
          <p:nvPr/>
        </p:nvSpPr>
        <p:spPr>
          <a:xfrm rot="18900000">
            <a:off x="-445770" y="2066290"/>
            <a:ext cx="8444865" cy="2219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4800" b="1">
                <a:latin typeface="Times New Roman" panose="02020603050405020304" charset="0"/>
                <a:cs typeface="Times New Roman" panose="02020603050405020304" charset="0"/>
              </a:rPr>
              <a:t>Kingdom Maturity</a:t>
            </a:r>
            <a:endParaRPr lang="en-US" sz="4800" b="1">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137160" y="212725"/>
            <a:ext cx="12120245" cy="6554470"/>
          </a:xfrm>
          <a:prstGeom prst="rect">
            <a:avLst/>
          </a:prstGeom>
          <a:noFill/>
        </p:spPr>
        <p:txBody>
          <a:bodyPr wrap="square" rtlCol="0">
            <a:spAutoFit/>
          </a:bodyPr>
          <a:p>
            <a:r>
              <a:rPr lang="en-US" sz="4000" b="1">
                <a:solidFill>
                  <a:schemeClr val="bg1"/>
                </a:solidFill>
              </a:rPr>
              <a:t>“Blessed are the poor in spirit, for theirs is the kingdom of heaven.” </a:t>
            </a:r>
            <a:endParaRPr lang="en-US" sz="4000" b="1">
              <a:solidFill>
                <a:schemeClr val="bg1"/>
              </a:solidFill>
            </a:endParaRPr>
          </a:p>
          <a:p>
            <a:endParaRPr lang="en-US" sz="4000" b="1">
              <a:solidFill>
                <a:schemeClr val="bg1"/>
              </a:solidFill>
            </a:endParaRPr>
          </a:p>
          <a:p>
            <a:r>
              <a:rPr lang="en-US" sz="4000" b="1">
                <a:solidFill>
                  <a:schemeClr val="bg1"/>
                </a:solidFill>
              </a:rPr>
              <a:t>Recognition of one's own condition before God.</a:t>
            </a:r>
            <a:r>
              <a:rPr lang="en-US" sz="3600" b="1">
                <a:solidFill>
                  <a:schemeClr val="bg1"/>
                </a:solidFill>
              </a:rPr>
              <a:t> </a:t>
            </a:r>
            <a:endParaRPr lang="en-US" sz="3600" b="1">
              <a:solidFill>
                <a:schemeClr val="bg1"/>
              </a:solidFill>
            </a:endParaRPr>
          </a:p>
          <a:p>
            <a:endParaRPr lang="en-US" sz="3600" b="1">
              <a:solidFill>
                <a:schemeClr val="bg1"/>
              </a:solidFill>
            </a:endParaRPr>
          </a:p>
          <a:p>
            <a:r>
              <a:rPr lang="en-US" sz="3200" b="1" i="1">
                <a:solidFill>
                  <a:schemeClr val="bg1"/>
                </a:solidFill>
                <a:latin typeface="Arial" panose="020B0604020202020204" pitchFamily="34" charset="0"/>
                <a:cs typeface="Arial" panose="020B0604020202020204" pitchFamily="34" charset="0"/>
              </a:rPr>
              <a:t>A ladder, if it is to be of any use, must have its first step near the ground, or feeble climbers will never be able to mount. It would have been a grievous discouragement, to struggling faith if the first blessing had been given to the pure in heart; to that excellence the young beginner makes no claim, while  poverty of spirit be can reached without going beyond his line.                                C.H. Spurgeon</a:t>
            </a:r>
            <a:endParaRPr lang="en-US" sz="3200" b="1" i="1">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137160" y="212725"/>
            <a:ext cx="12120245" cy="5815965"/>
          </a:xfrm>
          <a:prstGeom prst="rect">
            <a:avLst/>
          </a:prstGeom>
          <a:noFill/>
        </p:spPr>
        <p:txBody>
          <a:bodyPr wrap="square" rtlCol="0">
            <a:spAutoFit/>
          </a:bodyPr>
          <a:p>
            <a:r>
              <a:rPr lang="en-US" sz="4000" b="1">
                <a:solidFill>
                  <a:schemeClr val="bg1"/>
                </a:solidFill>
              </a:rPr>
              <a:t>“Blessed are those who mourn, for they shall be comforted.” </a:t>
            </a:r>
            <a:endParaRPr lang="en-US" sz="4000" b="1">
              <a:solidFill>
                <a:schemeClr val="bg1"/>
              </a:solidFill>
            </a:endParaRPr>
          </a:p>
          <a:p>
            <a:endParaRPr lang="en-US" sz="4000" b="1">
              <a:solidFill>
                <a:schemeClr val="bg1"/>
              </a:solidFill>
            </a:endParaRPr>
          </a:p>
          <a:p>
            <a:r>
              <a:rPr lang="en-US" sz="3600" b="1">
                <a:solidFill>
                  <a:schemeClr val="bg1"/>
                </a:solidFill>
              </a:rPr>
              <a:t>Sadness over the effects of sin personally, socially and naturally</a:t>
            </a:r>
            <a:endParaRPr lang="en-US" sz="3600" b="1">
              <a:solidFill>
                <a:schemeClr val="bg1"/>
              </a:solidFill>
            </a:endParaRPr>
          </a:p>
          <a:p>
            <a:endParaRPr lang="en-US" sz="3600" b="1">
              <a:solidFill>
                <a:schemeClr val="bg1"/>
              </a:solidFill>
            </a:endParaRPr>
          </a:p>
          <a:p>
            <a:r>
              <a:rPr lang="en-US" sz="3600" b="1" i="1">
                <a:solidFill>
                  <a:schemeClr val="bg1"/>
                </a:solidFill>
              </a:rPr>
              <a:t>"Behind this sorrow of the godly lies the recognition of the merciless power of sin and of our helplessness to ward it off and to escape. Hence this mourning is a constant cry to God in their distress.                                                R.C.H. Lenski</a:t>
            </a:r>
            <a:endParaRPr lang="en-US" sz="3600" b="1" i="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8" name="Text Box 7"/>
          <p:cNvSpPr txBox="1"/>
          <p:nvPr/>
        </p:nvSpPr>
        <p:spPr>
          <a:xfrm>
            <a:off x="137160" y="212725"/>
            <a:ext cx="12120245" cy="6308725"/>
          </a:xfrm>
          <a:prstGeom prst="rect">
            <a:avLst/>
          </a:prstGeom>
          <a:noFill/>
        </p:spPr>
        <p:txBody>
          <a:bodyPr wrap="square" rtlCol="0">
            <a:spAutoFit/>
          </a:bodyPr>
          <a:p>
            <a:r>
              <a:rPr lang="en-US" sz="4000" b="1">
                <a:solidFill>
                  <a:schemeClr val="bg1"/>
                </a:solidFill>
              </a:rPr>
              <a:t>“Blessed are the gentle, for they shall inherit the earth.”</a:t>
            </a:r>
            <a:endParaRPr lang="en-US" sz="4000" b="1">
              <a:solidFill>
                <a:schemeClr val="bg1"/>
              </a:solidFill>
            </a:endParaRPr>
          </a:p>
          <a:p>
            <a:r>
              <a:rPr lang="en-US" sz="4000" b="1">
                <a:solidFill>
                  <a:schemeClr val="bg1"/>
                </a:solidFill>
              </a:rPr>
              <a:t> </a:t>
            </a:r>
            <a:endParaRPr lang="en-US" sz="4000" b="1">
              <a:solidFill>
                <a:schemeClr val="bg1"/>
              </a:solidFill>
            </a:endParaRPr>
          </a:p>
          <a:p>
            <a:r>
              <a:rPr lang="en-US" sz="3600" b="1" i="1">
                <a:solidFill>
                  <a:schemeClr val="bg1"/>
                </a:solidFill>
              </a:rPr>
              <a:t>"I do not know that at any point the opposition between the spirit of the world and the Spirit of Christ is more marked, more obviously diametrical, than with regard to this feature of character. That “the meek” should “inherit the earth”—they who bear wrongs, and exemplify that love which “seeketh not her own,”—to a world which believes in high-handedness and self-assertion, and pushing the weakest to the wall, a statement like this of the Lord from heaven cannot but appear an utter paradox.                                         Robert Johnstone</a:t>
            </a:r>
            <a:endParaRPr lang="en-US" sz="3600" b="1" i="1">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3571</Words>
  <Application>WPS Presentation</Application>
  <PresentationFormat>Widescreen</PresentationFormat>
  <Paragraphs>48</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Times New Roman</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59</cp:revision>
  <dcterms:created xsi:type="dcterms:W3CDTF">2023-01-28T17:36:00Z</dcterms:created>
  <dcterms:modified xsi:type="dcterms:W3CDTF">2023-05-29T21:22:39Z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