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5"/>
  </p:handoutMasterIdLst>
  <p:sldIdLst>
    <p:sldId id="357" r:id="rId3"/>
    <p:sldId id="355" r:id="rId5"/>
    <p:sldId id="413" r:id="rId6"/>
    <p:sldId id="399" r:id="rId7"/>
    <p:sldId id="402" r:id="rId8"/>
    <p:sldId id="406" r:id="rId9"/>
    <p:sldId id="407" r:id="rId10"/>
    <p:sldId id="404" r:id="rId11"/>
    <p:sldId id="420" r:id="rId12"/>
    <p:sldId id="421" r:id="rId13"/>
    <p:sldId id="411" r:id="rId14"/>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76D6"/>
    <a:srgbClr val="F5FC30"/>
    <a:srgbClr val="4D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2" autoAdjust="0"/>
    <p:restoredTop sz="54642" autoAdjust="0"/>
  </p:normalViewPr>
  <p:slideViewPr>
    <p:cSldViewPr snapToGrid="0">
      <p:cViewPr varScale="1">
        <p:scale>
          <a:sx n="62" d="100"/>
          <a:sy n="62" d="100"/>
        </p:scale>
        <p:origin x="1860" y="66"/>
      </p:cViewPr>
      <p:guideLst/>
    </p:cSldViewPr>
  </p:slideViewPr>
  <p:notesTextViewPr>
    <p:cViewPr>
      <p:scale>
        <a:sx n="1" d="1"/>
        <a:sy n="1" d="1"/>
      </p:scale>
      <p:origin x="0" y="-168"/>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handoutMaster" Target="handoutMasters/handoutMaster1.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dirty="0"/>
              <a:t>Hawaiian vacation- all fees paid. Hotel, car, airfare.</a:t>
            </a:r>
            <a:endParaRPr lang="en-US" sz="1400" b="1" dirty="0"/>
          </a:p>
          <a:p>
            <a:r>
              <a:rPr lang="en-US" sz="1400" b="1" dirty="0"/>
              <a:t>All we had to do was accept it.</a:t>
            </a:r>
            <a:endParaRPr lang="en-US" sz="1400" b="1" dirty="0"/>
          </a:p>
          <a:p>
            <a:r>
              <a:rPr lang="en-US" sz="1400" b="1" dirty="0"/>
              <a:t>It came with no requirements on our part except to enjoy it. To make the most of it…to redeem the vacation.</a:t>
            </a:r>
            <a:endParaRPr lang="en-US" sz="1400" b="1" dirty="0"/>
          </a:p>
          <a:p>
            <a:endParaRPr lang="en-US" sz="1400" b="1" dirty="0"/>
          </a:p>
          <a:p>
            <a:r>
              <a:rPr lang="en-US" sz="1400" b="1" dirty="0"/>
              <a:t>The beatitudes are the introduction to our vacation…Not in Hawaii but in heaven…before the face of God. </a:t>
            </a:r>
            <a:endParaRPr lang="en-US" sz="1400" b="1" dirty="0"/>
          </a:p>
          <a:p>
            <a:r>
              <a:rPr lang="en-US" sz="1400" b="1" dirty="0"/>
              <a:t>Let's remind ourselves of what they are.</a:t>
            </a:r>
            <a:endParaRPr lang="en-US" sz="1400" b="1" dirty="0"/>
          </a:p>
          <a:p>
            <a:endParaRPr lang="en-US" sz="1400"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1"/>
              <a:t>Lastly, Blessings flow from persecution faced as we represent Christ.</a:t>
            </a:r>
            <a:endParaRPr lang="en-US" b="1"/>
          </a:p>
          <a:p>
            <a:r>
              <a:rPr lang="en-US" b="1" i="1"/>
              <a:t>Matthew 5:11</a:t>
            </a:r>
            <a:endParaRPr lang="en-US" b="1" i="1"/>
          </a:p>
          <a:p>
            <a:r>
              <a:rPr lang="en-US" b="1" i="1"/>
              <a:t>“Blessed are you when people insult you and persecute you, and falsely say all kinds of evil against you </a:t>
            </a:r>
            <a:r>
              <a:rPr lang="en-US" b="1" i="1" u="sng"/>
              <a:t>because of Me.</a:t>
            </a:r>
            <a:r>
              <a:rPr lang="en-US" b="1" i="1"/>
              <a:t>” (NASB95).</a:t>
            </a:r>
            <a:endParaRPr lang="en-US" b="1" i="1"/>
          </a:p>
          <a:p>
            <a:endParaRPr lang="en-US" b="1" i="1"/>
          </a:p>
          <a:p>
            <a:r>
              <a:rPr lang="en-US" b="1"/>
              <a:t>In this verse the persecution is more pointed. it is directed not at righteousness in general but persecution faced by the believer because of their faith in the person and work of Christ.</a:t>
            </a:r>
            <a:endParaRPr lang="en-US" b="1"/>
          </a:p>
          <a:p>
            <a:r>
              <a:rPr lang="en-US" b="1"/>
              <a:t>Paul confirms this many times in his writings but maybe nver as personal and affectionate as in his second letter to Timothy.</a:t>
            </a:r>
            <a:endParaRPr lang="en-US" b="1"/>
          </a:p>
          <a:p>
            <a:r>
              <a:rPr lang="en-US" b="1" i="1"/>
              <a:t>2 Timothy 3:8–12</a:t>
            </a:r>
            <a:endParaRPr lang="en-US" b="1" i="1"/>
          </a:p>
          <a:p>
            <a:r>
              <a:rPr lang="en-US" b="1" i="1"/>
              <a:t>Just as Jannes and Jambres opposed Moses, so these men also oppose the truth, men of depraved mind, rejected in regard to the faith. But they will not make further progress; for their folly will be obvious to all, just as Jannes’s and Jambres’s folly was also. Now you followed my teaching, conduct, purpose, faith, patience, love, perseverance, persecutions, and sufferings, such as happened to me at Antioch, at Iconium and at Lystra; what persecutions I endured, and out of them all the Lord rescued me! Indeed, all who desire to live godly in Christ Jesus will be persecuted.” (NASB95)</a:t>
            </a:r>
            <a:endParaRPr lang="en-US" b="1" i="1"/>
          </a:p>
          <a:p>
            <a:endParaRPr lang="en-US" b="1" i="1"/>
          </a:p>
          <a:p>
            <a:r>
              <a:rPr lang="en-US" b="1"/>
              <a:t>A servant is not greater than His master. If they persecuted Christ, they WILL persecute his followers. We represent all that they do NOT want to hear. </a:t>
            </a:r>
            <a:endParaRPr lang="en-US" b="1"/>
          </a:p>
          <a:p>
            <a:r>
              <a:rPr lang="en-US" b="1"/>
              <a:t>Paul gives us a glimpse into how the world views us.</a:t>
            </a:r>
            <a:endParaRPr lang="en-US" b="1"/>
          </a:p>
          <a:p>
            <a:r>
              <a:rPr lang="en-US" b="1"/>
              <a:t>2 Corinthians 2:15–16</a:t>
            </a:r>
            <a:endParaRPr lang="en-US" b="1"/>
          </a:p>
          <a:p>
            <a:r>
              <a:rPr lang="en-US" b="1"/>
              <a:t>For we are a fragrance of Christ to God among those who are being saved and among those who are perishing; to the one an aroma from death to death, to the other an aroma from life to life. And who is adequate for these things?” (NASB95)</a:t>
            </a:r>
            <a:endParaRPr lang="en-US" b="1"/>
          </a:p>
          <a:p>
            <a:r>
              <a:rPr lang="en-US" b="1"/>
              <a:t>Peter says we represent a stone of stumbling and a rock of offense....</a:t>
            </a:r>
            <a:r>
              <a:rPr lang="en-US" b="1" i="1"/>
              <a:t>for they stumble because they are disobedient to the word, and to this doom they were also appointed.</a:t>
            </a:r>
            <a:endParaRPr lang="en-US" b="1" i="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1"/>
              <a:t>The beatitudes and his sermon on the mount are Jesus' setting the stage as the king of a New kingdom...coming  as the NEW  authority, the NEW lawgiver. </a:t>
            </a:r>
            <a:endParaRPr lang="en-US" b="1"/>
          </a:p>
          <a:p>
            <a:endParaRPr lang="en-US" b="1"/>
          </a:p>
          <a:p>
            <a:r>
              <a:rPr lang="en-US" b="1"/>
              <a:t>He is establishing His Inaugurated Kingdom and in laying out His laws he is declaring what is most important and what is to be. </a:t>
            </a:r>
            <a:endParaRPr lang="en-US" b="1"/>
          </a:p>
          <a:p>
            <a:r>
              <a:rPr lang="en-US" b="1"/>
              <a:t>The Law was about what you DID.The New Law is about who you ARE.  Moving from external show to an internal change of heart. </a:t>
            </a:r>
            <a:endParaRPr lang="en-US" b="1"/>
          </a:p>
          <a:p>
            <a:endParaRPr lang="en-US" b="1"/>
          </a:p>
          <a:p>
            <a:r>
              <a:rPr lang="en-US" b="1">
                <a:sym typeface="+mn-ea"/>
              </a:rPr>
              <a:t>What is noticable about these beatitudes is there was no curse- penalty for disobedience (unlike in the giving of the law that produced BOTH blessing and cursing.)</a:t>
            </a:r>
            <a:endParaRPr lang="en-US" b="1">
              <a:sym typeface="+mn-ea"/>
            </a:endParaRPr>
          </a:p>
          <a:p>
            <a:r>
              <a:rPr lang="en-US" b="1">
                <a:sym typeface="+mn-ea"/>
              </a:rPr>
              <a:t>Thi is soley because God will will within us to desire the same things he desires. He changed our hearts and put his law. His beatitudes within each one. What He has been commanding is what we long for.</a:t>
            </a:r>
            <a:endParaRPr lang="en-US" b="1">
              <a:sym typeface="+mn-ea"/>
            </a:endParaRPr>
          </a:p>
          <a:p>
            <a:r>
              <a:rPr lang="en-US" b="1">
                <a:sym typeface="+mn-ea"/>
              </a:rPr>
              <a:t>What WE know is that this change of heart COMES from the King. We have been securely placed in his hands </a:t>
            </a:r>
            <a:r>
              <a:rPr lang="en-US" b="1" u="sng">
                <a:sym typeface="+mn-ea"/>
              </a:rPr>
              <a:t>and</a:t>
            </a:r>
            <a:r>
              <a:rPr lang="en-US" b="1">
                <a:sym typeface="+mn-ea"/>
              </a:rPr>
              <a:t> in His kingdom. We are and will be the recepients of all the 'blessings' found in these beatitudes. </a:t>
            </a:r>
            <a:r>
              <a:rPr lang="en-US" b="1">
                <a:sym typeface="+mn-ea"/>
              </a:rPr>
              <a:t>The blessings are secure and we should pursue and enjoy them continually.</a:t>
            </a:r>
            <a:r>
              <a:rPr lang="en-US" b="1"/>
              <a:t>.</a:t>
            </a:r>
            <a:endParaRPr lang="en-US" b="1"/>
          </a:p>
          <a:p>
            <a:endParaRPr lang="en-US"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We briefly discussed … frameworks that theologians use to identify the purpose of the beatitudes….Sermon on the mount.</a:t>
            </a:r>
            <a:endParaRPr lang="en-US" b="1" dirty="0"/>
          </a:p>
          <a:p>
            <a:r>
              <a:rPr lang="en-US" b="1" dirty="0"/>
              <a:t>Inaugurated Eschatology was the framework I believe should be used in viewing this but what IS that?</a:t>
            </a:r>
            <a:endParaRPr lang="en-US" b="1" dirty="0"/>
          </a:p>
          <a:p>
            <a:endParaRPr lang="en-US" b="1" dirty="0"/>
          </a:p>
          <a:p>
            <a:br>
              <a:rPr lang="en-US" dirty="0">
                <a:effectLst/>
              </a:rPr>
            </a:br>
            <a:r>
              <a:rPr lang="en-US" dirty="0">
                <a:effectLst/>
              </a:rPr>
              <a:t>Eschatology refers to the study or doctrine of the final events in human history, including the Second Coming of Christ, the resurrection of the dead, and the final judgment. </a:t>
            </a:r>
            <a:endParaRPr lang="en-US" dirty="0">
              <a:effectLst/>
            </a:endParaRPr>
          </a:p>
          <a:p>
            <a:endParaRPr lang="en-US" dirty="0">
              <a:effectLst/>
            </a:endParaRPr>
          </a:p>
          <a:p>
            <a:r>
              <a:rPr lang="en-US" dirty="0">
                <a:effectLst/>
              </a:rPr>
              <a:t>Inaugurated eschatology suggests that some of these eschatological realities have already begun to manifest in the present age through the life, ministry, death, and resurrection of Jesus Christ. It recognizes that with the coming of Jesus, a new era was initiated and certain eschatological promises are being fulfilled.</a:t>
            </a:r>
            <a:endParaRPr lang="en-US" dirty="0">
              <a:effectLst/>
            </a:endParaRPr>
          </a:p>
          <a:p>
            <a:endParaRPr lang="en-US" dirty="0">
              <a:effectLst/>
            </a:endParaRPr>
          </a:p>
          <a:p>
            <a:r>
              <a:rPr lang="en-US" dirty="0">
                <a:effectLst/>
              </a:rPr>
              <a:t>For example, inaugurated eschatology emphasizes that the kingdom of God has been inaugurated through the ministry of Jesus. The kingdom of God is seen as both a present reality and a future hope. </a:t>
            </a:r>
            <a:endParaRPr lang="en-US" dirty="0">
              <a:effectLst/>
            </a:endParaRPr>
          </a:p>
          <a:p>
            <a:r>
              <a:rPr lang="en-US" dirty="0">
                <a:effectLst/>
              </a:rPr>
              <a:t>Jesus proclaimed the arrival of the kingdom and demonstrated its power through his teachings, miracles, and the establishment of a community of believers. </a:t>
            </a:r>
            <a:endParaRPr lang="en-US" dirty="0">
              <a:effectLst/>
            </a:endParaRPr>
          </a:p>
          <a:p>
            <a:r>
              <a:rPr lang="en-US" dirty="0">
                <a:effectLst/>
              </a:rPr>
              <a:t>Thus, inaugurated eschatology holds that the kingdom of God has already been inaugurated in Jesus' first coming, but its complete fulfillment is yet to come in his second coming.</a:t>
            </a:r>
            <a:endParaRPr lang="en-US" dirty="0">
              <a:effectLst/>
            </a:endParaRPr>
          </a:p>
          <a:p>
            <a:endParaRPr lang="en-US" dirty="0">
              <a:effectLst/>
            </a:endParaRPr>
          </a:p>
          <a:p>
            <a:r>
              <a:rPr lang="en-US" dirty="0">
                <a:effectLst/>
              </a:rPr>
              <a:t>This is what is refered to as the  "Now but not yet."</a:t>
            </a:r>
            <a:endParaRPr lang="en-US" dirty="0">
              <a:effectLst/>
            </a:endParaRPr>
          </a:p>
          <a:p>
            <a:r>
              <a:rPr lang="en-US" dirty="0">
                <a:effectLst/>
              </a:rPr>
              <a:t> This means that some of the blessings and promises of the eschatological age have already been experienced by believers in the present age, but their full consummation is still to come in the future.</a:t>
            </a:r>
            <a:endParaRPr lang="en-US" dirty="0">
              <a:effectLst/>
            </a:endParaRPr>
          </a:p>
          <a:p>
            <a:r>
              <a:rPr lang="en-US" dirty="0">
                <a:effectLst/>
              </a:rPr>
              <a:t> For instance, Christians experience forgiveness of sins, reconciliation with God, and the indwelling of the Holy Spirit in the present age, which are seen as eschatological blessings brought about by Jesus' work. However, the full realization of eternal life, the resurrection of the dead, and the complete restoration of creation is still future.</a:t>
            </a:r>
            <a:endParaRPr lang="en-US" dirty="0">
              <a:effectLst/>
            </a:endParaRPr>
          </a:p>
          <a:p>
            <a:r>
              <a:rPr lang="en-US" dirty="0">
                <a:effectLst/>
              </a:rPr>
              <a:t>Inaugurated eschatology works to balance the tension between the "already" and the "not yet" aspects of the kingdom of God. It acknowledges that while some aspects of eschatology have been inaugurated and are experienced in the present age, the final consummation of God's kingdom and the ultimate fulfillment of all eschatological promises are yet to come with the return of Christ.</a:t>
            </a:r>
            <a:endParaRPr lang="en-US" dirty="0">
              <a:effectLs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i="0" dirty="0"/>
              <a:t>When last we  met, we walked through the possibility of each beatitude building on the one proceeding it.</a:t>
            </a:r>
            <a:endParaRPr lang="en-US" b="1" i="0" dirty="0"/>
          </a:p>
          <a:p>
            <a:r>
              <a:rPr lang="en-US" b="1" i="0" dirty="0"/>
              <a:t>This does not mean that the lower beatitudes are any less important OR that after a time, they are replaced. They build on each other but they do not supersede one another. Together they form a collective.</a:t>
            </a:r>
            <a:endParaRPr lang="en-US" b="1" i="0" dirty="0"/>
          </a:p>
          <a:p>
            <a:endParaRPr lang="en-US" b="1" i="0" dirty="0"/>
          </a:p>
          <a:p>
            <a:r>
              <a:rPr lang="en-US" b="1" i="0" dirty="0"/>
              <a:t>Most people see a similarity (as also discussed earlier) between the issuing of the 10 commandments and the giving of the beatitudes.</a:t>
            </a:r>
            <a:endParaRPr lang="en-US" b="1" i="0" dirty="0"/>
          </a:p>
          <a:p>
            <a:r>
              <a:rPr lang="en-US" b="1" i="0" dirty="0"/>
              <a:t>The major difference is found in that the commands rewarded obedience and disobedience is met with punishment. They were after the fact or conditional.</a:t>
            </a:r>
            <a:endParaRPr lang="en-US" b="1" i="0" dirty="0"/>
          </a:p>
          <a:p>
            <a:endParaRPr lang="en-US" b="1" i="0" dirty="0"/>
          </a:p>
          <a:p>
            <a:r>
              <a:rPr lang="en-US" b="1" i="0" dirty="0"/>
              <a:t>By contrast, the beatitudes are a up front declaration that the believer Is and WILL BE blessed BECAUSE he has been given these characteristics.</a:t>
            </a:r>
            <a:endParaRPr lang="en-US" b="1" i="0" dirty="0"/>
          </a:p>
          <a:p>
            <a:r>
              <a:rPr lang="en-US" b="1" i="0" dirty="0"/>
              <a:t>OC = striving. NC= immediate benefit.</a:t>
            </a:r>
            <a:endParaRPr lang="en-US" b="1" i="0" dirty="0"/>
          </a:p>
          <a:p>
            <a:endParaRPr lang="en-US" b="1" i="0" dirty="0"/>
          </a:p>
          <a:p>
            <a:r>
              <a:rPr lang="en-US" b="1" i="0" dirty="0"/>
              <a:t>Also, when last we met we were able to make our ways partially through the list.</a:t>
            </a:r>
            <a:endParaRPr lang="en-US" b="1" i="0" dirty="0"/>
          </a:p>
          <a:p>
            <a:r>
              <a:rPr lang="en-US" b="1" i="0" dirty="0"/>
              <a:t>We discussed </a:t>
            </a:r>
            <a:r>
              <a:rPr lang="en-US" b="1" i="0" u="sng" dirty="0"/>
              <a:t>Poor in spirit </a:t>
            </a:r>
            <a:r>
              <a:rPr lang="en-US" b="1" i="0" dirty="0"/>
              <a:t>as a recognition of the reality of our position before a Holy God. Poor, bankrupt, indebted.</a:t>
            </a:r>
            <a:endParaRPr lang="en-US" b="1" i="0" dirty="0"/>
          </a:p>
          <a:p>
            <a:endParaRPr lang="en-US" b="1" i="0" dirty="0"/>
          </a:p>
          <a:p>
            <a:r>
              <a:rPr lang="en-US" b="1" i="0" dirty="0"/>
              <a:t>Next we looked at </a:t>
            </a:r>
            <a:r>
              <a:rPr lang="en-US" b="1" i="0" u="sng" dirty="0"/>
              <a:t>those who mourn</a:t>
            </a:r>
            <a:r>
              <a:rPr lang="en-US" b="1" i="0" dirty="0"/>
              <a:t>. Their lack of righteousness has an impact on them. It is serious and there is a desire to find a remedy</a:t>
            </a:r>
            <a:endParaRPr lang="en-US" b="1" i="0" dirty="0"/>
          </a:p>
          <a:p>
            <a:endParaRPr lang="en-US" b="1" i="0" dirty="0"/>
          </a:p>
          <a:p>
            <a:r>
              <a:rPr lang="en-US" b="1" i="0" dirty="0"/>
              <a:t>We talked about </a:t>
            </a:r>
            <a:r>
              <a:rPr lang="en-US" b="1" i="0" u="sng" dirty="0"/>
              <a:t>how the meek will inherit the earth</a:t>
            </a:r>
            <a:r>
              <a:rPr lang="en-US" b="1" i="0" dirty="0"/>
              <a:t>. This, more than any other beatitude set the thinking of the world on its head. </a:t>
            </a:r>
            <a:endParaRPr lang="en-US" b="1" i="0" dirty="0"/>
          </a:p>
          <a:p>
            <a:r>
              <a:rPr lang="en-US" b="1" i="0" dirty="0"/>
              <a:t> </a:t>
            </a:r>
            <a:endParaRPr lang="en-US" b="1" i="0" dirty="0"/>
          </a:p>
          <a:p>
            <a:r>
              <a:rPr lang="en-US" b="1" i="0" dirty="0"/>
              <a:t>All the beatitudes seem contradictory and illogical by the standards of the kingdoms of the world but Christ is inaugurating a New kingdom </a:t>
            </a:r>
            <a:endParaRPr lang="en-US" b="1" i="0" dirty="0"/>
          </a:p>
          <a:p>
            <a:r>
              <a:rPr lang="en-US" b="1" i="0" dirty="0"/>
              <a:t>His laws fly in the face of the world and his truth is foolishness to mankind.</a:t>
            </a:r>
            <a:endParaRPr lang="en-US" b="1" i="0" dirty="0"/>
          </a:p>
          <a:p>
            <a:r>
              <a:rPr lang="en-US" b="1" i="0" dirty="0"/>
              <a:t>But Jesus says things like Love your enemies, Consider other BETTER than yourself, </a:t>
            </a:r>
            <a:r>
              <a:rPr lang="en-US" b="1" i="0" dirty="0" err="1"/>
              <a:t>willingingly</a:t>
            </a:r>
            <a:r>
              <a:rPr lang="en-US" b="1" i="0" dirty="0"/>
              <a:t> sit at the foot of the table and Honor God by being a servant to all. </a:t>
            </a:r>
            <a:endParaRPr lang="en-US" b="1" i="0" dirty="0"/>
          </a:p>
          <a:p>
            <a:r>
              <a:rPr lang="en-US" b="1" i="0" dirty="0"/>
              <a:t>Jesus was the epitome of meekness in his life AND death. </a:t>
            </a:r>
            <a:endParaRPr lang="en-US" b="1" i="0" dirty="0"/>
          </a:p>
          <a:p>
            <a:r>
              <a:rPr lang="en-US" b="1" i="0" dirty="0"/>
              <a:t>The world is his. He will pass it on to all those following his lead.</a:t>
            </a:r>
            <a:endParaRPr lang="en-US" b="1" i="0" dirty="0"/>
          </a:p>
          <a:p>
            <a:endParaRPr lang="en-US" b="1" i="0" dirty="0"/>
          </a:p>
          <a:p>
            <a:r>
              <a:rPr lang="en-US" b="1" i="0" dirty="0"/>
              <a:t>Lastly we discussed the blessing for those who</a:t>
            </a:r>
            <a:r>
              <a:rPr lang="en-US" b="1" i="0" u="sng" dirty="0"/>
              <a:t> hungered and thirsted for righteousness</a:t>
            </a:r>
            <a:r>
              <a:rPr lang="en-US" b="1" i="0" dirty="0"/>
              <a:t>. How they want righteousness like they want to be fed. It is THAT necessary for them.</a:t>
            </a:r>
            <a:endParaRPr lang="en-US" b="1" i="0" dirty="0"/>
          </a:p>
          <a:p>
            <a:endParaRPr lang="en-US" b="1" i="0" dirty="0"/>
          </a:p>
          <a:p>
            <a:r>
              <a:rPr lang="en-US" b="1" i="0" dirty="0"/>
              <a:t>This is reflected in part in Ps63. David displays this same intensity and the joy of being satisfied by God.</a:t>
            </a:r>
            <a:endParaRPr lang="en-US" b="1" i="0" dirty="0"/>
          </a:p>
          <a:p>
            <a:pPr marL="0" marR="0">
              <a:lnSpc>
                <a:spcPct val="115000"/>
              </a:lnSpc>
              <a:spcBef>
                <a:spcPts val="0"/>
              </a:spcBef>
              <a:spcAft>
                <a:spcPts val="1000"/>
              </a:spcAft>
            </a:pPr>
            <a:r>
              <a:rPr lang="en-US" sz="1800" b="1" dirty="0">
                <a:effectLst/>
                <a:latin typeface="Calibri" panose="020F0502020204030204" pitchFamily="34" charset="0"/>
              </a:rPr>
              <a:t>Psalm 63:1–5</a:t>
            </a:r>
            <a:r>
              <a:rPr lang="en-US" sz="1800" dirty="0">
                <a:effectLst/>
                <a:latin typeface="Calibri" panose="020F0502020204030204" pitchFamily="34" charset="0"/>
              </a:rPr>
              <a:t> </a:t>
            </a:r>
            <a:endParaRPr lang="en-US" sz="1800" dirty="0">
              <a:effectLst/>
              <a:latin typeface="Calibri" panose="020F0502020204030204" pitchFamily="34" charset="0"/>
            </a:endParaRPr>
          </a:p>
          <a:p>
            <a:pPr marL="0" marR="0">
              <a:lnSpc>
                <a:spcPct val="115000"/>
              </a:lnSpc>
              <a:spcBef>
                <a:spcPts val="0"/>
              </a:spcBef>
              <a:spcAft>
                <a:spcPts val="1000"/>
              </a:spcAft>
            </a:pPr>
            <a:r>
              <a:rPr lang="en-US" sz="1800" dirty="0">
                <a:effectLst/>
                <a:latin typeface="Calibri" panose="020F0502020204030204" pitchFamily="34" charset="0"/>
              </a:rPr>
              <a:t>O God, You are my God; I shall seek You earnestly; My soul thirsts for You, my flesh yearns for You, In a dry and weary land where there is no water. Thus I have seen You in the sanctuary, To see Your power and Your glory. Because Your lovingkindness is better than life, My lips will praise You. So I will bless You as long as I live; I will lift up my hands in Your name. My soul is satisfied as with marrow and fatness, And my mouth offers praises with joyful lips.” (NASB95) </a:t>
            </a:r>
            <a:endParaRPr lang="en-US" sz="1800" dirty="0">
              <a:effectLst/>
              <a:latin typeface="Calibri" panose="020F0502020204030204" pitchFamily="34" charset="0"/>
            </a:endParaRPr>
          </a:p>
          <a:p>
            <a:endParaRPr lang="en-US" b="1" i="0" dirty="0"/>
          </a:p>
          <a:p>
            <a:r>
              <a:rPr lang="en-US" b="1" i="0" dirty="0"/>
              <a:t>Today we will walk through the remaining three and ALSO the beatitude or blessing of suffering for our display of kingdom values while we live in the world.</a:t>
            </a:r>
            <a:endParaRPr lang="en-US" b="1" i="0" dirty="0"/>
          </a:p>
          <a:p>
            <a:r>
              <a:rPr lang="en-US" b="1" i="0" dirty="0"/>
              <a:t>The last beatitude of persecution is </a:t>
            </a:r>
            <a:r>
              <a:rPr lang="en-US" b="1" i="0" u="sng" dirty="0"/>
              <a:t>a result</a:t>
            </a:r>
            <a:r>
              <a:rPr lang="en-US" b="1" i="0" dirty="0"/>
              <a:t> of our living out ALL the other characteristics and it is applied to us by Christ </a:t>
            </a:r>
            <a:r>
              <a:rPr lang="en-US" b="1" i="0" u="sng" dirty="0"/>
              <a:t>through</a:t>
            </a:r>
            <a:r>
              <a:rPr lang="en-US" b="1" i="0" dirty="0"/>
              <a:t> the world. </a:t>
            </a:r>
            <a:endParaRPr lang="en-US" b="1" i="0" dirty="0"/>
          </a:p>
          <a:p>
            <a:endParaRPr lang="en-US" b="1" i="0" dirty="0"/>
          </a:p>
          <a:p>
            <a:endParaRPr lang="en-US" b="1" i="0" dirty="0"/>
          </a:p>
          <a:p>
            <a:endParaRPr lang="en-US" b="1" i="1"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First up today and Next on the list we find Mercy...Blessed are the merciful for they will shall receive mercy.</a:t>
            </a:r>
            <a:endParaRPr lang="en-US" b="1" dirty="0"/>
          </a:p>
          <a:p>
            <a:r>
              <a:rPr lang="en-US" b="1" dirty="0"/>
              <a:t>Mercy is one of God's most fundament characteristics. It is also a Action Word. Mercy DOES!</a:t>
            </a:r>
            <a:endParaRPr lang="en-US" b="1" dirty="0"/>
          </a:p>
          <a:p>
            <a:r>
              <a:rPr lang="en-US" b="1" dirty="0"/>
              <a:t>The most recognized part of the ark of the covenant- representing the presence of God, is The Mercy Seat</a:t>
            </a:r>
            <a:endParaRPr lang="en-US" b="1" dirty="0"/>
          </a:p>
          <a:p>
            <a:endParaRPr lang="en-US" b="1" i="1" dirty="0"/>
          </a:p>
          <a:p>
            <a:r>
              <a:rPr lang="en-US" b="1" dirty="0"/>
              <a:t>On the Day of Atonement, God makes it particularly evident that above all , He is a God of MERCY.</a:t>
            </a:r>
            <a:endParaRPr lang="en-US" b="1" i="1" dirty="0"/>
          </a:p>
          <a:p>
            <a:r>
              <a:rPr lang="en-US" b="1" i="1" dirty="0"/>
              <a:t>Leviticus 16:12–17</a:t>
            </a:r>
            <a:endParaRPr lang="en-US" b="1" i="1" dirty="0"/>
          </a:p>
          <a:p>
            <a:r>
              <a:rPr lang="en-US" b="1" i="1" dirty="0"/>
              <a:t>“He shall take a firepan full of coals of fire from upon the altar before the LORD and two handfuls of finely ground sweet incense, and bring it inside the veil. “He shall put the incense on the fire before the LORD, that the cloud of incense may cover the mercy seat that is on the ark of the testimony, otherwise he will die. “Moreover, he shall take some of the blood of the bull and sprinkle it with his finger on the mercy seat on the east side; also in front of the mercy seat he shall sprinkle some of the blood with his finger seven times. “Then he shall slaughter the goat of the sin offering which is for the people, and bring its blood inside the veil and do with its blood as he did with the blood of the bull, and sprinkle it on the mercy seat and in front of the mercy seat. “He shall make atonement for the holy place, because of the impurities of the sons of Israel and because of their transgressions in regard to all their sins; and thus he shall do for the tent of meeting which abides with them in the midst of their impurities. “When he goes in to make atonement in the holy place, no one shall be in the tent of meeting until he comes out, that he may make atonement for himself and for his household and for all the assembly of Israel.” (NASB95)</a:t>
            </a:r>
            <a:endParaRPr lang="en-US" b="1" i="1" dirty="0"/>
          </a:p>
          <a:p>
            <a:endParaRPr lang="en-US" b="1" dirty="0"/>
          </a:p>
          <a:p>
            <a:r>
              <a:rPr lang="en-US" b="1" dirty="0"/>
              <a:t>Mercy and forgiveness are joined at the hip.</a:t>
            </a:r>
            <a:endParaRPr lang="en-US" b="1" dirty="0"/>
          </a:p>
          <a:p>
            <a:r>
              <a:rPr lang="en-US" b="1" i="1" dirty="0"/>
              <a:t>Matthew 18:23–35</a:t>
            </a:r>
            <a:endParaRPr lang="en-US" b="1" i="1" dirty="0"/>
          </a:p>
          <a:p>
            <a:r>
              <a:rPr lang="en-US" b="1" i="1" dirty="0"/>
              <a:t>“For this reason the kingdom of heaven may be compared to a king who wished to settle accounts with his slaves. “When he had begun to settle them, one who owed him ten thousand talents was brought to him. “But since he did not have the means to repay, his lord commanded him to be sold, along with his wife and children and all that he had, and repayment to be made. “So the slave fell to the ground and prostrated himself before him, saying, ‘Have patience with me and I will repay you everything.’ “And the lord of that slave felt compassion and released him and forgave him the debt. “But that slave went out and found one of his fellow slaves who owed him a hundred denarii; and he seized him and began to choke him, saying, ‘Pay back what you owe.’ “So his fellow slave fell to the ground and began to plead with him, saying, ‘Have patience with me and I will repay you.’ “But he was unwilling and went and threw him in prison until he should pay back what was owed. “So when his fellow slaves saw what had happened, they were deeply grieved and came and reported to their lord all that had happened. “Then summoning him, his lord said to him, ‘You wicked slave, I forgave you all that debt because you pleaded with me. ‘Should you not also have had mercy on your fellow slave, in the same way that I had mercy on you?’ “And his lord, moved with anger, handed him over to the torturers until he should repay all that was owed him. “My heavenly Father will also do the same to you, if each of you does not forgive his brother from your heart.”” (NASB95)</a:t>
            </a:r>
            <a:endParaRPr lang="en-US" b="1" i="1" dirty="0"/>
          </a:p>
          <a:p>
            <a:endParaRPr lang="en-US" b="1" dirty="0"/>
          </a:p>
          <a:p>
            <a:r>
              <a:rPr lang="en-US" b="1" dirty="0"/>
              <a:t>The Pharisees and religious rulers of Jesus day were taken to task because of their lack of mercy and their insistence on obedience to  the letter of the law.</a:t>
            </a:r>
            <a:endParaRPr lang="en-US" b="1" dirty="0"/>
          </a:p>
          <a:p>
            <a:endParaRPr lang="en-US" b="1" dirty="0">
              <a:sym typeface="+mn-ea"/>
            </a:endParaRPr>
          </a:p>
          <a:p>
            <a:r>
              <a:rPr lang="en-US" b="1" dirty="0">
                <a:sym typeface="+mn-ea"/>
              </a:rPr>
              <a:t>Mercy MUST be doing.... It must be </a:t>
            </a:r>
            <a:r>
              <a:rPr lang="en-US" b="1" dirty="0" err="1">
                <a:sym typeface="+mn-ea"/>
              </a:rPr>
              <a:t>excercised</a:t>
            </a:r>
            <a:r>
              <a:rPr lang="en-US" b="1" dirty="0">
                <a:sym typeface="+mn-ea"/>
              </a:rPr>
              <a:t> through actions. Compassion, forgiveness, gentleness. Nowhere do we imitate God more and come into direct conflict with the world than in exercising mercy. </a:t>
            </a:r>
            <a:endParaRPr lang="en-US" b="1" dirty="0"/>
          </a:p>
          <a:p>
            <a:endParaRPr lang="en-US" b="1" dirty="0"/>
          </a:p>
          <a:p>
            <a:r>
              <a:rPr lang="en-US" b="1" dirty="0"/>
              <a:t>As His citizens we are supposed to reflect the character of our king to a lost world. Mercy should be evident in all our dealings. </a:t>
            </a:r>
            <a:endParaRPr lang="en-US" b="1" dirty="0"/>
          </a:p>
          <a:p>
            <a:r>
              <a:rPr lang="en-US" b="1" dirty="0"/>
              <a:t>Gentleness/Meekness demands mercy because it sees the failings of self in those around us We love because he 1</a:t>
            </a:r>
            <a:r>
              <a:rPr lang="en-US" b="1" baseline="30000" dirty="0"/>
              <a:t>st</a:t>
            </a:r>
            <a:r>
              <a:rPr lang="en-US" b="1" dirty="0"/>
              <a:t> loved us.</a:t>
            </a:r>
            <a:endParaRPr lang="en-US" b="1" dirty="0"/>
          </a:p>
          <a:p>
            <a:r>
              <a:rPr lang="en-US" b="1" dirty="0"/>
              <a:t>Unforgiveness or hanging onto past hurts, critical spirit, impatience with others failings have no part in the kingdom Jesus has come to establish.</a:t>
            </a:r>
            <a:endParaRPr lang="en-US" b="1" dirty="0"/>
          </a:p>
          <a:p>
            <a:r>
              <a:rPr lang="en-US" b="1" dirty="0"/>
              <a:t> We forgive because he forgave us. We exercise mercy because he has granted </a:t>
            </a:r>
            <a:r>
              <a:rPr lang="en-US" b="1"/>
              <a:t>us mercy.</a:t>
            </a:r>
            <a:endParaRPr lang="en-US" b="1" dirty="0"/>
          </a:p>
          <a:p>
            <a:r>
              <a:rPr lang="en-US" b="1" dirty="0"/>
              <a:t>In sowing mercy we are again aligning ourselves with our King who so abundantly provides mercy. </a:t>
            </a:r>
            <a:endParaRPr lang="en-US" b="1" dirty="0"/>
          </a:p>
          <a:p>
            <a:r>
              <a:rPr lang="en-US" b="1" i="1" dirty="0"/>
              <a:t>1 Peter 2:10</a:t>
            </a:r>
            <a:endParaRPr lang="en-US" b="1" i="1" dirty="0"/>
          </a:p>
          <a:p>
            <a:r>
              <a:rPr lang="en-US" b="1" i="1" dirty="0"/>
              <a:t>for you once were NOT A PEOPLE, but now you are THE PEOPLE OF GOD; you had NOT RECEIVED MERCY, but now you have RECEIVED MERCY.” (NASB95)</a:t>
            </a:r>
            <a:endParaRPr lang="en-US" b="1" i="1" dirty="0"/>
          </a:p>
          <a:p>
            <a:endParaRPr lang="en-US" b="1" i="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1"/>
              <a:t>Blessed are the pure in heart, for they shall see God.</a:t>
            </a:r>
            <a:endParaRPr lang="en-US" b="1"/>
          </a:p>
          <a:p>
            <a:endParaRPr lang="en-US" b="1"/>
          </a:p>
          <a:p>
            <a:r>
              <a:rPr lang="en-US" b="1"/>
              <a:t>Pure in heart is literally innocence/ unstaining of the heart.</a:t>
            </a:r>
            <a:endParaRPr lang="en-US" b="1"/>
          </a:p>
          <a:p>
            <a:r>
              <a:rPr lang="en-US" b="1"/>
              <a:t>Being single minded or wholly devoted to a single purpose.</a:t>
            </a:r>
            <a:endParaRPr lang="en-US" b="1"/>
          </a:p>
          <a:p>
            <a:endParaRPr lang="en-US" b="1"/>
          </a:p>
          <a:p>
            <a:r>
              <a:rPr lang="en-US" b="1"/>
              <a:t>Almost always in scripture when something is mixed with something else, the alloy is worse off than the pure original.</a:t>
            </a:r>
            <a:endParaRPr lang="en-US" b="1"/>
          </a:p>
          <a:p>
            <a:r>
              <a:rPr lang="en-US" b="1"/>
              <a:t>We see it in God, purifying his people like gold, we see it in Daniels dream where he sees a statue representing kingdoms. The last kingdom is a mixture of iron and clay making it the worst of both. Wheat is of no value unless the chaff is removed</a:t>
            </a:r>
            <a:endParaRPr lang="en-US" b="1"/>
          </a:p>
          <a:p>
            <a:r>
              <a:rPr lang="en-US" b="1"/>
              <a:t>Jesus says we cannot serve 2 masters. James tells us we are at best 'unstable when we have mixed motives. </a:t>
            </a:r>
            <a:endParaRPr lang="en-US" b="1"/>
          </a:p>
          <a:p>
            <a:endParaRPr lang="en-US" b="1"/>
          </a:p>
          <a:p>
            <a:r>
              <a:rPr lang="en-US" b="1"/>
              <a:t>Here is Jesus saying a characteristic of a subject of the King of Kings is integrity...being pure in heart .</a:t>
            </a:r>
            <a:endParaRPr lang="en-US" b="1"/>
          </a:p>
          <a:p>
            <a:endParaRPr lang="en-US" b="1"/>
          </a:p>
          <a:p>
            <a:r>
              <a:rPr lang="en-US" b="1"/>
              <a:t>A man wrote of his experience at Buckingham Palace;</a:t>
            </a:r>
            <a:endParaRPr lang="en-US" b="1"/>
          </a:p>
          <a:p>
            <a:r>
              <a:rPr lang="en-US" b="1"/>
              <a:t>Several years ago, we had a family reunion in England. It was a wonderful time that provided incredible memories. While in London, we had the opportunity to tour Buckingham Palace. We saw the London Guard, beautiful tapestries, and other artwork and paintings from world-renowned artists. We walked in the hallways and stood in the rooms where history had been made. We were fascinated by the London Guard. Our tour guide told us that the highest military honor is to be assigned to guard Queen Elizabeth and Buckingham Palace. As we watched the changing of the Guard, we noticed that the guards marched, stood, and were dressed perfectly. The Queen has only the best of the best serving at her palace. What king or queen would have someone with filthy hands serving at his or her table? In our wildest imagination, we can’t picture a queen having someone dirty to serve her. It would be unacceptable. If a servant came to work unclean, he or she would be ineligible to attend to the queen’s personal needs. In the same way, Jesus—the King of kings—requires that those who serve Him have clean hands and pure hearts. Jesus said those who have pure hearts will see God; they will sit around His table and serve Him. They will hear what He says, know what is on His heart for the day, and see where He is working.</a:t>
            </a:r>
            <a:endParaRPr lang="en-US" b="1"/>
          </a:p>
          <a:p>
            <a:endParaRPr lang="en-US" b="1"/>
          </a:p>
          <a:p>
            <a:r>
              <a:rPr lang="en-US" b="1"/>
              <a:t>David write in Ps. 24.</a:t>
            </a:r>
            <a:endParaRPr lang="en-US" b="1"/>
          </a:p>
          <a:p>
            <a:r>
              <a:rPr lang="en-US" b="1" i="1"/>
              <a:t>Psalm 24:3–5</a:t>
            </a:r>
            <a:endParaRPr lang="en-US" b="1" i="1"/>
          </a:p>
          <a:p>
            <a:r>
              <a:rPr lang="en-US" b="1" i="1"/>
              <a:t>Who may ascend into the hill of the LORD? And who may stand in His holy place? He who has clean hands and a pure heart, Who has not lifted up his soul to falsehood And has not sworn deceitfully. He shall receive a blessing from the LORD And righteousness from the God of his salvation.” (NASB95)</a:t>
            </a:r>
            <a:endParaRPr lang="en-US" b="1" i="1"/>
          </a:p>
          <a:p>
            <a:endParaRPr lang="en-US" b="1" i="1"/>
          </a:p>
          <a:p>
            <a:r>
              <a:rPr lang="en-US" b="1"/>
              <a:t>This blessing is ours. We have been promised to see him 'face to face' but it is not because we have somehow been able to purify ourselves. it is because the king has made us pure AND is making us pure. We are able to stand before God and receive His promises NOWas purified saints. Justified in his eyes and all debts paid. There is no one left to accuse us..</a:t>
            </a:r>
            <a:endParaRPr lang="en-US" b="1"/>
          </a:p>
          <a:p>
            <a:r>
              <a:rPr lang="en-US" b="1"/>
              <a:t>We have been GIVEN the righteousness of Christ..clothed in HIS purity.  yet the 'not yet' part of Jesus kingdom is that we are ALSO still in the process of sanctification and the day is certainly coming that we will enjoy Jesus face to face.</a:t>
            </a:r>
            <a:endParaRPr lang="en-US" b="1"/>
          </a:p>
          <a:p>
            <a:endParaRPr lang="en-US" b="1"/>
          </a:p>
          <a:p>
            <a:endParaRPr lang="en-US" b="1"/>
          </a:p>
          <a:p>
            <a:r>
              <a:rPr lang="en-US" b="1"/>
              <a:t>Hebrews 2:11</a:t>
            </a:r>
            <a:endParaRPr lang="en-US" b="1"/>
          </a:p>
          <a:p>
            <a:r>
              <a:rPr lang="en-US" b="1"/>
              <a:t>For both He who sanctifies and those who are sanctified ( both present tense verbs) are all from one Father; for which reason He is not ashamed to call them brethren, </a:t>
            </a:r>
            <a:endParaRPr lang="en-US" b="1"/>
          </a:p>
          <a:p>
            <a:endParaRPr lang="en-US" b="1"/>
          </a:p>
          <a:p>
            <a:r>
              <a:rPr lang="en-US" b="1"/>
              <a:t>In our present state of now but not yet. We have already many of the benefits of Being Gods children and joint-heirs with Christ as his brothers and sisters.</a:t>
            </a:r>
            <a:endParaRPr lang="en-US" b="1"/>
          </a:p>
          <a:p>
            <a:endParaRPr lang="en-US" b="1"/>
          </a:p>
          <a:p>
            <a:r>
              <a:rPr lang="en-US" b="1"/>
              <a:t>We are living in the end times and being made holy is part of our calling but the eyes of God see us now as we will someday be...pure in heart.</a:t>
            </a:r>
            <a:endParaRPr lang="en-US" b="1"/>
          </a:p>
          <a:p>
            <a:endParaRPr lang="en-US"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1"/>
              <a:t>Blessed are the Peacemakers, for they will be called the children of God.</a:t>
            </a:r>
            <a:endParaRPr lang="en-US" b="1"/>
          </a:p>
          <a:p>
            <a:endParaRPr lang="en-US" b="1"/>
          </a:p>
          <a:p>
            <a:r>
              <a:rPr lang="en-US" b="1"/>
              <a:t>Barclay says;</a:t>
            </a:r>
            <a:endParaRPr lang="en-US" b="1"/>
          </a:p>
          <a:p>
            <a:r>
              <a:rPr lang="en-US" b="1"/>
              <a:t>The blessing is on the Peace-makers, not necessarily on the peace-lovers. It very often happens that if a man loves peace in the wrong way, he succeeds in making trouble and not peace. We may, for instance, allow a threatening and dangerous situation to develop, and our defense is that for peace’s sake we do not want to take any action. There is many a person who thinks that he is loving peace, when in fact he is piling up trouble for the future, because he refuses to face the situation and to take the action which the situation demands. The peace which the Bible calls blessed does not come from the evasion of issues; it comes from facing them, dealing with them, and conquering them. What this beatitude demands is not the passive acceptance of things because we are afraid of the trouble of doing anything about them, but the active facing of things, and the making of peace, even when the way to peace is through struggle.</a:t>
            </a:r>
            <a:endParaRPr lang="en-US" b="1"/>
          </a:p>
          <a:p>
            <a:endParaRPr lang="en-US" b="1"/>
          </a:p>
          <a:p>
            <a:r>
              <a:rPr lang="en-US" b="1"/>
              <a:t>To Peacemakers, bringing peace to a situation is a lifestyle. Applying the wisdom of God to every situation applies the wisdom of the Creator to the issues confronted by His creation.. There is peace in doing things in accordance with the ways of God our creator. A 'general righteousness.</a:t>
            </a:r>
            <a:endParaRPr lang="en-US" b="1"/>
          </a:p>
          <a:p>
            <a:endParaRPr lang="en-US" b="1"/>
          </a:p>
          <a:p>
            <a:r>
              <a:rPr lang="en-US" b="1"/>
              <a:t>As Peacemakers we also know we are inheritors of a Kingdom that will eventually overthrow ALL visible kingdoms. We will ALWAYS be disrupters but as Followers of Christ we are called to DISRUPT for the sake of peace.</a:t>
            </a:r>
            <a:endParaRPr lang="en-US" b="1"/>
          </a:p>
          <a:p>
            <a:endParaRPr lang="en-US" b="1"/>
          </a:p>
          <a:p>
            <a:r>
              <a:rPr lang="en-US" b="1"/>
              <a:t>Many vacines have a little bit of the actual virus in them but the virus is weakened to an extent that the body can easily build antibodies up and then these antibodies are available to defeat the actual disease should it present itself. We as Christ followers should be innoculating people with the gospel. A bit of hard truth but a truth that grows to salvation. Waging war and ultimately destroying the disease of sin. </a:t>
            </a:r>
            <a:endParaRPr lang="en-US" b="1"/>
          </a:p>
          <a:p>
            <a:endParaRPr lang="en-US" b="1"/>
          </a:p>
          <a:p>
            <a:r>
              <a:rPr lang="en-US" b="1"/>
              <a:t>Old car oil filter commercial..'pay me now or pay me later'. Peacemakers see the necessity of paying the smaller sum now of faith in Christ  to escape the unpayable burden later on. The world meanwhile declares 'PEACE, PEACE when there is no peace. </a:t>
            </a:r>
            <a:endParaRPr lang="en-US" b="1"/>
          </a:p>
          <a:p>
            <a:endParaRPr lang="en-US" b="1"/>
          </a:p>
          <a:p>
            <a:r>
              <a:rPr lang="en-US" b="1"/>
              <a:t>The Sons' of God have a message that brings peace to the speaker and hearer alike</a:t>
            </a:r>
            <a:endParaRPr lang="en-US" b="1"/>
          </a:p>
          <a:p>
            <a:r>
              <a:rPr lang="en-US" b="1" i="1"/>
              <a:t>Isaiah 54:10–15</a:t>
            </a:r>
            <a:endParaRPr lang="en-US" b="1" i="1"/>
          </a:p>
          <a:p>
            <a:r>
              <a:rPr lang="en-US" b="1" i="1"/>
              <a:t>“For the mountains may be removed and the hills may shake, But My lovingkindness will not be removed from you, And My covenant of peace will not be shaken,” Says the LORD who has compassion on you. “O afflicted one, storm-tossed, and not comforted, Behold, I will set your stones in antimony, And your foundations I will lay in sapphires. “Moreover, I will make your battlements of rubies, And your gates of crystal, And your entire wall of precious stones. “All your sons will be taught of the LORD; And the well-being of your sons will be great. “In righteousness you will be established; You will be far from oppression, for you will not fear; And from terror, for it will not come near you. “If anyone fiercely assails you it will not be from Me. Whoever assails you will fall because of you.” (NASB95)</a:t>
            </a:r>
            <a:endParaRPr lang="en-US" b="1" i="1"/>
          </a:p>
          <a:p>
            <a:endParaRPr lang="en-US" b="1" i="1"/>
          </a:p>
          <a:p>
            <a:r>
              <a:rPr lang="en-US" b="1"/>
              <a:t>Peacemakers know that they have been saved from the great and terrible wrath of the Lord and want nothing more than to rescue others from that end. </a:t>
            </a:r>
            <a:endParaRPr lang="en-US" b="1"/>
          </a:p>
          <a:p>
            <a:endParaRPr lang="en-US" b="1"/>
          </a:p>
          <a:p>
            <a:endParaRPr lang="en-US"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1"/>
              <a:t>The last on the list of beatitudes and the one that seems to be a RESULT of our practicing Kingdom Ethics in the world is the BLESSING of persecution.</a:t>
            </a:r>
            <a:endParaRPr lang="en-US" b="1"/>
          </a:p>
          <a:p>
            <a:endParaRPr lang="en-US" b="1" i="1"/>
          </a:p>
          <a:p>
            <a:r>
              <a:rPr lang="en-US" b="1"/>
              <a:t>Jesus identifes persecution coming from 2 different arenas.</a:t>
            </a:r>
            <a:endParaRPr lang="en-US" b="1"/>
          </a:p>
          <a:p>
            <a:r>
              <a:rPr lang="en-US" b="1"/>
              <a:t>The first arena is  more general...</a:t>
            </a:r>
            <a:endParaRPr lang="en-US" b="1"/>
          </a:p>
          <a:p>
            <a:r>
              <a:rPr lang="en-US" b="1"/>
              <a:t>It is persecution for standing up for righteousness...for justice.</a:t>
            </a:r>
            <a:endParaRPr lang="en-US" b="1"/>
          </a:p>
          <a:p>
            <a:r>
              <a:rPr lang="en-US" b="1"/>
              <a:t>We have been told that in the last days people will be listening ONLY to what the want. They will listen only to things the 'scratch their itching ears'. We also have been told that as the end comes closer black will be called white, wrong will be called rigtht, God's wisdom will appear ever more foolish to those who are perishing.</a:t>
            </a:r>
            <a:endParaRPr lang="en-US" b="1"/>
          </a:p>
          <a:p>
            <a:r>
              <a:rPr lang="en-US" b="1"/>
              <a:t>As Jesus ambassadors, God does call us to be different and to make our difference known. </a:t>
            </a:r>
            <a:endParaRPr lang="en-US" b="1"/>
          </a:p>
          <a:p>
            <a:r>
              <a:rPr lang="en-US" b="1"/>
              <a:t>Later on in this chapter he will remind us that we are to be 'salt'. One of the uses of salt is to slow decay or preserve.</a:t>
            </a:r>
            <a:endParaRPr lang="en-US" b="1"/>
          </a:p>
          <a:p>
            <a:r>
              <a:rPr lang="en-US" b="1"/>
              <a:t>The call from Jesus here is to live a righteous life AND stand for righteousness in a crooked world.</a:t>
            </a:r>
            <a:endParaRPr lang="en-US" b="1"/>
          </a:p>
          <a:p>
            <a:endParaRPr lang="en-US" b="1"/>
          </a:p>
          <a:p>
            <a:endParaRPr lang="en-US"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963660" y="5487670"/>
            <a:ext cx="3150235" cy="1434465"/>
          </a:xfrm>
          <a:prstGeom prst="rect">
            <a:avLst/>
          </a:prstGeom>
          <a:effectLst>
            <a:softEdge rad="63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11430" y="-27940"/>
            <a:ext cx="12211685" cy="6862445"/>
          </a:xfrm>
          <a:prstGeom prst="rect">
            <a:avLst/>
          </a:prstGeom>
          <a:noFill/>
        </p:spPr>
        <p:txBody>
          <a:bodyPr wrap="square" rtlCol="0">
            <a:spAutoFit/>
          </a:bodyPr>
          <a:lstStyle/>
          <a:p>
            <a:r>
              <a:rPr lang="en-US" sz="4000" b="1">
                <a:solidFill>
                  <a:schemeClr val="bg1"/>
                </a:solidFill>
              </a:rPr>
              <a:t>“Blessed are the....Persecuted! </a:t>
            </a:r>
            <a:endParaRPr lang="en-US" sz="4000" b="1">
              <a:solidFill>
                <a:schemeClr val="bg1"/>
              </a:solidFill>
            </a:endParaRPr>
          </a:p>
          <a:p>
            <a:endParaRPr lang="en-US" sz="4000" b="1">
              <a:solidFill>
                <a:schemeClr val="bg1"/>
              </a:solidFill>
            </a:endParaRPr>
          </a:p>
          <a:p>
            <a:r>
              <a:rPr lang="en-US" sz="3600" b="1">
                <a:solidFill>
                  <a:schemeClr val="bg1"/>
                </a:solidFill>
              </a:rPr>
              <a:t>...For Jesus sake</a:t>
            </a:r>
            <a:endParaRPr lang="en-US" sz="3600" b="1">
              <a:solidFill>
                <a:schemeClr val="bg1"/>
              </a:solidFill>
            </a:endParaRPr>
          </a:p>
          <a:p>
            <a:endParaRPr lang="en-US" sz="3600" b="1">
              <a:solidFill>
                <a:schemeClr val="bg1"/>
              </a:solidFill>
            </a:endParaRPr>
          </a:p>
          <a:p>
            <a:r>
              <a:rPr lang="en-US" sz="3600" b="1">
                <a:solidFill>
                  <a:schemeClr val="bg1"/>
                </a:solidFill>
              </a:rPr>
              <a:t>“The carnal mind is at enmity against God and the more His children are conformed to His image the more they will bring down upon themselves the spite of His foes. Being “persecuted for righteousness sake” means being opposed because of right living. Those who perform their Christian duty condemn those who live to please self, and therefore evoke their hatred. This persecution assumes various forms, from annoying and taunting to opposing and tormenting.”</a:t>
            </a:r>
            <a:r>
              <a:rPr lang="en-US" sz="3400" b="1">
                <a:solidFill>
                  <a:schemeClr val="bg1"/>
                </a:solidFill>
              </a:rPr>
              <a:t>                        </a:t>
            </a:r>
            <a:r>
              <a:rPr lang="en-US" sz="3600" b="1">
                <a:solidFill>
                  <a:schemeClr val="bg1"/>
                </a:solidFill>
              </a:rPr>
              <a:t>A.W. Pink</a:t>
            </a:r>
            <a:endParaRPr lang="en-US" sz="3600" b="1">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sz="half" idx="2"/>
          </p:nvPr>
        </p:nvPicPr>
        <p:blipFill>
          <a:blip r:embed="rId1"/>
          <a:stretch>
            <a:fillRect/>
          </a:stretch>
        </p:blipFill>
        <p:spPr>
          <a:xfrm>
            <a:off x="669290" y="37465"/>
            <a:ext cx="10748645" cy="6771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0320" y="-58420"/>
            <a:ext cx="12120245" cy="11013849"/>
          </a:xfrm>
          <a:prstGeom prst="rect">
            <a:avLst/>
          </a:prstGeom>
          <a:noFill/>
        </p:spPr>
        <p:txBody>
          <a:bodyPr wrap="square" rtlCol="0">
            <a:spAutoFit/>
          </a:bodyPr>
          <a:lstStyle/>
          <a:p>
            <a:pPr marL="0" marR="0">
              <a:lnSpc>
                <a:spcPct val="115000"/>
              </a:lnSpc>
              <a:spcBef>
                <a:spcPts val="0"/>
              </a:spcBef>
              <a:spcAft>
                <a:spcPts val="1000"/>
              </a:spcAft>
            </a:pPr>
            <a:r>
              <a:rPr lang="en-US" sz="3600" b="1" dirty="0">
                <a:solidFill>
                  <a:schemeClr val="bg1"/>
                </a:solidFill>
                <a:effectLst/>
              </a:rPr>
              <a:t>Matthew 5:1–12</a:t>
            </a:r>
            <a:r>
              <a:rPr lang="en-US" sz="3600" dirty="0">
                <a:solidFill>
                  <a:schemeClr val="bg1"/>
                </a:solidFill>
                <a:effectLst/>
              </a:rPr>
              <a:t> </a:t>
            </a:r>
            <a:endParaRPr lang="en-US" sz="3600" dirty="0">
              <a:solidFill>
                <a:schemeClr val="bg1"/>
              </a:solidFill>
              <a:effectLst/>
            </a:endParaRPr>
          </a:p>
          <a:p>
            <a:pPr marL="0" marR="0">
              <a:lnSpc>
                <a:spcPct val="115000"/>
              </a:lnSpc>
              <a:spcBef>
                <a:spcPts val="0"/>
              </a:spcBef>
              <a:spcAft>
                <a:spcPts val="1000"/>
              </a:spcAft>
            </a:pPr>
            <a:r>
              <a:rPr lang="en-US" sz="3600" dirty="0">
                <a:solidFill>
                  <a:schemeClr val="bg1"/>
                </a:solidFill>
                <a:effectLst/>
              </a:rPr>
              <a:t>When Jesus saw the crowds, He went up on the mountain; and after He sat down, His disciples came to Him. He opened His mouth and began to teach them, saying, “Blessed are the poor in spirit, for theirs is the kingdom of heaven. “Blessed are those who mourn, for they shall be comforted. “Blessed are the gentle, for they shall inherit the earth. “Blessed are those who hunger and thirst for righteousness, for they shall be satisfied. “Blessed are the merciful, for they shall receive mercy. “Blessed are the pure in heart, for they shall see God. “Blessed are the peacemakers, for they shall be called sons of God. “Blessed are those who have been persecuted for the sake of righteousness, for theirs is the kingdom of heaven. “Blessed are you when people insult you and persecute you, and falsely say all kinds of evil against you because of Me. “Rejoice and be glad, for your reward in heaven is great; for in the same way they persecuted the prophets who were before you.” (NASB95) </a:t>
            </a:r>
            <a:endParaRPr lang="en-US" sz="3600" dirty="0">
              <a:solidFill>
                <a:schemeClr val="bg1"/>
              </a:solidFill>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20320" y="-58420"/>
            <a:ext cx="12120245" cy="6554167"/>
          </a:xfrm>
          <a:prstGeom prst="rect">
            <a:avLst/>
          </a:prstGeom>
          <a:noFill/>
        </p:spPr>
        <p:txBody>
          <a:bodyPr wrap="square" rtlCol="0">
            <a:spAutoFit/>
          </a:bodyPr>
          <a:lstStyle/>
          <a:p>
            <a:pPr marL="0" marR="0">
              <a:lnSpc>
                <a:spcPct val="115000"/>
              </a:lnSpc>
              <a:spcBef>
                <a:spcPts val="0"/>
              </a:spcBef>
              <a:spcAft>
                <a:spcPts val="1000"/>
              </a:spcAft>
            </a:pPr>
            <a:endParaRPr lang="en-US" sz="3600" dirty="0">
              <a:solidFill>
                <a:schemeClr val="bg1"/>
              </a:solidFill>
              <a:effectLst/>
            </a:endParaRPr>
          </a:p>
          <a:p>
            <a:pPr marL="0" marR="0">
              <a:lnSpc>
                <a:spcPct val="115000"/>
              </a:lnSpc>
              <a:spcBef>
                <a:spcPts val="0"/>
              </a:spcBef>
              <a:spcAft>
                <a:spcPts val="1000"/>
              </a:spcAft>
            </a:pPr>
            <a:r>
              <a:rPr lang="en-US" sz="3600" dirty="0">
                <a:solidFill>
                  <a:schemeClr val="bg1"/>
                </a:solidFill>
                <a:effectLst/>
              </a:rPr>
              <a:t>“Blessed are the merciful, for they shall receive mercy. “Blessed are the pure in heart, for they shall see God. “Blessed are the peacemakers, for they shall be called sons of God. “Blessed are those who have been persecuted for the sake of righteousness, for theirs is the kingdom of heaven. “Blessed are you when people insult you and persecute you, and falsely say all kinds of evil against you because of Me. “Rejoice and be glad, for your reward in heaven is great; for in the same way they persecuted the prophets who were before you.” (NASB95) </a:t>
            </a:r>
            <a:endParaRPr lang="en-US" sz="3600" dirty="0">
              <a:solidFill>
                <a:schemeClr val="bg1"/>
              </a:solidFill>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137160" y="212725"/>
            <a:ext cx="12120245" cy="4646295"/>
          </a:xfrm>
          <a:prstGeom prst="rect">
            <a:avLst/>
          </a:prstGeom>
          <a:noFill/>
        </p:spPr>
        <p:txBody>
          <a:bodyPr wrap="square" rtlCol="0">
            <a:spAutoFit/>
          </a:bodyPr>
          <a:lstStyle/>
          <a:p>
            <a:r>
              <a:rPr lang="en-US" sz="4000" b="1">
                <a:solidFill>
                  <a:schemeClr val="bg1"/>
                </a:solidFill>
              </a:rPr>
              <a:t>What is this about?</a:t>
            </a:r>
            <a:endParaRPr lang="en-US" sz="4000" b="1">
              <a:solidFill>
                <a:schemeClr val="bg1"/>
              </a:solidFill>
            </a:endParaRPr>
          </a:p>
          <a:p>
            <a:endParaRPr lang="en-US" sz="4000" b="1">
              <a:solidFill>
                <a:schemeClr val="bg1"/>
              </a:solidFill>
            </a:endParaRPr>
          </a:p>
          <a:p>
            <a:r>
              <a:rPr lang="en-US" sz="3600" b="1">
                <a:solidFill>
                  <a:schemeClr val="bg1"/>
                </a:solidFill>
              </a:rPr>
              <a:t>1. Installing a second ethical level</a:t>
            </a:r>
            <a:endParaRPr lang="en-US" sz="3600" b="1">
              <a:solidFill>
                <a:schemeClr val="bg1"/>
              </a:solidFill>
            </a:endParaRPr>
          </a:p>
          <a:p>
            <a:r>
              <a:rPr lang="en-US" sz="3600" b="1">
                <a:solidFill>
                  <a:schemeClr val="bg1"/>
                </a:solidFill>
              </a:rPr>
              <a:t>2. Institue the ACTUAL standard to produce repentance</a:t>
            </a:r>
            <a:endParaRPr lang="en-US" sz="3600" b="1">
              <a:solidFill>
                <a:schemeClr val="bg1"/>
              </a:solidFill>
            </a:endParaRPr>
          </a:p>
          <a:p>
            <a:r>
              <a:rPr lang="en-US" sz="3600" b="1">
                <a:solidFill>
                  <a:schemeClr val="bg1"/>
                </a:solidFill>
              </a:rPr>
              <a:t>3. Innovation of application to civil sphere</a:t>
            </a:r>
            <a:endParaRPr lang="en-US" sz="3600" b="1">
              <a:solidFill>
                <a:schemeClr val="bg1"/>
              </a:solidFill>
            </a:endParaRPr>
          </a:p>
          <a:p>
            <a:r>
              <a:rPr lang="en-US" sz="3600" b="1">
                <a:solidFill>
                  <a:schemeClr val="bg1"/>
                </a:solidFill>
              </a:rPr>
              <a:t>4. </a:t>
            </a:r>
            <a:r>
              <a:rPr lang="en-US" sz="3600" b="1">
                <a:solidFill>
                  <a:schemeClr val="bg1"/>
                </a:solidFill>
                <a:sym typeface="+mn-ea"/>
              </a:rPr>
              <a:t>Implying inception </a:t>
            </a:r>
            <a:r>
              <a:rPr lang="en-US" sz="3600" b="1">
                <a:solidFill>
                  <a:schemeClr val="bg1"/>
                </a:solidFill>
              </a:rPr>
              <a:t>of the Social Gospel- Theonomy</a:t>
            </a:r>
            <a:endParaRPr lang="en-US" sz="3600" b="1">
              <a:solidFill>
                <a:schemeClr val="bg1"/>
              </a:solidFill>
            </a:endParaRPr>
          </a:p>
          <a:p>
            <a:r>
              <a:rPr lang="en-US" sz="3600" b="1">
                <a:solidFill>
                  <a:schemeClr val="bg1"/>
                </a:solidFill>
              </a:rPr>
              <a:t>5. Introduction to 'future' kingdom rules</a:t>
            </a:r>
            <a:endParaRPr lang="en-US" sz="3600" b="1">
              <a:solidFill>
                <a:schemeClr val="bg1"/>
              </a:solidFill>
            </a:endParaRPr>
          </a:p>
          <a:p>
            <a:r>
              <a:rPr lang="en-US" sz="3600" b="1">
                <a:solidFill>
                  <a:schemeClr val="bg1"/>
                </a:solidFill>
              </a:rPr>
              <a:t>6. Inaugurated eschatology</a:t>
            </a:r>
            <a:endParaRPr lang="en-US" sz="3600" b="1">
              <a:solidFill>
                <a:schemeClr val="bg1"/>
              </a:solidFill>
            </a:endParaRPr>
          </a:p>
        </p:txBody>
      </p:sp>
      <p:sp>
        <p:nvSpPr>
          <p:cNvPr id="3" name="Oval 2"/>
          <p:cNvSpPr/>
          <p:nvPr/>
        </p:nvSpPr>
        <p:spPr>
          <a:xfrm>
            <a:off x="-635" y="4024630"/>
            <a:ext cx="6039485" cy="979170"/>
          </a:xfrm>
          <a:prstGeom prst="ellipse">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137160" y="212725"/>
            <a:ext cx="12120245" cy="6123940"/>
          </a:xfrm>
          <a:prstGeom prst="rect">
            <a:avLst/>
          </a:prstGeom>
          <a:noFill/>
        </p:spPr>
        <p:txBody>
          <a:bodyPr wrap="square" rtlCol="0">
            <a:spAutoFit/>
          </a:bodyPr>
          <a:lstStyle/>
          <a:p>
            <a:r>
              <a:rPr lang="en-US" sz="4000" b="1" dirty="0">
                <a:solidFill>
                  <a:schemeClr val="bg1"/>
                </a:solidFill>
              </a:rPr>
              <a:t>Structure</a:t>
            </a:r>
            <a:endParaRPr lang="en-US" sz="4000" b="1" dirty="0">
              <a:solidFill>
                <a:schemeClr val="bg1"/>
              </a:solidFill>
            </a:endParaRPr>
          </a:p>
          <a:p>
            <a:endParaRPr lang="en-US" sz="4000" b="1" dirty="0">
              <a:solidFill>
                <a:schemeClr val="bg1"/>
              </a:solidFill>
            </a:endParaRPr>
          </a:p>
          <a:p>
            <a:r>
              <a:rPr lang="en-US" sz="4000" b="1" dirty="0">
                <a:solidFill>
                  <a:schemeClr val="bg1"/>
                </a:solidFill>
              </a:rPr>
              <a:t>                                           7. Peacemakers</a:t>
            </a:r>
            <a:endParaRPr lang="en-US" sz="4000" b="1" dirty="0">
              <a:solidFill>
                <a:schemeClr val="bg1"/>
              </a:solidFill>
            </a:endParaRPr>
          </a:p>
          <a:p>
            <a:r>
              <a:rPr lang="en-US" sz="4000" b="1" dirty="0">
                <a:solidFill>
                  <a:schemeClr val="bg1"/>
                </a:solidFill>
              </a:rPr>
              <a:t>                                         6. Pure in Heart</a:t>
            </a:r>
            <a:endParaRPr lang="en-US" sz="4000" b="1" dirty="0">
              <a:solidFill>
                <a:schemeClr val="bg1"/>
              </a:solidFill>
            </a:endParaRPr>
          </a:p>
          <a:p>
            <a:r>
              <a:rPr lang="en-US" sz="4000" b="1" dirty="0">
                <a:solidFill>
                  <a:schemeClr val="bg1"/>
                </a:solidFill>
              </a:rPr>
              <a:t>                                       5. Merciful</a:t>
            </a:r>
            <a:endParaRPr lang="en-US" sz="4000" b="1" dirty="0">
              <a:solidFill>
                <a:schemeClr val="bg1"/>
              </a:solidFill>
            </a:endParaRPr>
          </a:p>
          <a:p>
            <a:r>
              <a:rPr lang="en-US" sz="4000" b="1" dirty="0">
                <a:solidFill>
                  <a:schemeClr val="bg1"/>
                </a:solidFill>
              </a:rPr>
              <a:t>                                    4. Hunger and thirst</a:t>
            </a:r>
            <a:endParaRPr lang="en-US" sz="3200" b="1" dirty="0">
              <a:solidFill>
                <a:schemeClr val="bg1"/>
              </a:solidFill>
            </a:endParaRPr>
          </a:p>
          <a:p>
            <a:r>
              <a:rPr lang="en-US" sz="3200" b="1" dirty="0">
                <a:solidFill>
                  <a:schemeClr val="bg1"/>
                </a:solidFill>
              </a:rPr>
              <a:t>			                    (for righteousness)</a:t>
            </a:r>
            <a:endParaRPr lang="en-US" sz="3200" b="1" dirty="0">
              <a:solidFill>
                <a:schemeClr val="bg1"/>
              </a:solidFill>
            </a:endParaRPr>
          </a:p>
          <a:p>
            <a:r>
              <a:rPr lang="en-US" sz="4000" b="1" dirty="0">
                <a:solidFill>
                  <a:schemeClr val="bg1"/>
                </a:solidFill>
              </a:rPr>
              <a:t>                              3. Meek (gentle)</a:t>
            </a:r>
            <a:endParaRPr lang="en-US" sz="4000" b="1" dirty="0">
              <a:solidFill>
                <a:schemeClr val="bg1"/>
              </a:solidFill>
            </a:endParaRPr>
          </a:p>
          <a:p>
            <a:r>
              <a:rPr lang="en-US" sz="4000" b="1" dirty="0">
                <a:solidFill>
                  <a:schemeClr val="bg1"/>
                </a:solidFill>
              </a:rPr>
              <a:t>                         2. Mourn</a:t>
            </a:r>
            <a:endParaRPr lang="en-US" sz="4000" b="1" dirty="0">
              <a:solidFill>
                <a:schemeClr val="bg1"/>
              </a:solidFill>
            </a:endParaRPr>
          </a:p>
          <a:p>
            <a:r>
              <a:rPr lang="en-US" sz="4000" b="1" dirty="0">
                <a:solidFill>
                  <a:schemeClr val="bg1"/>
                </a:solidFill>
              </a:rPr>
              <a:t>                   1.  Poor in Spirit</a:t>
            </a:r>
            <a:endParaRPr lang="en-US" sz="4000" b="1" dirty="0">
              <a:solidFill>
                <a:schemeClr val="bg1"/>
              </a:solidFill>
            </a:endParaRPr>
          </a:p>
        </p:txBody>
      </p:sp>
      <p:sp>
        <p:nvSpPr>
          <p:cNvPr id="3" name="Right Arrow 2"/>
          <p:cNvSpPr/>
          <p:nvPr/>
        </p:nvSpPr>
        <p:spPr>
          <a:xfrm rot="18900000">
            <a:off x="-542016" y="2165033"/>
            <a:ext cx="6177763" cy="2219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latin typeface="Times New Roman" panose="02020603050405020304" charset="0"/>
                <a:cs typeface="Times New Roman" panose="02020603050405020304" charset="0"/>
              </a:rPr>
              <a:t>Kingdom Growing</a:t>
            </a:r>
            <a:endParaRPr lang="en-US" sz="4800" b="1" dirty="0">
              <a:latin typeface="Times New Roman" panose="02020603050405020304" charset="0"/>
              <a:cs typeface="Times New Roman" panose="02020603050405020304" charset="0"/>
            </a:endParaRPr>
          </a:p>
        </p:txBody>
      </p:sp>
      <p:cxnSp>
        <p:nvCxnSpPr>
          <p:cNvPr id="2" name="Straight Connector 1"/>
          <p:cNvCxnSpPr/>
          <p:nvPr/>
        </p:nvCxnSpPr>
        <p:spPr>
          <a:xfrm flipV="1">
            <a:off x="2436500" y="5853618"/>
            <a:ext cx="4143375" cy="50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2982692" y="5372379"/>
            <a:ext cx="2346325" cy="3937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4174808" y="3593405"/>
            <a:ext cx="4354195" cy="1587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678312" y="4671604"/>
            <a:ext cx="3674745" cy="825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715511" y="4182249"/>
            <a:ext cx="3272790" cy="4572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Left Brace 9"/>
          <p:cNvSpPr/>
          <p:nvPr/>
        </p:nvSpPr>
        <p:spPr>
          <a:xfrm flipH="1">
            <a:off x="7353057" y="1503336"/>
            <a:ext cx="3139296" cy="4740179"/>
          </a:xfrm>
          <a:prstGeom prst="leftBrace">
            <a:avLst>
              <a:gd name="adj1" fmla="val 8333"/>
              <a:gd name="adj2" fmla="val 38995"/>
            </a:avLst>
          </a:prstGeom>
          <a:ln w="571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10536208" y="321374"/>
            <a:ext cx="559114" cy="6740307"/>
          </a:xfrm>
          <a:prstGeom prst="rect">
            <a:avLst/>
          </a:prstGeom>
          <a:noFill/>
        </p:spPr>
        <p:txBody>
          <a:bodyPr vert="horz" wrap="square" rtlCol="0">
            <a:spAutoFit/>
          </a:bodyPr>
          <a:lstStyle/>
          <a:p>
            <a:pPr algn="ctr"/>
            <a:r>
              <a:rPr lang="en-US" sz="3600" b="1" dirty="0">
                <a:solidFill>
                  <a:srgbClr val="FFFF00"/>
                </a:solidFill>
                <a:effectLst>
                  <a:outerShdw blurRad="38100" dist="38100" dir="2700000" algn="tl">
                    <a:srgbClr val="000000">
                      <a:alpha val="43137"/>
                    </a:srgbClr>
                  </a:outerShdw>
                </a:effectLst>
              </a:rPr>
              <a:t>P</a:t>
            </a:r>
            <a:endParaRPr lang="en-US" sz="3600" b="1" dirty="0">
              <a:solidFill>
                <a:srgbClr val="FFFF00"/>
              </a:solidFill>
              <a:effectLst>
                <a:outerShdw blurRad="38100" dist="38100" dir="2700000" algn="tl">
                  <a:srgbClr val="000000">
                    <a:alpha val="43137"/>
                  </a:srgbClr>
                </a:outerShdw>
              </a:effectLst>
            </a:endParaRPr>
          </a:p>
          <a:p>
            <a:pPr algn="ctr"/>
            <a:r>
              <a:rPr lang="en-US" sz="3600" b="1" dirty="0">
                <a:solidFill>
                  <a:srgbClr val="FFFF00"/>
                </a:solidFill>
                <a:effectLst>
                  <a:outerShdw blurRad="38100" dist="38100" dir="2700000" algn="tl">
                    <a:srgbClr val="000000">
                      <a:alpha val="43137"/>
                    </a:srgbClr>
                  </a:outerShdw>
                </a:effectLst>
              </a:rPr>
              <a:t>E</a:t>
            </a:r>
            <a:endParaRPr lang="en-US" sz="3600" b="1" dirty="0">
              <a:solidFill>
                <a:srgbClr val="FFFF00"/>
              </a:solidFill>
              <a:effectLst>
                <a:outerShdw blurRad="38100" dist="38100" dir="2700000" algn="tl">
                  <a:srgbClr val="000000">
                    <a:alpha val="43137"/>
                  </a:srgbClr>
                </a:outerShdw>
              </a:effectLst>
            </a:endParaRPr>
          </a:p>
          <a:p>
            <a:pPr algn="ctr"/>
            <a:r>
              <a:rPr lang="en-US" sz="3600" b="1" dirty="0">
                <a:solidFill>
                  <a:srgbClr val="FFFF00"/>
                </a:solidFill>
                <a:effectLst>
                  <a:outerShdw blurRad="38100" dist="38100" dir="2700000" algn="tl">
                    <a:srgbClr val="000000">
                      <a:alpha val="43137"/>
                    </a:srgbClr>
                  </a:outerShdw>
                </a:effectLst>
              </a:rPr>
              <a:t>R</a:t>
            </a:r>
            <a:endParaRPr lang="en-US" sz="3600" b="1" dirty="0">
              <a:solidFill>
                <a:srgbClr val="FFFF00"/>
              </a:solidFill>
              <a:effectLst>
                <a:outerShdw blurRad="38100" dist="38100" dir="2700000" algn="tl">
                  <a:srgbClr val="000000">
                    <a:alpha val="43137"/>
                  </a:srgbClr>
                </a:outerShdw>
              </a:effectLst>
            </a:endParaRPr>
          </a:p>
          <a:p>
            <a:pPr algn="ctr"/>
            <a:r>
              <a:rPr lang="en-US" sz="3600" b="1" dirty="0">
                <a:solidFill>
                  <a:srgbClr val="FFFF00"/>
                </a:solidFill>
                <a:effectLst>
                  <a:outerShdw blurRad="38100" dist="38100" dir="2700000" algn="tl">
                    <a:srgbClr val="000000">
                      <a:alpha val="43137"/>
                    </a:srgbClr>
                  </a:outerShdw>
                </a:effectLst>
              </a:rPr>
              <a:t>S</a:t>
            </a:r>
            <a:endParaRPr lang="en-US" sz="3600" b="1" dirty="0">
              <a:solidFill>
                <a:srgbClr val="FFFF00"/>
              </a:solidFill>
              <a:effectLst>
                <a:outerShdw blurRad="38100" dist="38100" dir="2700000" algn="tl">
                  <a:srgbClr val="000000">
                    <a:alpha val="43137"/>
                  </a:srgbClr>
                </a:outerShdw>
              </a:effectLst>
            </a:endParaRPr>
          </a:p>
          <a:p>
            <a:pPr algn="ctr"/>
            <a:r>
              <a:rPr lang="en-US" sz="3600" b="1" dirty="0">
                <a:solidFill>
                  <a:srgbClr val="FFFF00"/>
                </a:solidFill>
                <a:effectLst>
                  <a:outerShdw blurRad="38100" dist="38100" dir="2700000" algn="tl">
                    <a:srgbClr val="000000">
                      <a:alpha val="43137"/>
                    </a:srgbClr>
                  </a:outerShdw>
                </a:effectLst>
              </a:rPr>
              <a:t>E</a:t>
            </a:r>
            <a:endParaRPr lang="en-US" sz="3600" b="1" dirty="0">
              <a:solidFill>
                <a:srgbClr val="FFFF00"/>
              </a:solidFill>
              <a:effectLst>
                <a:outerShdw blurRad="38100" dist="38100" dir="2700000" algn="tl">
                  <a:srgbClr val="000000">
                    <a:alpha val="43137"/>
                  </a:srgbClr>
                </a:outerShdw>
              </a:effectLst>
            </a:endParaRPr>
          </a:p>
          <a:p>
            <a:pPr algn="ctr"/>
            <a:r>
              <a:rPr lang="en-US" sz="3600" b="1" dirty="0">
                <a:solidFill>
                  <a:srgbClr val="FFFF00"/>
                </a:solidFill>
                <a:effectLst>
                  <a:outerShdw blurRad="38100" dist="38100" dir="2700000" algn="tl">
                    <a:srgbClr val="000000">
                      <a:alpha val="43137"/>
                    </a:srgbClr>
                  </a:outerShdw>
                </a:effectLst>
              </a:rPr>
              <a:t>C</a:t>
            </a:r>
            <a:endParaRPr lang="en-US" sz="3600" b="1" dirty="0">
              <a:solidFill>
                <a:srgbClr val="FFFF00"/>
              </a:solidFill>
              <a:effectLst>
                <a:outerShdw blurRad="38100" dist="38100" dir="2700000" algn="tl">
                  <a:srgbClr val="000000">
                    <a:alpha val="43137"/>
                  </a:srgbClr>
                </a:outerShdw>
              </a:effectLst>
            </a:endParaRPr>
          </a:p>
          <a:p>
            <a:pPr algn="ctr"/>
            <a:r>
              <a:rPr lang="en-US" sz="3600" b="1" dirty="0">
                <a:solidFill>
                  <a:srgbClr val="FFFF00"/>
                </a:solidFill>
                <a:effectLst>
                  <a:outerShdw blurRad="38100" dist="38100" dir="2700000" algn="tl">
                    <a:srgbClr val="000000">
                      <a:alpha val="43137"/>
                    </a:srgbClr>
                  </a:outerShdw>
                </a:effectLst>
              </a:rPr>
              <a:t>U</a:t>
            </a:r>
            <a:endParaRPr lang="en-US" sz="3600" b="1" dirty="0">
              <a:solidFill>
                <a:srgbClr val="FFFF00"/>
              </a:solidFill>
              <a:effectLst>
                <a:outerShdw blurRad="38100" dist="38100" dir="2700000" algn="tl">
                  <a:srgbClr val="000000">
                    <a:alpha val="43137"/>
                  </a:srgbClr>
                </a:outerShdw>
              </a:effectLst>
            </a:endParaRPr>
          </a:p>
          <a:p>
            <a:pPr algn="ctr"/>
            <a:r>
              <a:rPr lang="en-US" sz="3600" b="1" dirty="0">
                <a:solidFill>
                  <a:srgbClr val="FFFF00"/>
                </a:solidFill>
                <a:effectLst>
                  <a:outerShdw blurRad="38100" dist="38100" dir="2700000" algn="tl">
                    <a:srgbClr val="000000">
                      <a:alpha val="43137"/>
                    </a:srgbClr>
                  </a:outerShdw>
                </a:effectLst>
              </a:rPr>
              <a:t>T</a:t>
            </a:r>
            <a:endParaRPr lang="en-US" sz="3600" b="1" dirty="0">
              <a:solidFill>
                <a:srgbClr val="FFFF00"/>
              </a:solidFill>
              <a:effectLst>
                <a:outerShdw blurRad="38100" dist="38100" dir="2700000" algn="tl">
                  <a:srgbClr val="000000">
                    <a:alpha val="43137"/>
                  </a:srgbClr>
                </a:outerShdw>
              </a:effectLst>
            </a:endParaRPr>
          </a:p>
          <a:p>
            <a:pPr algn="ctr"/>
            <a:r>
              <a:rPr lang="en-US" sz="3600" b="1" dirty="0">
                <a:solidFill>
                  <a:srgbClr val="FFFF00"/>
                </a:solidFill>
                <a:effectLst>
                  <a:outerShdw blurRad="38100" dist="38100" dir="2700000" algn="tl">
                    <a:srgbClr val="000000">
                      <a:alpha val="43137"/>
                    </a:srgbClr>
                  </a:outerShdw>
                </a:effectLst>
              </a:rPr>
              <a:t>I</a:t>
            </a:r>
            <a:endParaRPr lang="en-US" sz="3600" b="1" dirty="0">
              <a:solidFill>
                <a:srgbClr val="FFFF00"/>
              </a:solidFill>
              <a:effectLst>
                <a:outerShdw blurRad="38100" dist="38100" dir="2700000" algn="tl">
                  <a:srgbClr val="000000">
                    <a:alpha val="43137"/>
                  </a:srgbClr>
                </a:outerShdw>
              </a:effectLst>
            </a:endParaRPr>
          </a:p>
          <a:p>
            <a:pPr algn="ctr"/>
            <a:r>
              <a:rPr lang="en-US" sz="3600" b="1" dirty="0">
                <a:solidFill>
                  <a:srgbClr val="FFFF00"/>
                </a:solidFill>
                <a:effectLst>
                  <a:outerShdw blurRad="38100" dist="38100" dir="2700000" algn="tl">
                    <a:srgbClr val="000000">
                      <a:alpha val="43137"/>
                    </a:srgbClr>
                  </a:outerShdw>
                </a:effectLst>
              </a:rPr>
              <a:t>O</a:t>
            </a:r>
            <a:endParaRPr lang="en-US" sz="3600" b="1" dirty="0">
              <a:solidFill>
                <a:srgbClr val="FFFF00"/>
              </a:solidFill>
              <a:effectLst>
                <a:outerShdw blurRad="38100" dist="38100" dir="2700000" algn="tl">
                  <a:srgbClr val="000000">
                    <a:alpha val="43137"/>
                  </a:srgbClr>
                </a:outerShdw>
              </a:effectLst>
            </a:endParaRPr>
          </a:p>
          <a:p>
            <a:pPr algn="ctr"/>
            <a:r>
              <a:rPr lang="en-US" sz="3600" b="1" dirty="0">
                <a:solidFill>
                  <a:srgbClr val="FFFF00"/>
                </a:solidFill>
                <a:effectLst>
                  <a:outerShdw blurRad="38100" dist="38100" dir="2700000" algn="tl">
                    <a:srgbClr val="000000">
                      <a:alpha val="43137"/>
                    </a:srgbClr>
                  </a:outerShdw>
                </a:effectLst>
              </a:rPr>
              <a:t>N</a:t>
            </a:r>
            <a:endParaRPr lang="en-US" sz="3600" b="1" dirty="0">
              <a:solidFill>
                <a:srgbClr val="FFFF00"/>
              </a:solidFill>
              <a:effectLst>
                <a:outerShdw blurRad="38100" dist="38100" dir="2700000" algn="tl">
                  <a:srgbClr val="000000">
                    <a:alpha val="43137"/>
                  </a:srgbClr>
                </a:outerShdw>
              </a:effectLst>
            </a:endParaRPr>
          </a:p>
          <a:p>
            <a:endParaRPr lang="en-US" sz="36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150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137160" y="212725"/>
            <a:ext cx="12120245" cy="4646295"/>
          </a:xfrm>
          <a:prstGeom prst="rect">
            <a:avLst/>
          </a:prstGeom>
          <a:noFill/>
        </p:spPr>
        <p:txBody>
          <a:bodyPr wrap="square" rtlCol="0">
            <a:spAutoFit/>
          </a:bodyPr>
          <a:lstStyle/>
          <a:p>
            <a:r>
              <a:rPr lang="en-US" sz="4000" b="1">
                <a:solidFill>
                  <a:schemeClr val="bg1"/>
                </a:solidFill>
              </a:rPr>
              <a:t>“Blessed are the merciful, for they shall receive mercy.” </a:t>
            </a:r>
            <a:endParaRPr lang="en-US" sz="4000" b="1">
              <a:solidFill>
                <a:schemeClr val="bg1"/>
              </a:solidFill>
            </a:endParaRPr>
          </a:p>
          <a:p>
            <a:endParaRPr lang="en-US" sz="4000" b="1">
              <a:solidFill>
                <a:schemeClr val="bg1"/>
              </a:solidFill>
            </a:endParaRPr>
          </a:p>
          <a:p>
            <a:r>
              <a:rPr lang="en-US" sz="3600" b="1">
                <a:solidFill>
                  <a:schemeClr val="bg1"/>
                </a:solidFill>
              </a:rPr>
              <a:t>Exercising Generosity, forgiving, compassionate, healing.</a:t>
            </a:r>
            <a:endParaRPr lang="en-US" sz="3600" b="1">
              <a:solidFill>
                <a:schemeClr val="bg1"/>
              </a:solidFill>
            </a:endParaRPr>
          </a:p>
          <a:p>
            <a:endParaRPr lang="en-US" sz="3600" b="1">
              <a:solidFill>
                <a:schemeClr val="bg1"/>
              </a:solidFill>
            </a:endParaRPr>
          </a:p>
          <a:p>
            <a:r>
              <a:rPr lang="en-US" sz="3600" b="1" i="1">
                <a:solidFill>
                  <a:schemeClr val="bg1"/>
                </a:solidFill>
              </a:rPr>
              <a:t>"It is `the meek' who are also `the merciful'. For to be meek is to acknowledge to others that we are sinners; to be merciful is to have compassion on others, for they are sinners too"</a:t>
            </a:r>
            <a:endParaRPr lang="en-US" sz="3600" b="1" i="1">
              <a:solidFill>
                <a:schemeClr val="bg1"/>
              </a:solidFill>
            </a:endParaRPr>
          </a:p>
          <a:p>
            <a:r>
              <a:rPr lang="en-US" sz="3600" b="1" i="1">
                <a:solidFill>
                  <a:schemeClr val="bg1"/>
                </a:solidFill>
              </a:rPr>
              <a:t>								                    John Stott</a:t>
            </a:r>
            <a:endParaRPr lang="en-US" sz="3600" b="1" i="1">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137160" y="212725"/>
            <a:ext cx="12120245" cy="4092575"/>
          </a:xfrm>
          <a:prstGeom prst="rect">
            <a:avLst/>
          </a:prstGeom>
          <a:noFill/>
        </p:spPr>
        <p:txBody>
          <a:bodyPr wrap="square" rtlCol="0">
            <a:spAutoFit/>
          </a:bodyPr>
          <a:lstStyle/>
          <a:p>
            <a:r>
              <a:rPr lang="en-US" sz="4000" b="1">
                <a:solidFill>
                  <a:schemeClr val="bg1"/>
                </a:solidFill>
              </a:rPr>
              <a:t>“Blessed are the pure in heart, for they shall see God.” </a:t>
            </a:r>
            <a:endParaRPr lang="en-US" sz="4000" b="1">
              <a:solidFill>
                <a:schemeClr val="bg1"/>
              </a:solidFill>
            </a:endParaRPr>
          </a:p>
          <a:p>
            <a:endParaRPr lang="en-US" sz="4000" b="1">
              <a:solidFill>
                <a:schemeClr val="bg1"/>
              </a:solidFill>
            </a:endParaRPr>
          </a:p>
          <a:p>
            <a:r>
              <a:rPr lang="en-US" sz="3600" b="1">
                <a:solidFill>
                  <a:schemeClr val="bg1"/>
                </a:solidFill>
              </a:rPr>
              <a:t>Blessed is the man whose motives are always entirely unmixed</a:t>
            </a:r>
            <a:endParaRPr lang="en-US" sz="3600" b="1">
              <a:solidFill>
                <a:schemeClr val="bg1"/>
              </a:solidFill>
            </a:endParaRPr>
          </a:p>
          <a:p>
            <a:endParaRPr lang="en-US" sz="3600" b="1">
              <a:solidFill>
                <a:schemeClr val="bg1"/>
              </a:solidFill>
            </a:endParaRPr>
          </a:p>
          <a:p>
            <a:r>
              <a:rPr lang="en-US" sz="3600" b="1">
                <a:solidFill>
                  <a:schemeClr val="bg1"/>
                </a:solidFill>
              </a:rPr>
              <a:t> 'A. W Pink. rightly says: ‘One of the most conclusive evidences that we do possess a pure heart is to be conscious of and burdened with the impurity which still indwells us.’</a:t>
            </a:r>
            <a:endParaRPr lang="en-US" sz="3600" b="1">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137160" y="212725"/>
            <a:ext cx="12120245" cy="5815965"/>
          </a:xfrm>
          <a:prstGeom prst="rect">
            <a:avLst/>
          </a:prstGeom>
          <a:noFill/>
        </p:spPr>
        <p:txBody>
          <a:bodyPr wrap="square" rtlCol="0">
            <a:spAutoFit/>
          </a:bodyPr>
          <a:lstStyle/>
          <a:p>
            <a:r>
              <a:rPr lang="en-US" sz="4000" b="1">
                <a:solidFill>
                  <a:schemeClr val="bg1"/>
                </a:solidFill>
              </a:rPr>
              <a:t>“Blessed are the peacemakers, for they shall be called sons of God.” </a:t>
            </a:r>
            <a:endParaRPr lang="en-US" sz="4000" b="1">
              <a:solidFill>
                <a:schemeClr val="bg1"/>
              </a:solidFill>
            </a:endParaRPr>
          </a:p>
          <a:p>
            <a:endParaRPr lang="en-US" sz="4000" b="1">
              <a:solidFill>
                <a:schemeClr val="bg1"/>
              </a:solidFill>
            </a:endParaRPr>
          </a:p>
          <a:p>
            <a:r>
              <a:rPr lang="en-US" sz="3600" b="1">
                <a:solidFill>
                  <a:schemeClr val="bg1"/>
                </a:solidFill>
              </a:rPr>
              <a:t>Not only keeping the peace but facilitating it</a:t>
            </a:r>
            <a:endParaRPr lang="en-US" sz="3600" b="1">
              <a:solidFill>
                <a:schemeClr val="bg1"/>
              </a:solidFill>
            </a:endParaRPr>
          </a:p>
          <a:p>
            <a:endParaRPr lang="en-US" sz="3600" b="1">
              <a:solidFill>
                <a:schemeClr val="bg1"/>
              </a:solidFill>
            </a:endParaRPr>
          </a:p>
          <a:p>
            <a:r>
              <a:rPr lang="en-US" sz="3600" b="1">
                <a:solidFill>
                  <a:schemeClr val="bg1"/>
                </a:solidFill>
              </a:rPr>
              <a:t>the peacemaker "sometimes putteth himself between the two, when they are very angry, and taketh the blows from both sides, for he knows that so Jesus did, who took the blows from his Father and from us also, that so by suffering in our stead, peace might be made between God and man.”   C.H. Spurgeon</a:t>
            </a:r>
            <a:endParaRPr lang="en-US" sz="3600" b="1">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ext Box 7"/>
          <p:cNvSpPr txBox="1"/>
          <p:nvPr/>
        </p:nvSpPr>
        <p:spPr>
          <a:xfrm>
            <a:off x="137160" y="212725"/>
            <a:ext cx="12120245" cy="5200650"/>
          </a:xfrm>
          <a:prstGeom prst="rect">
            <a:avLst/>
          </a:prstGeom>
          <a:noFill/>
        </p:spPr>
        <p:txBody>
          <a:bodyPr wrap="square" rtlCol="0">
            <a:spAutoFit/>
          </a:bodyPr>
          <a:lstStyle/>
          <a:p>
            <a:r>
              <a:rPr lang="en-US" sz="4000" b="1">
                <a:solidFill>
                  <a:schemeClr val="bg1"/>
                </a:solidFill>
              </a:rPr>
              <a:t>“Blessed are the....Persecuted! </a:t>
            </a:r>
            <a:endParaRPr lang="en-US" sz="4000" b="1">
              <a:solidFill>
                <a:schemeClr val="bg1"/>
              </a:solidFill>
            </a:endParaRPr>
          </a:p>
          <a:p>
            <a:endParaRPr lang="en-US" sz="4000" b="1">
              <a:solidFill>
                <a:schemeClr val="bg1"/>
              </a:solidFill>
            </a:endParaRPr>
          </a:p>
          <a:p>
            <a:r>
              <a:rPr lang="en-US" sz="3600" b="1">
                <a:solidFill>
                  <a:schemeClr val="bg1"/>
                </a:solidFill>
              </a:rPr>
              <a:t>...For righteousness sake</a:t>
            </a:r>
            <a:endParaRPr lang="en-US" sz="3600" b="1">
              <a:solidFill>
                <a:schemeClr val="bg1"/>
              </a:solidFill>
            </a:endParaRPr>
          </a:p>
          <a:p>
            <a:endParaRPr lang="en-US" sz="3600" b="1">
              <a:solidFill>
                <a:schemeClr val="bg1"/>
              </a:solidFill>
            </a:endParaRPr>
          </a:p>
          <a:p>
            <a:r>
              <a:rPr lang="en-US" sz="3600" b="1">
                <a:solidFill>
                  <a:schemeClr val="bg1"/>
                </a:solidFill>
              </a:rPr>
              <a:t> </a:t>
            </a:r>
            <a:r>
              <a:rPr lang="en-US" sz="3600" b="1">
                <a:solidFill>
                  <a:schemeClr val="bg1"/>
                </a:solidFill>
                <a:sym typeface="+mn-ea"/>
              </a:rPr>
              <a:t>God takes a safe course with His children, that they may not be condemned with the world; He permits the world to condemn them, that they may not love the world, the world hates them....</a:t>
            </a:r>
            <a:endParaRPr lang="en-US" sz="3600" b="1">
              <a:solidFill>
                <a:schemeClr val="bg1"/>
              </a:solidFill>
            </a:endParaRPr>
          </a:p>
          <a:p>
            <a:r>
              <a:rPr lang="en-US" sz="3600" b="1">
                <a:solidFill>
                  <a:schemeClr val="bg1"/>
                </a:solidFill>
                <a:sym typeface="+mn-ea"/>
              </a:rPr>
              <a:t>- Richard Sibbes</a:t>
            </a:r>
            <a:endParaRPr lang="en-US" sz="3600" b="1">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4081</Words>
  <Application>WPS Presentation</Application>
  <PresentationFormat>Widescreen</PresentationFormat>
  <Paragraphs>72</Paragraphs>
  <Slides>11</Slides>
  <Notes>9</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11</vt:i4>
      </vt:variant>
    </vt:vector>
  </HeadingPairs>
  <TitlesOfParts>
    <vt:vector size="20" baseType="lpstr">
      <vt:lpstr>Arial</vt:lpstr>
      <vt:lpstr>SimSun</vt:lpstr>
      <vt:lpstr>Wingdings</vt:lpstr>
      <vt:lpstr>Times New Roman</vt:lpstr>
      <vt:lpstr>Calibri</vt:lpstr>
      <vt:lpstr>Microsoft YaHei</vt:lpstr>
      <vt:lpstr>Arial Unicode MS</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63</cp:revision>
  <dcterms:created xsi:type="dcterms:W3CDTF">2023-01-28T17:36:00Z</dcterms:created>
  <dcterms:modified xsi:type="dcterms:W3CDTF">2023-06-10T22:36:08Z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