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357" r:id="rId3"/>
    <p:sldId id="355" r:id="rId5"/>
    <p:sldId id="446" r:id="rId6"/>
    <p:sldId id="431" r:id="rId7"/>
    <p:sldId id="439" r:id="rId8"/>
    <p:sldId id="414" r:id="rId9"/>
    <p:sldId id="447" r:id="rId10"/>
    <p:sldId id="441" r:id="rId11"/>
    <p:sldId id="448" r:id="rId12"/>
    <p:sldId id="449" r:id="rId13"/>
    <p:sldId id="452" r:id="rId14"/>
    <p:sldId id="450" r:id="rId15"/>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2412" y="6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a:sym typeface="+mn-ea"/>
              </a:rPr>
              <a:t>Last week...</a:t>
            </a:r>
            <a:endParaRPr lang="en-US" sz="1400" b="1"/>
          </a:p>
          <a:p>
            <a:r>
              <a:rPr lang="en-US" sz="1400" b="1">
                <a:sym typeface="+mn-ea"/>
              </a:rPr>
              <a:t>Christ fulfilling the Law and Prophets</a:t>
            </a:r>
            <a:endParaRPr lang="en-US" sz="1400" b="1"/>
          </a:p>
          <a:p>
            <a:pPr marL="0" marR="0">
              <a:lnSpc>
                <a:spcPct val="115000"/>
              </a:lnSpc>
              <a:spcBef>
                <a:spcPts val="0"/>
              </a:spcBef>
              <a:spcAft>
                <a:spcPts val="1000"/>
              </a:spcAft>
            </a:pPr>
            <a:r>
              <a:rPr lang="en-US" sz="1400" b="1">
                <a:sym typeface="+mn-ea"/>
              </a:rPr>
              <a:t>1. Jesus came to fulfill the law= to establish it and conform to it and to obey it. (some would say he came only to fulfill the 'moral' law)</a:t>
            </a:r>
            <a:endParaRPr lang="en-US" sz="1400" b="1"/>
          </a:p>
          <a:p>
            <a:pPr marL="0" marR="0">
              <a:lnSpc>
                <a:spcPct val="115000"/>
              </a:lnSpc>
              <a:spcBef>
                <a:spcPts val="0"/>
              </a:spcBef>
              <a:spcAft>
                <a:spcPts val="1000"/>
              </a:spcAft>
            </a:pPr>
            <a:r>
              <a:rPr lang="en-US" sz="1400" b="1">
                <a:sym typeface="+mn-ea"/>
              </a:rPr>
              <a:t>	-the relationship Jesus is making HERE is between his TEACHING and the teachings found in the OC</a:t>
            </a:r>
            <a:r>
              <a:rPr lang="en-US" sz="1400" b="1" u="sng">
                <a:sym typeface="+mn-ea"/>
              </a:rPr>
              <a:t> not in his actions.</a:t>
            </a:r>
            <a:endParaRPr lang="en-US" sz="1400" b="1"/>
          </a:p>
          <a:p>
            <a:pPr marL="0" marR="0">
              <a:lnSpc>
                <a:spcPct val="115000"/>
              </a:lnSpc>
              <a:spcBef>
                <a:spcPts val="0"/>
              </a:spcBef>
              <a:spcAft>
                <a:spcPts val="1000"/>
              </a:spcAft>
            </a:pPr>
            <a:r>
              <a:rPr lang="en-US" sz="1400" b="1">
                <a:sym typeface="+mn-ea"/>
              </a:rPr>
              <a:t>2. Jesus came to fulfill the law= he came to provide the law it's fuller meaning...raising it's standards</a:t>
            </a:r>
            <a:endParaRPr lang="en-US" sz="1400" b="1"/>
          </a:p>
          <a:p>
            <a:pPr marL="0" marR="0">
              <a:lnSpc>
                <a:spcPct val="115000"/>
              </a:lnSpc>
              <a:spcBef>
                <a:spcPts val="0"/>
              </a:spcBef>
              <a:spcAft>
                <a:spcPts val="1000"/>
              </a:spcAft>
            </a:pPr>
            <a:r>
              <a:rPr lang="en-US" sz="1400" b="1">
                <a:sym typeface="+mn-ea"/>
              </a:rPr>
              <a:t>	- this view ignores Jesus claim that not a jot or tittle will be changed. In the next verses he already changing meaning/standard.  AND he does for example, in redefining things like 'righteous' and sabbath</a:t>
            </a:r>
            <a:endParaRPr lang="en-US" sz="1400" b="1">
              <a:sym typeface="+mn-ea"/>
            </a:endParaRPr>
          </a:p>
          <a:p>
            <a:pPr marL="0" marR="0">
              <a:lnSpc>
                <a:spcPct val="115000"/>
              </a:lnSpc>
              <a:spcBef>
                <a:spcPts val="0"/>
              </a:spcBef>
              <a:spcAft>
                <a:spcPts val="1000"/>
              </a:spcAft>
            </a:pPr>
            <a:r>
              <a:rPr lang="en-US" sz="1400" b="1">
                <a:sym typeface="+mn-ea"/>
              </a:rPr>
              <a:t>3. Jesus came to fulfill the law= to bring final meaning to it. Expose it and to bring it </a:t>
            </a:r>
            <a:r>
              <a:rPr lang="en-US" sz="1400" b="1" u="sng">
                <a:sym typeface="+mn-ea"/>
              </a:rPr>
              <a:t>all</a:t>
            </a:r>
            <a:r>
              <a:rPr lang="en-US" sz="1400" b="1">
                <a:sym typeface="+mn-ea"/>
              </a:rPr>
              <a:t> to the Goal God had for it. To Realize it.</a:t>
            </a:r>
            <a:endParaRPr lang="en-US" sz="1400" b="1">
              <a:sym typeface="+mn-ea"/>
            </a:endParaRPr>
          </a:p>
          <a:p>
            <a:pPr marL="0" marR="0">
              <a:lnSpc>
                <a:spcPct val="115000"/>
              </a:lnSpc>
              <a:spcBef>
                <a:spcPts val="0"/>
              </a:spcBef>
              <a:spcAft>
                <a:spcPts val="1000"/>
              </a:spcAft>
            </a:pPr>
            <a:endParaRPr lang="en-US" sz="1400" b="1">
              <a:sym typeface="+mn-ea"/>
            </a:endParaRPr>
          </a:p>
          <a:p>
            <a:pPr marL="0" marR="0">
              <a:lnSpc>
                <a:spcPct val="115000"/>
              </a:lnSpc>
              <a:spcBef>
                <a:spcPts val="0"/>
              </a:spcBef>
              <a:spcAft>
                <a:spcPts val="1000"/>
              </a:spcAft>
            </a:pPr>
            <a:r>
              <a:rPr lang="en-US" sz="1400" b="1">
                <a:sym typeface="+mn-ea"/>
              </a:rPr>
              <a:t>	</a:t>
            </a:r>
            <a:endParaRPr lang="en-US" sz="1400" b="1">
              <a:sym typeface="+mn-ea"/>
            </a:endParaRPr>
          </a:p>
          <a:p>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How do we go about takling this?</a:t>
            </a:r>
            <a:endParaRPr lang="en-US" b="1"/>
          </a:p>
          <a:p>
            <a:r>
              <a:rPr lang="en-US" b="1"/>
              <a:t>1. Remember.</a:t>
            </a:r>
            <a:endParaRPr lang="en-US" b="1"/>
          </a:p>
          <a:p>
            <a:r>
              <a:rPr lang="en-US" b="1"/>
              <a:t>READ</a:t>
            </a:r>
            <a:endParaRPr lang="en-US" b="1"/>
          </a:p>
          <a:p>
            <a:endParaRPr lang="en-US" b="1"/>
          </a:p>
          <a:p>
            <a:r>
              <a:rPr lang="en-US" b="1"/>
              <a:t>GOD gave us a new Heart. He is the one who will give us the abilities to do what he asks. </a:t>
            </a:r>
            <a:endParaRPr lang="en-US" b="1"/>
          </a:p>
          <a:p>
            <a:r>
              <a:rPr lang="en-US" b="1"/>
              <a:t>He gives us a heart that not only wants to do but also is ABLE to do. </a:t>
            </a:r>
            <a:endParaRPr lang="en-US" b="1"/>
          </a:p>
          <a:p>
            <a:r>
              <a:rPr lang="en-US" b="1"/>
              <a:t>We love because he loved us</a:t>
            </a:r>
            <a:endParaRPr lang="en-US" b="1"/>
          </a:p>
          <a:p>
            <a:r>
              <a:rPr lang="en-US" b="1"/>
              <a:t>We forgive because we have been forgiven</a:t>
            </a:r>
            <a:endParaRPr lang="en-US" b="1"/>
          </a:p>
          <a:p>
            <a:r>
              <a:rPr lang="en-US" b="1"/>
              <a:t>We can be patient because God is longsuffering to us His children.</a:t>
            </a:r>
            <a:endParaRPr lang="en-US" b="1"/>
          </a:p>
          <a:p>
            <a:r>
              <a:rPr lang="en-US" b="1"/>
              <a:t>We can forego our rights because He turned the other cheek.</a:t>
            </a:r>
            <a:endParaRPr lang="en-US" b="1"/>
          </a:p>
          <a:p>
            <a:r>
              <a:rPr lang="en-US" b="1"/>
              <a:t>In everythingHe sets the example, He gives us the tools and he gives us, in our new heart, the right motives.</a:t>
            </a:r>
            <a:endParaRPr lang="en-US" b="1"/>
          </a:p>
          <a:p>
            <a:endParaRPr lang="en-US" b="1"/>
          </a:p>
          <a:p>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2.Repent</a:t>
            </a:r>
            <a:endParaRPr lang="en-US" b="1"/>
          </a:p>
          <a:p>
            <a:r>
              <a:rPr lang="en-US" b="1"/>
              <a:t>READ</a:t>
            </a:r>
            <a:endParaRPr lang="en-US" b="1"/>
          </a:p>
          <a:p>
            <a:r>
              <a:rPr lang="en-US" b="1"/>
              <a:t>When we fall short (and we WILL fall short) we HAVE Jesus,  not just as our example but ALSO as our righteousness.</a:t>
            </a:r>
            <a:endParaRPr lang="en-US" b="1"/>
          </a:p>
          <a:p>
            <a:r>
              <a:rPr lang="en-US" b="1"/>
              <a:t>His death on the cross purchased for us a right standing before the heavenly throne.</a:t>
            </a:r>
            <a:endParaRPr lang="en-US" b="1"/>
          </a:p>
          <a:p>
            <a:r>
              <a:rPr lang="en-US" b="1"/>
              <a:t>We stand before God dresses in the clothes of Christ robed in HIS righteousness.</a:t>
            </a:r>
            <a:endParaRPr lang="en-US" b="1"/>
          </a:p>
          <a:p>
            <a:r>
              <a:rPr lang="en-US" b="1"/>
              <a:t>If there is any ability, any goodness it is from God through Jesus.</a:t>
            </a:r>
            <a:endParaRPr lang="en-US" b="1"/>
          </a:p>
          <a:p>
            <a:r>
              <a:rPr lang="en-US" b="1"/>
              <a:t>The same one who calls us to be righteous, purchased it for us. We ARE reconciled to God, we live a life that reflects that. </a:t>
            </a:r>
            <a:endParaRPr lang="en-US" b="1"/>
          </a:p>
          <a:p>
            <a:r>
              <a:rPr lang="en-US" b="1"/>
              <a:t>Our desire  is to follow these commands of Jesus as he build His kingdom</a:t>
            </a:r>
            <a:endParaRPr 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sym typeface="+mn-ea"/>
              </a:rPr>
              <a:t>Illustrations are always like an unbalanced stool in that they both collapse easily but ....</a:t>
            </a:r>
            <a:endParaRPr lang="en-US" b="1">
              <a:sym typeface="+mn-ea"/>
            </a:endParaRPr>
          </a:p>
          <a:p>
            <a:endParaRPr lang="en-US" b="1">
              <a:sym typeface="+mn-ea"/>
            </a:endParaRPr>
          </a:p>
          <a:p>
            <a:r>
              <a:rPr lang="en-US" b="1">
                <a:sym typeface="+mn-ea"/>
              </a:rPr>
              <a:t>His fulfillment of the law is like a game of Solitaire.</a:t>
            </a:r>
            <a:endParaRPr lang="en-US" b="1">
              <a:sym typeface="+mn-ea"/>
            </a:endParaRPr>
          </a:p>
          <a:p>
            <a:endParaRPr lang="en-US" b="1"/>
          </a:p>
          <a:p>
            <a:r>
              <a:rPr lang="en-US" b="1">
                <a:sym typeface="+mn-ea"/>
              </a:rPr>
              <a:t>We start out with a deck of cards ....Law and the Prophets...no rules .</a:t>
            </a:r>
            <a:endParaRPr lang="en-US" b="1"/>
          </a:p>
          <a:p>
            <a:r>
              <a:rPr lang="en-US" b="1">
                <a:sym typeface="+mn-ea"/>
              </a:rPr>
              <a:t>As we play all the cards are laid ou but most of them are still face down. We know something of them but they have not been completely revealed </a:t>
            </a:r>
            <a:endParaRPr lang="en-US" b="1">
              <a:sym typeface="+mn-ea"/>
            </a:endParaRPr>
          </a:p>
          <a:p>
            <a:r>
              <a:rPr lang="en-US" b="1">
                <a:sym typeface="+mn-ea"/>
              </a:rPr>
              <a:t>CLICK-As we move forward, we have Prophets giving US SOME ideas on how to play. But we don't see the bigger picture, the goal. </a:t>
            </a:r>
            <a:endParaRPr lang="en-US" b="1">
              <a:sym typeface="+mn-ea"/>
            </a:endParaRPr>
          </a:p>
          <a:p>
            <a:r>
              <a:rPr lang="en-US" b="1">
                <a:sym typeface="+mn-ea"/>
              </a:rPr>
              <a:t>CLICK-Jesus comes on the scene...He Play the game. He knows the rules.  Jesus, though is the one that gives the cards their meaning as He is the rulemaker  for example...Matthew 15:10–11</a:t>
            </a:r>
            <a:endParaRPr lang="en-US" b="1"/>
          </a:p>
          <a:p>
            <a:r>
              <a:rPr lang="en-US" b="1" i="1">
                <a:sym typeface="+mn-ea"/>
              </a:rPr>
              <a:t>After Jesus called the crowd to Him, He said to them, “Hear and understand. “It is not what enters into the mouth that defiles the man, but what proceeds out of the mouth, this defiles the man.”” (NASB95)</a:t>
            </a:r>
            <a:endParaRPr lang="en-US" b="1" i="1"/>
          </a:p>
          <a:p>
            <a:r>
              <a:rPr lang="en-US" b="1">
                <a:sym typeface="+mn-ea"/>
              </a:rPr>
              <a:t>and...</a:t>
            </a:r>
            <a:endParaRPr lang="en-US" b="1">
              <a:sym typeface="+mn-ea"/>
            </a:endParaRPr>
          </a:p>
          <a:p>
            <a:r>
              <a:rPr lang="en-US" b="1">
                <a:sym typeface="+mn-ea"/>
              </a:rPr>
              <a:t>CLICK- we see through Him the way ALL the Law and Prophets fit together and are necessary.</a:t>
            </a:r>
            <a:endParaRPr lang="en-US" b="1">
              <a:sym typeface="+mn-ea"/>
            </a:endParaRPr>
          </a:p>
          <a:p>
            <a:endParaRPr lang="en-US" b="1">
              <a:sym typeface="+mn-ea"/>
            </a:endParaRPr>
          </a:p>
          <a:p>
            <a:pPr marL="0" marR="0">
              <a:lnSpc>
                <a:spcPct val="115000"/>
              </a:lnSpc>
              <a:spcBef>
                <a:spcPts val="0"/>
              </a:spcBef>
              <a:spcAft>
                <a:spcPts val="1000"/>
              </a:spcAft>
            </a:pPr>
            <a:r>
              <a:rPr lang="en-US" b="1">
                <a:sym typeface="+mn-ea"/>
              </a:rPr>
              <a:t>Just like in the game, all the cards are no 'face up'. Jesus fulfillment of the Law and Prophets does not happen all at once, in many cases the Law and the prophets HAVE been fulfulled (Example=all the prophecies written about him up to then concerning his birth and mission. He will continue to fulfill these throughout his life and through his death and return.  (He will become the Temple and acceptable sacrifice. He will be for us our great ETERNAL high priest. He will be our sabbath rest) </a:t>
            </a:r>
            <a:endParaRPr lang="en-US" b="1">
              <a:sym typeface="+mn-ea"/>
            </a:endParaRPr>
          </a:p>
          <a:p>
            <a:pPr marL="0" marR="0">
              <a:lnSpc>
                <a:spcPct val="115000"/>
              </a:lnSpc>
              <a:spcBef>
                <a:spcPts val="0"/>
              </a:spcBef>
              <a:spcAft>
                <a:spcPts val="1000"/>
              </a:spcAft>
            </a:pPr>
            <a:r>
              <a:rPr lang="en-US" b="1">
                <a:sym typeface="+mn-ea"/>
              </a:rPr>
              <a:t>.Chris reminded us last week of Jesus words on the cross; “It is finished”   which is another way of saying, the law has lost it's  hold. Paul tells us as much in Col. 2.</a:t>
            </a:r>
            <a:endParaRPr lang="en-US" b="1"/>
          </a:p>
          <a:p>
            <a:r>
              <a:rPr lang="en-US" b="1">
                <a:sym typeface="+mn-ea"/>
              </a:rPr>
              <a:t>          </a:t>
            </a:r>
            <a:r>
              <a:rPr lang="en-US" b="1" i="1">
                <a:sym typeface="+mn-ea"/>
              </a:rPr>
              <a:t>13      When you were dead in your transgressions and the uncircumcision of your flesh, He made you alive together with Him, having forgiven us all our transgressions, </a:t>
            </a:r>
            <a:endParaRPr lang="en-US" b="1" i="1"/>
          </a:p>
          <a:p>
            <a:r>
              <a:rPr lang="en-US" b="1" i="1">
                <a:sym typeface="+mn-ea"/>
              </a:rPr>
              <a:t>          14      having canceled out the certificate of debt consisting of decrees against us, which was hostile to us; and He has taken it out of the way, having nailed it to the cross.</a:t>
            </a:r>
            <a:r>
              <a:rPr lang="en-US" b="1">
                <a:sym typeface="+mn-ea"/>
              </a:rPr>
              <a:t> </a:t>
            </a:r>
            <a:endParaRPr lang="en-US" b="1">
              <a:sym typeface="+mn-ea"/>
            </a:endParaRPr>
          </a:p>
          <a:p>
            <a:endParaRPr lang="en-US" b="1">
              <a:sym typeface="+mn-ea"/>
            </a:endParaRPr>
          </a:p>
          <a:p>
            <a:r>
              <a:rPr lang="en-US" b="1">
                <a:sym typeface="+mn-ea"/>
              </a:rPr>
              <a:t>Until Christ's return though and his fulfilling ALL that was written about him, He has introduced to them (and us) to His kingdom.</a:t>
            </a:r>
            <a:endParaRPr lang="en-US" b="1"/>
          </a:p>
          <a:p>
            <a:r>
              <a:rPr lang="en-US" b="1">
                <a:sym typeface="+mn-ea"/>
              </a:rPr>
              <a:t>Matthew, up until now has been laying the groundwork for the veracity and legitimacy of Jesus as king. As we progress in Jesus teaching about himself as king and his kingdom, he made an earth shattering statement. “ For I tell you, unless your righteousness exceeds that of the scribes and Pharisees, you will never enter the kingdom of heaven.”</a:t>
            </a:r>
            <a:endParaRPr lang="en-US" b="1"/>
          </a:p>
          <a:p>
            <a:endParaRPr lang="en-US" b="1"/>
          </a:p>
          <a:p>
            <a:r>
              <a:rPr lang="en-US" b="1">
                <a:sym typeface="+mn-ea"/>
              </a:rPr>
              <a:t>This is new for the disciples. They had heard rumblings from John, but now the king is delcaring the price of admission to His kingdom and it seems unattainable.</a:t>
            </a:r>
            <a:endParaRPr lang="en-US" b="1"/>
          </a:p>
          <a:p>
            <a:r>
              <a:rPr lang="en-US" b="1">
                <a:sym typeface="+mn-ea"/>
              </a:rPr>
              <a:t>Maybe he mis-spoke? No</a:t>
            </a:r>
            <a:endParaRPr lang="en-US" b="1">
              <a:sym typeface="+mn-ea"/>
            </a:endParaRPr>
          </a:p>
          <a:p>
            <a:r>
              <a:rPr lang="en-US" b="1">
                <a:sym typeface="+mn-ea"/>
              </a:rPr>
              <a:t>Confirmed with his re-establishing thie truth in declaring “Be perfect as your heavenly father is perfect.</a:t>
            </a:r>
            <a:endParaRPr lang="en-US" b="1"/>
          </a:p>
          <a:p>
            <a:r>
              <a:rPr lang="en-US" b="1">
                <a:sym typeface="+mn-ea"/>
              </a:rPr>
              <a:t>The next quesion is then...HOW and through this next series of verses, Jesus gives them a taste of what it takes to enter His kingdom. </a:t>
            </a:r>
            <a:endParaRPr lang="en-US" b="1"/>
          </a:p>
          <a:p>
            <a:endParaRPr lang="en-US" b="1" dirty="0"/>
          </a:p>
          <a:p>
            <a:endParaRPr lang="en-US" b="1" dirty="0"/>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READ</a:t>
            </a:r>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sym typeface="+mn-ea"/>
              </a:rPr>
              <a:t>READ</a:t>
            </a:r>
            <a:endParaRPr lang="en-US" b="1">
              <a:sym typeface="+mn-ea"/>
            </a:endParaRPr>
          </a:p>
          <a:p>
            <a:endParaRPr lang="en-US" b="1">
              <a:sym typeface="+mn-ea"/>
            </a:endParaRPr>
          </a:p>
          <a:p>
            <a:r>
              <a:rPr lang="en-US" b="1">
                <a:sym typeface="+mn-ea"/>
              </a:rPr>
              <a:t>There are some intereesting word choices and comparisons Jesus makes here.</a:t>
            </a:r>
            <a:endParaRPr lang="en-US" b="1">
              <a:sym typeface="+mn-ea"/>
            </a:endParaRPr>
          </a:p>
          <a:p>
            <a:r>
              <a:rPr lang="en-US" b="1">
                <a:sym typeface="+mn-ea"/>
              </a:rPr>
              <a:t> We find his use of specific words help to lay the foundation.</a:t>
            </a:r>
            <a:endParaRPr lang="en-US" b="1"/>
          </a:p>
          <a:p>
            <a:endParaRPr lang="en-US" b="1"/>
          </a:p>
          <a:p>
            <a:r>
              <a:rPr lang="en-US" b="1">
                <a:sym typeface="+mn-ea"/>
              </a:rPr>
              <a:t>He starts off this series of teaching by comparison.</a:t>
            </a:r>
            <a:endParaRPr lang="en-US" b="1"/>
          </a:p>
          <a:p>
            <a:r>
              <a:rPr lang="en-US" b="1">
                <a:sym typeface="+mn-ea"/>
              </a:rPr>
              <a:t>The comparison ISNT what we would think though.</a:t>
            </a:r>
            <a:endParaRPr lang="en-US" b="1"/>
          </a:p>
          <a:p>
            <a:r>
              <a:rPr lang="en-US" b="1">
                <a:sym typeface="+mn-ea"/>
              </a:rPr>
              <a:t>Jesus is NOT comparing The Law to his word but he is comparing the </a:t>
            </a:r>
            <a:r>
              <a:rPr lang="en-US" b="1" u="sng">
                <a:sym typeface="+mn-ea"/>
              </a:rPr>
              <a:t>lessons that Pharisees teach</a:t>
            </a:r>
            <a:r>
              <a:rPr lang="en-US" b="1">
                <a:sym typeface="+mn-ea"/>
              </a:rPr>
              <a:t> against what He is teaching.</a:t>
            </a:r>
            <a:endParaRPr lang="en-US" b="1"/>
          </a:p>
          <a:p>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a:p>
            <a:r>
              <a:rPr lang="en-US" b="1"/>
              <a:t>When Jesus wants to bring the Law into the discussion, Matthew will in many cases use the phrase “It is written”. In other words; I am quoting the Law as it was given and handed down to us.</a:t>
            </a:r>
            <a:endParaRPr lang="en-US" b="1"/>
          </a:p>
          <a:p>
            <a:endParaRPr lang="en-US" b="1"/>
          </a:p>
          <a:p>
            <a:r>
              <a:rPr lang="en-US" b="1"/>
              <a:t>You have heard it said, though...will be repeated a few times in this section to highlight the contrast .</a:t>
            </a:r>
            <a:endParaRPr lang="en-US" b="1"/>
          </a:p>
          <a:p>
            <a:r>
              <a:rPr lang="en-US" b="1"/>
              <a:t>Jesus is setting up the comparison between their current teachers (Pharisees, and teachers of the Law).</a:t>
            </a:r>
            <a:endParaRPr lang="en-US" b="1"/>
          </a:p>
          <a:p>
            <a:endParaRPr lang="en-US" b="1"/>
          </a:p>
          <a:p>
            <a:r>
              <a:rPr lang="en-US" b="1"/>
              <a:t>When our kids were small, we had a house with a chimney and outside boxes that held wood. The design was such that you could pretty easily climb the chimney and get on the flat part of the roof. From the flat part, if you wanted you could climb to the roof peak.</a:t>
            </a:r>
            <a:endParaRPr lang="en-US" b="1"/>
          </a:p>
          <a:p>
            <a:r>
              <a:rPr lang="en-US" b="1"/>
              <a:t>One day- in the back yard...my son was helping me garden and the 2 others were playing by the chimney. I told my son to tell them “Make sure to not climb on the roof”</a:t>
            </a:r>
            <a:endParaRPr lang="en-US" b="1"/>
          </a:p>
          <a:p>
            <a:endParaRPr lang="en-US" b="1"/>
          </a:p>
          <a:p>
            <a:r>
              <a:rPr lang="en-US" b="1"/>
              <a:t>5 min. later they were all 3 on the roof.</a:t>
            </a:r>
            <a:endParaRPr lang="en-US" b="1"/>
          </a:p>
          <a:p>
            <a:r>
              <a:rPr lang="en-US" b="1"/>
              <a:t>I just told you to Not climb on the roof</a:t>
            </a:r>
            <a:endParaRPr lang="en-US" b="1"/>
          </a:p>
          <a:p>
            <a:r>
              <a:rPr lang="en-US" b="1"/>
              <a:t>We didn't we just got ON the roof, we didn't climb it!</a:t>
            </a:r>
            <a:endParaRPr lang="en-US" b="1"/>
          </a:p>
          <a:p>
            <a:endParaRPr lang="en-US" b="1"/>
          </a:p>
          <a:p>
            <a:r>
              <a:rPr lang="en-US" b="1"/>
              <a:t>This is the attitude and thinking that the pharissees were famous for;</a:t>
            </a:r>
            <a:endParaRPr lang="en-US" b="1"/>
          </a:p>
          <a:p>
            <a:r>
              <a:rPr lang="en-US" b="1" i="1"/>
              <a:t>Matthew 23:25–28</a:t>
            </a:r>
            <a:endParaRPr lang="en-US" b="1" i="1"/>
          </a:p>
          <a:p>
            <a:r>
              <a:rPr lang="en-US" b="1" i="1"/>
              <a:t>“Woe to you, scribes and Pharisees, hypocrites! For you clean the outside of the cup and of the dish, but inside they are full of robbery and self-indulgence. “You blind Pharisee, first clean the inside of the cup and of the dish, so that the outside of it may become clean also. “Woe to you, scribes and Pharisees, hypocrites! For you are like whitewashed tombs which on the outside appear beautiful, but inside they are full of dead men’s bones and all uncleanness. “So you, too, outwardly appear righteous to men, but inwardly you are full of hypocrisy and lawlessness.” (NASB95)</a:t>
            </a:r>
            <a:endParaRPr lang="en-US" b="1" i="1"/>
          </a:p>
          <a:p>
            <a:endParaRPr lang="en-US" b="1" i="1"/>
          </a:p>
          <a:p>
            <a:r>
              <a:rPr lang="en-US" b="1"/>
              <a:t>It is all about appearances...the LETTER of the law</a:t>
            </a:r>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Jesus recounts what they have been TOLD, he then tells them what TRUE righteousness looks like;</a:t>
            </a:r>
            <a:endParaRPr lang="en-US" b="1"/>
          </a:p>
          <a:p>
            <a:endParaRPr lang="en-US" b="1"/>
          </a:p>
          <a:p>
            <a:r>
              <a:rPr lang="en-US" b="1"/>
              <a:t>It is NOT just about taking a life. It is about your heart! </a:t>
            </a:r>
            <a:endParaRPr lang="en-US" b="1"/>
          </a:p>
          <a:p>
            <a:r>
              <a:rPr lang="en-US" b="1" i="1"/>
              <a:t>READ</a:t>
            </a:r>
            <a:endParaRPr lang="en-US" b="1" i="1"/>
          </a:p>
          <a:p>
            <a:r>
              <a:rPr lang="en-US" b="1"/>
              <a:t> </a:t>
            </a:r>
            <a:endParaRPr lang="en-US" b="1"/>
          </a:p>
          <a:p>
            <a:r>
              <a:rPr lang="en-US" b="1"/>
              <a:t>  MANY times anger is coupled with descriptive words to bring this out </a:t>
            </a:r>
            <a:r>
              <a:rPr lang="en-US" b="1">
                <a:sym typeface="+mn-ea"/>
              </a:rPr>
              <a:t>like a fire.</a:t>
            </a:r>
            <a:endParaRPr lang="en-US" b="1"/>
          </a:p>
          <a:p>
            <a:endParaRPr lang="en-US" b="1" i="1"/>
          </a:p>
          <a:p>
            <a:r>
              <a:rPr lang="en-US" b="1"/>
              <a:t>Anger burns</a:t>
            </a:r>
            <a:endParaRPr lang="en-US" b="1"/>
          </a:p>
          <a:p>
            <a:r>
              <a:rPr lang="en-US" b="1"/>
              <a:t>Anger is kindled</a:t>
            </a:r>
            <a:endParaRPr lang="en-US" b="1"/>
          </a:p>
          <a:p>
            <a:r>
              <a:rPr lang="en-US" b="1"/>
              <a:t>Anger is in an oven</a:t>
            </a:r>
            <a:endParaRPr lang="en-US" b="1"/>
          </a:p>
          <a:p>
            <a:r>
              <a:rPr lang="en-US" b="1"/>
              <a:t>Anger is fierce</a:t>
            </a:r>
            <a:endParaRPr lang="en-US" b="1"/>
          </a:p>
          <a:p>
            <a:r>
              <a:rPr lang="en-US" b="1"/>
              <a:t>Anger flares up and needs to be quenched</a:t>
            </a:r>
            <a:endParaRPr lang="en-US" b="1"/>
          </a:p>
          <a:p>
            <a:r>
              <a:rPr lang="en-US" b="1"/>
              <a:t>How often or how quickly does our anger BURN when we are having our patience tested</a:t>
            </a:r>
            <a:endParaRPr lang="en-US" b="1"/>
          </a:p>
          <a:p>
            <a:r>
              <a:rPr lang="en-US" b="1"/>
              <a:t>Our anger is kindled more often than not by an inconvenience or unexpected event.</a:t>
            </a:r>
            <a:endParaRPr lang="en-US" b="1"/>
          </a:p>
          <a:p>
            <a:r>
              <a:rPr lang="en-US" b="1"/>
              <a:t>A traffic jam on the way to work...concernened more about being late than the people involved in an accident?... a new project assigned to you by your boss (or wife).  A plumbing bill that was not planned for.</a:t>
            </a:r>
            <a:endParaRPr lang="en-US" b="1"/>
          </a:p>
          <a:p>
            <a:r>
              <a:rPr lang="en-US" b="1"/>
              <a:t>We can be angry with ourselves (David unknowingly was going to pour out His anger on the man who owned flocks of shhe because he killed the solitary lamb owned by a poor man. Then he found out it was him!</a:t>
            </a:r>
            <a:endParaRPr lang="en-US" b="1"/>
          </a:p>
          <a:p>
            <a:endParaRPr lang="en-US" b="1" i="1"/>
          </a:p>
          <a:p>
            <a:r>
              <a:rPr lang="en-US" b="1" i="1"/>
              <a:t>James 1:20</a:t>
            </a:r>
            <a:endParaRPr lang="en-US" b="1" i="1"/>
          </a:p>
          <a:p>
            <a:r>
              <a:rPr lang="en-US" b="1" i="1"/>
              <a:t>for the anger of man does not achieve the righteousness of God.” (NASB95)</a:t>
            </a:r>
            <a:endParaRPr lang="en-US" b="1" i="1"/>
          </a:p>
          <a:p>
            <a:endParaRPr lang="en-US" b="1" i="1"/>
          </a:p>
          <a:p>
            <a:endParaRPr lang="en-US" b="1"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This is where we go back to the solitaire illustration.</a:t>
            </a:r>
            <a:endParaRPr lang="en-US" b="1"/>
          </a:p>
          <a:p>
            <a:r>
              <a:rPr lang="en-US" b="1"/>
              <a:t>Looking at the cards the prophets uncovered and begin to learn a rule or two.</a:t>
            </a:r>
            <a:endParaRPr lang="en-US" b="1"/>
          </a:p>
          <a:p>
            <a:endParaRPr lang="en-US" b="1"/>
          </a:p>
          <a:p>
            <a:r>
              <a:rPr lang="en-US" b="1"/>
              <a:t>Here is a rule that the prophets referenced in more than 1 occasion</a:t>
            </a:r>
            <a:endParaRPr lang="en-US" b="1"/>
          </a:p>
          <a:p>
            <a:r>
              <a:rPr lang="en-US" b="1"/>
              <a:t>READ</a:t>
            </a:r>
            <a:endParaRPr lang="en-US" b="1"/>
          </a:p>
          <a:p>
            <a:endParaRPr lang="en-US" b="1"/>
          </a:p>
          <a:p>
            <a:r>
              <a:rPr lang="en-US" b="1"/>
              <a:t>God gave Israel the Law but it would need to be GOD who made them righteous.</a:t>
            </a:r>
            <a:endParaRPr lang="en-US" b="1"/>
          </a:p>
          <a:p>
            <a:r>
              <a:rPr lang="en-US" b="1"/>
              <a:t>We see God saving them out of Egypt...stepping in @ the Red Sea as a delivered, later again as the rebellious people looked toward the raised bronze serpent. to name just a few examples.</a:t>
            </a:r>
            <a:endParaRPr lang="en-US" b="1"/>
          </a:p>
          <a:p>
            <a:r>
              <a:rPr lang="en-US" b="1"/>
              <a:t>Over and Over again, throughout the history of Israel, God has not just told them but proven by ACTION that He is their only deliverer and only HE can give them the righteousness they need.</a:t>
            </a:r>
            <a:endParaRPr lang="en-US" b="1"/>
          </a:p>
          <a:p>
            <a:endParaRPr lang="en-US" b="1"/>
          </a:p>
          <a:p>
            <a:r>
              <a:rPr lang="en-US" b="1"/>
              <a:t>Paul lays this out in Romas 3-6</a:t>
            </a:r>
            <a:endParaRPr lang="en-US" b="1"/>
          </a:p>
          <a:p>
            <a:r>
              <a:rPr lang="en-US" b="1"/>
              <a:t>In Romans 3 he makes the argument that EVERYONE is guilty...Jew or Gentile, 'Recorded'  Law follower or 'Concious as Law' follower. You still end up under the wrath of God.</a:t>
            </a:r>
            <a:endParaRPr lang="en-US" b="1"/>
          </a:p>
          <a:p>
            <a:endParaRPr lang="en-US" b="1"/>
          </a:p>
          <a:p>
            <a:r>
              <a:rPr lang="en-US" b="1"/>
              <a:t>Romans 4 say  this definitively</a:t>
            </a:r>
            <a:endParaRPr lang="en-US" b="1"/>
          </a:p>
          <a:p>
            <a:r>
              <a:rPr lang="en-US" b="1" i="1"/>
              <a:t>Romans 4:15</a:t>
            </a:r>
            <a:endParaRPr lang="en-US" b="1" i="1"/>
          </a:p>
          <a:p>
            <a:r>
              <a:rPr lang="en-US" b="1" i="1"/>
              <a:t>for the Law brings about wrath, but where there is no law, there also is no violation.” (NASB95)</a:t>
            </a:r>
            <a:endParaRPr lang="en-US" b="1" i="1"/>
          </a:p>
          <a:p>
            <a:r>
              <a:rPr lang="en-US" b="1"/>
              <a:t>problem is... EVERYONE HAS a law.</a:t>
            </a:r>
            <a:endParaRPr lang="en-US" b="1"/>
          </a:p>
          <a:p>
            <a:endParaRPr lang="en-US" b="1"/>
          </a:p>
          <a:p>
            <a:r>
              <a:rPr lang="en-US" b="1"/>
              <a:t>As we continue reading, we have God's answer to our dilemma. HE will provide.</a:t>
            </a:r>
            <a:endParaRPr lang="en-US" b="1"/>
          </a:p>
          <a:p>
            <a:r>
              <a:rPr lang="en-US" b="1"/>
              <a:t> </a:t>
            </a:r>
            <a:r>
              <a:rPr lang="en-US" b="1" i="1"/>
              <a:t>Romans 5:8–10</a:t>
            </a:r>
            <a:endParaRPr lang="en-US" b="1" i="1"/>
          </a:p>
          <a:p>
            <a:r>
              <a:rPr lang="en-US" b="1" i="1"/>
              <a:t>But God demonstrates His own love toward us, in that while we were yet sinners, Christ died for us. Much more then, having now been justified by His blood, we shall be saved from the wrath of God through Him. For if while we were enemies we were reconciled to God through the death of His Son, much more, having been reconciled, we shall be saved by His life.” (NASB95).</a:t>
            </a:r>
            <a:endParaRPr lang="en-US" b="1" i="1"/>
          </a:p>
          <a:p>
            <a:endParaRPr 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But it doesn't stop at what condition MY heart is in. Jesus ALSO says we are responsible for those around us.</a:t>
            </a:r>
            <a:endParaRPr lang="en-US" b="1"/>
          </a:p>
          <a:p>
            <a:r>
              <a:rPr lang="en-US" b="1"/>
              <a:t>READ</a:t>
            </a:r>
            <a:endParaRPr lang="en-US" b="1"/>
          </a:p>
          <a:p>
            <a:endParaRPr lang="en-US" b="1"/>
          </a:p>
          <a:p>
            <a:r>
              <a:rPr lang="en-US" b="1"/>
              <a:t>This command says;</a:t>
            </a:r>
            <a:endParaRPr lang="en-US" b="1"/>
          </a:p>
          <a:p>
            <a:r>
              <a:rPr lang="en-US" b="1"/>
              <a:t>1. I do NOT wait for the person who was offended to come to me to 'clear the air'. If I know I have offended someone, it is MY responsibility to make things right (Or as right as possible).</a:t>
            </a:r>
            <a:endParaRPr lang="en-US" b="1"/>
          </a:p>
          <a:p>
            <a:endParaRPr lang="en-US" b="1"/>
          </a:p>
          <a:p>
            <a:r>
              <a:rPr lang="en-US" b="1"/>
              <a:t>2. NOTHING should stand in the way of righting this. Jesus says that even if I need to stop worshipping to fix a relationship, THAT is more important.</a:t>
            </a:r>
            <a:endParaRPr lang="en-US" b="1"/>
          </a:p>
          <a:p>
            <a:r>
              <a:rPr lang="en-US" b="1"/>
              <a:t>Be cause it is not ABOUT the ACT of worshp, it is about the HEART of worship.</a:t>
            </a:r>
            <a:endParaRPr lang="en-US" b="1"/>
          </a:p>
          <a:p>
            <a:r>
              <a:rPr lang="en-US" b="1"/>
              <a:t>  It is more important that we pay our debt of love than to discharge a debt of duty.</a:t>
            </a:r>
            <a:endParaRPr lang="en-US" b="1"/>
          </a:p>
          <a:p>
            <a:endParaRPr lang="en-US" b="1"/>
          </a:p>
          <a:p>
            <a:endParaRPr lang="en-US" b="1"/>
          </a:p>
          <a:p>
            <a:endParaRPr lang="en-US" b="1"/>
          </a:p>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a:t>Jesus, in Matthew 23, takes the Pharisees to task for this type of attitude.</a:t>
            </a:r>
            <a:endParaRPr lang="en-US" b="1"/>
          </a:p>
          <a:p>
            <a:r>
              <a:rPr lang="en-US" b="1"/>
              <a:t>READ</a:t>
            </a:r>
            <a:endParaRPr lang="en-US" b="1"/>
          </a:p>
          <a:p>
            <a:endParaRPr lang="en-US" b="1"/>
          </a:p>
          <a:p>
            <a:endParaRPr lang="en-US" b="1" i="1"/>
          </a:p>
          <a:p>
            <a:r>
              <a:rPr lang="en-US" b="1"/>
              <a:t>Jesus warns his followers that an outstanding debt may be collected at any time and a debt not negotiated quickly  may turn into one that is much more expensive taking much more effort to bring about satisfaction.</a:t>
            </a:r>
            <a:endParaRPr lang="en-US" b="1"/>
          </a:p>
          <a:p>
            <a:endParaRPr lang="en-US" b="1"/>
          </a:p>
          <a:p>
            <a:r>
              <a:rPr lang="en-US" b="1" i="1"/>
              <a:t> Ephesians 4:26–27</a:t>
            </a:r>
            <a:endParaRPr lang="en-US" b="1" i="1"/>
          </a:p>
          <a:p>
            <a:r>
              <a:rPr lang="en-US" b="1" i="1"/>
              <a:t>BE ANGRY, AND yet DO NOT SIN; do not let the sun go down on your anger, and do not give the devil an opportunity.”</a:t>
            </a:r>
            <a:r>
              <a:rPr lang="en-US" b="1"/>
              <a:t> </a:t>
            </a:r>
            <a:r>
              <a:rPr lang="en-US" b="1" i="1"/>
              <a:t>(NASB95)</a:t>
            </a:r>
            <a:endParaRPr lang="en-US" b="1" i="1"/>
          </a:p>
          <a:p>
            <a:r>
              <a:rPr lang="en-US" b="1"/>
              <a:t>Paul says we allow the devil to gain a foothold in the relationship and bitterness OR pride sets in.</a:t>
            </a:r>
            <a:endParaRPr lang="en-US" b="1"/>
          </a:p>
          <a:p>
            <a:r>
              <a:rPr lang="en-US" b="1">
                <a:sym typeface="+mn-ea"/>
              </a:rPr>
              <a:t>Friend of mine- did work for another friend-non-payment.</a:t>
            </a:r>
            <a:endParaRPr lang="en-US" b="1"/>
          </a:p>
          <a:p>
            <a:r>
              <a:rPr lang="en-US" b="1">
                <a:sym typeface="+mn-ea"/>
              </a:rPr>
              <a:t>Friend sent numerous invoices No response.</a:t>
            </a:r>
            <a:endParaRPr lang="en-US" b="1"/>
          </a:p>
          <a:p>
            <a:r>
              <a:rPr lang="en-US" b="1">
                <a:sym typeface="+mn-ea"/>
              </a:rPr>
              <a:t>Finally called...yes we will pay, but nothing showed up.</a:t>
            </a:r>
            <a:endParaRPr lang="en-US" b="1"/>
          </a:p>
          <a:p>
            <a:r>
              <a:rPr lang="en-US" b="1">
                <a:sym typeface="+mn-ea"/>
              </a:rPr>
              <a:t>Calls again..HEy if you can't pay, let me know and I will just forgive the debt!...No, we will pay. No payment.</a:t>
            </a:r>
            <a:endParaRPr lang="en-US" b="1"/>
          </a:p>
          <a:p>
            <a:r>
              <a:rPr lang="en-US" b="1">
                <a:sym typeface="+mn-ea"/>
              </a:rPr>
              <a:t>Because of a debt, the relationship was canceclled....They grew up in the same town and were great friends...</a:t>
            </a:r>
            <a:endParaRPr lang="en-US" b="1"/>
          </a:p>
          <a:p>
            <a:endParaRPr lang="en-US" b="1"/>
          </a:p>
          <a:p>
            <a:endParaRPr lang="en-US" b="1"/>
          </a:p>
          <a:p>
            <a:r>
              <a:rPr lang="en-US" b="1"/>
              <a:t>Bitterness and Pride both have a way of making the wrong bigger that it originally was. it also raise the amount it will take to get the debt rmoved..Wrongs are magnified and compounded in our minds over time.</a:t>
            </a:r>
            <a:endParaRPr lang="en-US" b="1"/>
          </a:p>
          <a:p>
            <a:endParaRPr lang="en-US" b="1"/>
          </a:p>
          <a:p>
            <a:endParaRPr lang="en-US" b="1"/>
          </a:p>
          <a:p>
            <a:r>
              <a:rPr lang="en-US" b="1"/>
              <a:t>An outstanding debt grows to the point that it begins to include others as well.</a:t>
            </a:r>
            <a:endParaRPr lang="en-US" b="1"/>
          </a:p>
          <a:p>
            <a:r>
              <a:rPr lang="en-US" b="1"/>
              <a:t>Hebrews 12:15</a:t>
            </a:r>
            <a:endParaRPr lang="en-US" b="1"/>
          </a:p>
          <a:p>
            <a:r>
              <a:rPr lang="en-US" b="1"/>
              <a:t>See to it that no one comes short of the grace of God; that no root of bitterness springing up causes trouble, and by it many be defiled;” (NASB95)</a:t>
            </a:r>
            <a:endParaRPr lang="en-US" b="1"/>
          </a:p>
          <a:p>
            <a:r>
              <a:rPr lang="en-US" b="1"/>
              <a:t>Roots of bitterness spring up when you plant unforgivness or unpaid debt.</a:t>
            </a:r>
            <a:endParaRPr lang="en-US" b="1"/>
          </a:p>
          <a:p>
            <a:endParaRPr lang="en-US" b="1"/>
          </a:p>
          <a:p>
            <a:endParaRPr lang="en-US" b="1"/>
          </a:p>
          <a:p>
            <a:endParaRPr lang="en-US" b="1"/>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63660" y="5487670"/>
            <a:ext cx="3150235" cy="1434465"/>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267044"/>
            <a:ext cx="12120245" cy="79883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latin typeface="Calibri" panose="020F0502020204030204" pitchFamily="34" charset="0"/>
              </a:rPr>
              <a:t>Forgiveness and reconcilliation- Remember</a:t>
            </a:r>
            <a:endParaRPr lang="en-US" sz="4000" b="1" dirty="0">
              <a:solidFill>
                <a:schemeClr val="bg1"/>
              </a:solidFill>
              <a:effectLst/>
              <a:latin typeface="Calibri" panose="020F0502020204030204" pitchFamily="34" charset="0"/>
            </a:endParaRPr>
          </a:p>
        </p:txBody>
      </p:sp>
      <p:sp>
        <p:nvSpPr>
          <p:cNvPr id="2" name="Text Box 1"/>
          <p:cNvSpPr txBox="1"/>
          <p:nvPr/>
        </p:nvSpPr>
        <p:spPr>
          <a:xfrm>
            <a:off x="238125" y="1006475"/>
            <a:ext cx="11815445" cy="3415030"/>
          </a:xfrm>
          <a:prstGeom prst="rect">
            <a:avLst/>
          </a:prstGeom>
          <a:noFill/>
        </p:spPr>
        <p:txBody>
          <a:bodyPr wrap="square" rtlCol="0">
            <a:spAutoFit/>
          </a:bodyPr>
          <a:p>
            <a:r>
              <a:rPr lang="en-US" sz="3600">
                <a:solidFill>
                  <a:schemeClr val="bg1"/>
                </a:solidFill>
                <a:sym typeface="+mn-ea"/>
              </a:rPr>
              <a:t>Ezekiel 36:26–27</a:t>
            </a:r>
            <a:endParaRPr lang="en-US" sz="3600">
              <a:solidFill>
                <a:schemeClr val="bg1"/>
              </a:solidFill>
              <a:sym typeface="+mn-ea"/>
            </a:endParaRPr>
          </a:p>
          <a:p>
            <a:r>
              <a:rPr lang="en-US" sz="3600">
                <a:solidFill>
                  <a:schemeClr val="bg1"/>
                </a:solidFill>
                <a:sym typeface="+mn-ea"/>
              </a:rPr>
              <a:t>“Moreover, I will give you a new heart and put a new spirit within you; and I will remove the heart of stone from your flesh and give you a heart of flesh. “I will put My Spirit within you and cause you to walk in My statutes, and you will be careful to observe My ordinances.” (NASB95)</a:t>
            </a:r>
            <a:endParaRPr lang="en-US" sz="3600">
              <a:solidFill>
                <a:schemeClr val="bg1"/>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267044"/>
            <a:ext cx="12120245" cy="79883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latin typeface="Calibri" panose="020F0502020204030204" pitchFamily="34" charset="0"/>
              </a:rPr>
              <a:t>Forgiveness and reconcilliation- Repeat</a:t>
            </a:r>
            <a:endParaRPr lang="en-US" sz="4000" b="1" dirty="0">
              <a:solidFill>
                <a:schemeClr val="bg1"/>
              </a:solidFill>
              <a:effectLst/>
              <a:latin typeface="Calibri" panose="020F0502020204030204" pitchFamily="34" charset="0"/>
            </a:endParaRPr>
          </a:p>
        </p:txBody>
      </p:sp>
      <p:sp>
        <p:nvSpPr>
          <p:cNvPr id="2" name="Text Box 1"/>
          <p:cNvSpPr txBox="1"/>
          <p:nvPr/>
        </p:nvSpPr>
        <p:spPr>
          <a:xfrm>
            <a:off x="238125" y="1006475"/>
            <a:ext cx="11815445" cy="2861310"/>
          </a:xfrm>
          <a:prstGeom prst="rect">
            <a:avLst/>
          </a:prstGeom>
          <a:noFill/>
        </p:spPr>
        <p:txBody>
          <a:bodyPr wrap="square" rtlCol="0">
            <a:spAutoFit/>
          </a:bodyPr>
          <a:p>
            <a:r>
              <a:rPr lang="en-US" sz="3600">
                <a:solidFill>
                  <a:schemeClr val="bg1"/>
                </a:solidFill>
                <a:sym typeface="+mn-ea"/>
              </a:rPr>
              <a:t>1 Corinthians 1:30–31</a:t>
            </a:r>
            <a:endParaRPr lang="en-US" sz="3600">
              <a:solidFill>
                <a:schemeClr val="bg1"/>
              </a:solidFill>
              <a:sym typeface="+mn-ea"/>
            </a:endParaRPr>
          </a:p>
          <a:p>
            <a:r>
              <a:rPr lang="en-US" sz="3600">
                <a:solidFill>
                  <a:schemeClr val="bg1"/>
                </a:solidFill>
                <a:sym typeface="+mn-ea"/>
              </a:rPr>
              <a:t>But by His doing you are in Christ Jesus, who became to us wisdom from God, and righteousness and sanctification, and redemption, so that, just as it is written, “LET HIM WHO BOASTS, BOAST IN THE LORD.”” (NASB95)</a:t>
            </a:r>
            <a:endParaRPr lang="en-US" sz="3600">
              <a:solidFill>
                <a:schemeClr val="bg1"/>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Box 3"/>
          <p:cNvSpPr txBox="1"/>
          <p:nvPr/>
        </p:nvSpPr>
        <p:spPr>
          <a:xfrm>
            <a:off x="1621155" y="843915"/>
            <a:ext cx="2540000" cy="2306955"/>
          </a:xfrm>
          <a:prstGeom prst="rect">
            <a:avLst/>
          </a:prstGeom>
          <a:noFill/>
        </p:spPr>
        <p:txBody>
          <a:bodyPr wrap="square" rtlCol="0" anchor="t">
            <a:spAutoFit/>
          </a:bodyPr>
          <a:p>
            <a:r>
              <a:rPr lang="en-US"/>
              <a:t>In our first paradise in Eden there was a way to go out — but no way to go in again. But as for the heavenly paradise, there is a way to go in — but not way to go out. (Richard Baxter)</a:t>
            </a:r>
            <a:endParaRPr lang="en-US"/>
          </a:p>
        </p:txBody>
      </p:sp>
      <p:sp>
        <p:nvSpPr>
          <p:cNvPr id="5" name="Content Placeholder 4"/>
          <p:cNvSpPr/>
          <p:nvPr>
            <p:ph/>
          </p:nvPr>
        </p:nvSpPr>
        <p:spPr>
          <a:xfrm>
            <a:off x="474980" y="1711325"/>
            <a:ext cx="10515600" cy="3355975"/>
          </a:xfrm>
        </p:spPr>
        <p:txBody>
          <a:bodyPr/>
          <a:p>
            <a:pPr marL="0" indent="0">
              <a:buNone/>
            </a:pPr>
            <a:r>
              <a:rPr lang="en-US" sz="4400">
                <a:solidFill>
                  <a:srgbClr val="FFFF00"/>
                </a:solidFill>
                <a:latin typeface="Times New Roman" panose="02020603050405020304" charset="0"/>
                <a:cs typeface="Times New Roman" panose="02020603050405020304" charset="0"/>
              </a:rPr>
              <a:t>“In our first paradise in Eden there was a way to go out — but no way to go in again. But as for the heavenly paradise, there is a way to go in — but not way to go out.”</a:t>
            </a:r>
            <a:endParaRPr lang="en-US" sz="4400">
              <a:solidFill>
                <a:srgbClr val="FFFF00"/>
              </a:solidFill>
              <a:latin typeface="Times New Roman" panose="02020603050405020304" charset="0"/>
              <a:cs typeface="Times New Roman" panose="02020603050405020304" charset="0"/>
            </a:endParaRPr>
          </a:p>
          <a:p>
            <a:pPr marL="914400" lvl="2" indent="0">
              <a:buNone/>
            </a:pPr>
            <a:r>
              <a:rPr lang="en-US" sz="3140">
                <a:solidFill>
                  <a:srgbClr val="FFFF00"/>
                </a:solidFill>
                <a:latin typeface="Times New Roman" panose="02020603050405020304" charset="0"/>
                <a:cs typeface="Times New Roman" panose="02020603050405020304" charset="0"/>
              </a:rPr>
              <a:t>						 </a:t>
            </a:r>
            <a:r>
              <a:rPr lang="en-US" sz="4400">
                <a:solidFill>
                  <a:srgbClr val="FFFF00"/>
                </a:solidFill>
                <a:latin typeface="Times New Roman" panose="02020603050405020304" charset="0"/>
                <a:cs typeface="Times New Roman" panose="02020603050405020304" charset="0"/>
              </a:rPr>
              <a:t>(Richard Baxter)</a:t>
            </a:r>
            <a:endParaRPr lang="en-US" sz="4400">
              <a:solidFill>
                <a:srgbClr val="FFFF00"/>
              </a:solidFill>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pic>
        <p:nvPicPr>
          <p:cNvPr id="3" name="Content Placeholder 2"/>
          <p:cNvPicPr>
            <a:picLocks noChangeAspect="1"/>
          </p:cNvPicPr>
          <p:nvPr>
            <p:ph sz="half" idx="1"/>
          </p:nvPr>
        </p:nvPicPr>
        <p:blipFill>
          <a:blip r:embed="rId1"/>
          <a:stretch>
            <a:fillRect/>
          </a:stretch>
        </p:blipFill>
        <p:spPr>
          <a:xfrm>
            <a:off x="2677160" y="1305560"/>
            <a:ext cx="3810000" cy="3810000"/>
          </a:xfrm>
          <a:prstGeom prst="rect">
            <a:avLst/>
          </a:prstGeom>
        </p:spPr>
      </p:pic>
      <p:pic>
        <p:nvPicPr>
          <p:cNvPr id="4" name="Content Placeholder 3"/>
          <p:cNvPicPr>
            <a:picLocks noChangeAspect="1"/>
          </p:cNvPicPr>
          <p:nvPr>
            <p:ph sz="half" idx="2"/>
          </p:nvPr>
        </p:nvPicPr>
        <p:blipFill>
          <a:blip r:embed="rId2"/>
          <a:stretch>
            <a:fillRect/>
          </a:stretch>
        </p:blipFill>
        <p:spPr>
          <a:xfrm>
            <a:off x="27305" y="1173480"/>
            <a:ext cx="7190740" cy="4954270"/>
          </a:xfrm>
          <a:prstGeom prst="rect">
            <a:avLst/>
          </a:prstGeom>
        </p:spPr>
      </p:pic>
      <p:pic>
        <p:nvPicPr>
          <p:cNvPr id="15" name="Picture 14" descr="Screenshot 2023-06-24 125617"/>
          <p:cNvPicPr>
            <a:picLocks noChangeAspect="1"/>
          </p:cNvPicPr>
          <p:nvPr/>
        </p:nvPicPr>
        <p:blipFill>
          <a:blip r:embed="rId3"/>
          <a:stretch>
            <a:fillRect/>
          </a:stretch>
        </p:blipFill>
        <p:spPr>
          <a:xfrm>
            <a:off x="4456430" y="189230"/>
            <a:ext cx="7496175" cy="4940935"/>
          </a:xfrm>
          <a:prstGeom prst="rect">
            <a:avLst/>
          </a:prstGeom>
        </p:spPr>
      </p:pic>
      <p:pic>
        <p:nvPicPr>
          <p:cNvPr id="11" name="Picture 10"/>
          <p:cNvPicPr>
            <a:picLocks noChangeAspect="1"/>
          </p:cNvPicPr>
          <p:nvPr/>
        </p:nvPicPr>
        <p:blipFill>
          <a:blip r:embed="rId4"/>
          <a:stretch>
            <a:fillRect/>
          </a:stretch>
        </p:blipFill>
        <p:spPr>
          <a:xfrm>
            <a:off x="1059180" y="671830"/>
            <a:ext cx="9561195" cy="6353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5313045"/>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Matthew 5:21–26</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“You have heard that the ancients were told, ‘YOU SHALL NOT COMMIT MURDER’ and ‘Whoever commits murder shall be liable to the court.’ “But I say to you that everyone who is angry with his brother shall be guilty before the court; and whoever says to his brother, ‘You good-for-nothing,’ shall be guilty before the supreme court; and whoever says, ‘You fool,’ shall be guilty enough to go into the fiery hell. </a:t>
            </a:r>
            <a:endParaRPr lang="en-US" sz="3600" dirty="0">
              <a:solidFill>
                <a:schemeClr val="bg1"/>
              </a:solidFill>
              <a:effectLst/>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6586855"/>
          </a:xfrm>
          <a:prstGeom prst="rect">
            <a:avLst/>
          </a:prstGeom>
          <a:noFill/>
        </p:spPr>
        <p:txBody>
          <a:bodyPr wrap="square" rtlCol="0">
            <a:spAutoFit/>
          </a:bodyPr>
          <a:lstStyle/>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Matthew 5:21–26</a:t>
            </a:r>
            <a:endParaRPr lang="en-US" sz="3600" dirty="0">
              <a:solidFill>
                <a:schemeClr val="bg1"/>
              </a:solidFill>
              <a:effectLst/>
              <a:latin typeface="Calibri" panose="020F0502020204030204" pitchFamily="34" charset="0"/>
            </a:endParaRPr>
          </a:p>
          <a:p>
            <a:pPr marL="0" marR="0">
              <a:lnSpc>
                <a:spcPct val="115000"/>
              </a:lnSpc>
              <a:spcBef>
                <a:spcPts val="0"/>
              </a:spcBef>
              <a:spcAft>
                <a:spcPts val="1000"/>
              </a:spcAft>
            </a:pPr>
            <a:r>
              <a:rPr lang="en-US" sz="3600" dirty="0">
                <a:solidFill>
                  <a:schemeClr val="bg1"/>
                </a:solidFill>
                <a:effectLst/>
                <a:latin typeface="Calibri" panose="020F0502020204030204" pitchFamily="34" charset="0"/>
              </a:rPr>
              <a:t> “Therefore if you are presenting your offering at the altar, and there remember that your brother has something against you, leave your offering there before the altar and go; first be reconciled to your brother, and then come and present your offering. “Make friends quickly with your opponent at law while you are with him on the way, so that your opponent may not hand you over to the judge, and the judge to the officer, and you be thrown into prison. “Truly I say to you, you will not come out of there until you have paid up the last cent.” (NASB95)</a:t>
            </a:r>
            <a:endParaRPr lang="en-US" sz="3600" dirty="0">
              <a:solidFill>
                <a:schemeClr val="bg1"/>
              </a:solidFill>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267044"/>
            <a:ext cx="12120245" cy="79883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latin typeface="Calibri" panose="020F0502020204030204" pitchFamily="34" charset="0"/>
              </a:rPr>
              <a:t>You have </a:t>
            </a:r>
            <a:r>
              <a:rPr lang="en-US" sz="4000" b="1" i="1" dirty="0">
                <a:solidFill>
                  <a:schemeClr val="bg1"/>
                </a:solidFill>
                <a:effectLst/>
                <a:latin typeface="Calibri" panose="020F0502020204030204" pitchFamily="34" charset="0"/>
              </a:rPr>
              <a:t>heard it said</a:t>
            </a:r>
            <a:r>
              <a:rPr lang="en-US" sz="4000" b="1" dirty="0">
                <a:solidFill>
                  <a:schemeClr val="bg1"/>
                </a:solidFill>
                <a:effectLst/>
                <a:latin typeface="Calibri" panose="020F0502020204030204" pitchFamily="34" charset="0"/>
              </a:rPr>
              <a:t>...but I say to you.</a:t>
            </a:r>
            <a:r>
              <a:rPr lang="en-US" sz="3600" dirty="0">
                <a:solidFill>
                  <a:schemeClr val="bg1"/>
                </a:solidFill>
                <a:effectLst/>
                <a:latin typeface="Calibri" panose="020F0502020204030204" pitchFamily="34" charset="0"/>
              </a:rPr>
              <a:t>	</a:t>
            </a:r>
            <a:endParaRPr lang="en-US" sz="3600" dirty="0">
              <a:solidFill>
                <a:schemeClr val="bg1"/>
              </a:solidFill>
              <a:effectLst/>
              <a:latin typeface="Calibri" panose="020F0502020204030204" pitchFamily="34" charset="0"/>
            </a:endParaRPr>
          </a:p>
        </p:txBody>
      </p:sp>
      <p:sp>
        <p:nvSpPr>
          <p:cNvPr id="2" name="Text Box 1"/>
          <p:cNvSpPr txBox="1"/>
          <p:nvPr/>
        </p:nvSpPr>
        <p:spPr>
          <a:xfrm>
            <a:off x="238125" y="1006475"/>
            <a:ext cx="11815445" cy="6031230"/>
          </a:xfrm>
          <a:prstGeom prst="rect">
            <a:avLst/>
          </a:prstGeom>
          <a:noFill/>
        </p:spPr>
        <p:txBody>
          <a:bodyPr wrap="square" rtlCol="0">
            <a:spAutoFit/>
          </a:bodyPr>
          <a:p>
            <a:r>
              <a:rPr lang="en-US" sz="3600">
                <a:solidFill>
                  <a:schemeClr val="bg1"/>
                </a:solidFill>
              </a:rPr>
              <a:t>Matthew 4:4–7</a:t>
            </a:r>
            <a:endParaRPr lang="en-US" sz="3600">
              <a:solidFill>
                <a:schemeClr val="bg1"/>
              </a:solidFill>
            </a:endParaRPr>
          </a:p>
          <a:p>
            <a:r>
              <a:rPr lang="en-US" sz="3500">
                <a:solidFill>
                  <a:schemeClr val="bg1"/>
                </a:solidFill>
              </a:rPr>
              <a:t>But He answered and said, “</a:t>
            </a:r>
            <a:r>
              <a:rPr lang="en-US" sz="3500">
                <a:solidFill>
                  <a:srgbClr val="FFFF00"/>
                </a:solidFill>
              </a:rPr>
              <a:t>It is written</a:t>
            </a:r>
            <a:r>
              <a:rPr lang="en-US" sz="3500">
                <a:solidFill>
                  <a:schemeClr val="bg1"/>
                </a:solidFill>
              </a:rPr>
              <a:t>, ‘MAN SHALL NOT LIVE ON BREAD ALONE, BUT ON EVERY WORD THAT PROCEEDS OUT OF THE MOUTH OF GOD.’ ” Then the devil took Him into the holy city and had Him stand on the pinnacle of the temple, and said to Him, “If You are the Son of God, throw Yourself down; for </a:t>
            </a:r>
            <a:r>
              <a:rPr lang="en-US" sz="3500">
                <a:solidFill>
                  <a:srgbClr val="FFFF00"/>
                </a:solidFill>
              </a:rPr>
              <a:t>it is written</a:t>
            </a:r>
            <a:r>
              <a:rPr lang="en-US" sz="3500">
                <a:solidFill>
                  <a:schemeClr val="bg1"/>
                </a:solidFill>
              </a:rPr>
              <a:t>, ‘HE WILL COMMAND HIS ANGELS CONCERNING YOU’; and ‘ON their HANDS THEY WILL BEAR YOU UP, SO THAT YOU WILL NOT STRIKE YOUR FOOT AGAINST A STONE.’ ” Jesus said to him, “On the other hand,</a:t>
            </a:r>
            <a:r>
              <a:rPr lang="en-US" sz="3500">
                <a:solidFill>
                  <a:srgbClr val="FFFF00"/>
                </a:solidFill>
              </a:rPr>
              <a:t> it is written</a:t>
            </a:r>
            <a:r>
              <a:rPr lang="en-US" sz="3500">
                <a:solidFill>
                  <a:schemeClr val="bg1"/>
                </a:solidFill>
              </a:rPr>
              <a:t>, ‘YOU SHALL NOT PUT THE LORD YOUR GOD TO THE TEST.’ ”” (NASB95)</a:t>
            </a:r>
            <a:endParaRPr lang="en-US" sz="35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43180" y="245454"/>
            <a:ext cx="12120245" cy="79883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latin typeface="Calibri" panose="020F0502020204030204" pitchFamily="34" charset="0"/>
              </a:rPr>
              <a:t>Murder and anger</a:t>
            </a:r>
            <a:r>
              <a:rPr lang="en-US" sz="3600" dirty="0">
                <a:solidFill>
                  <a:schemeClr val="bg1"/>
                </a:solidFill>
                <a:effectLst/>
                <a:latin typeface="Calibri" panose="020F0502020204030204" pitchFamily="34" charset="0"/>
              </a:rPr>
              <a:t>	</a:t>
            </a:r>
            <a:endParaRPr lang="en-US" sz="3600" dirty="0">
              <a:solidFill>
                <a:schemeClr val="bg1"/>
              </a:solidFill>
              <a:effectLst/>
              <a:latin typeface="Calibri" panose="020F0502020204030204" pitchFamily="34" charset="0"/>
            </a:endParaRPr>
          </a:p>
        </p:txBody>
      </p:sp>
      <p:sp>
        <p:nvSpPr>
          <p:cNvPr id="2" name="Text Box 1"/>
          <p:cNvSpPr txBox="1"/>
          <p:nvPr/>
        </p:nvSpPr>
        <p:spPr>
          <a:xfrm>
            <a:off x="238125" y="1006475"/>
            <a:ext cx="11815445" cy="3415030"/>
          </a:xfrm>
          <a:prstGeom prst="rect">
            <a:avLst/>
          </a:prstGeom>
          <a:noFill/>
        </p:spPr>
        <p:txBody>
          <a:bodyPr wrap="square" rtlCol="0">
            <a:spAutoFit/>
          </a:bodyPr>
          <a:p>
            <a:r>
              <a:rPr lang="en-US" sz="3600" b="1" i="1">
                <a:sym typeface="+mn-ea"/>
              </a:rPr>
              <a:t>1</a:t>
            </a:r>
            <a:r>
              <a:rPr lang="en-US" sz="3600">
                <a:solidFill>
                  <a:schemeClr val="bg1"/>
                </a:solidFill>
                <a:sym typeface="+mn-ea"/>
              </a:rPr>
              <a:t> John 3:15–16</a:t>
            </a:r>
            <a:endParaRPr lang="en-US" sz="3600">
              <a:solidFill>
                <a:schemeClr val="bg1"/>
              </a:solidFill>
            </a:endParaRPr>
          </a:p>
          <a:p>
            <a:r>
              <a:rPr lang="en-US" sz="3600">
                <a:solidFill>
                  <a:schemeClr val="bg1"/>
                </a:solidFill>
                <a:sym typeface="+mn-ea"/>
              </a:rPr>
              <a:t>Everyone who hates his brother is a murderer; and you know that no murderer has eternal life abiding in him. We know love by this, that He laid down His life for us; and we ought to lay down our lives for the brethren.” (NASB95)</a:t>
            </a:r>
            <a:endParaRPr lang="en-US" sz="3600">
              <a:solidFill>
                <a:schemeClr val="bg1"/>
              </a:solidFill>
            </a:endParaRPr>
          </a:p>
          <a:p>
            <a:endParaRPr lang="en-US" sz="36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43180" y="245454"/>
            <a:ext cx="12120245" cy="79883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latin typeface="Calibri" panose="020F0502020204030204" pitchFamily="34" charset="0"/>
              </a:rPr>
              <a:t>Murder and anger</a:t>
            </a:r>
            <a:r>
              <a:rPr lang="en-US" sz="3600" dirty="0">
                <a:solidFill>
                  <a:schemeClr val="bg1"/>
                </a:solidFill>
                <a:effectLst/>
                <a:latin typeface="Calibri" panose="020F0502020204030204" pitchFamily="34" charset="0"/>
              </a:rPr>
              <a:t>	</a:t>
            </a:r>
            <a:endParaRPr lang="en-US" sz="3600" dirty="0">
              <a:solidFill>
                <a:schemeClr val="bg1"/>
              </a:solidFill>
              <a:effectLst/>
              <a:latin typeface="Calibri" panose="020F0502020204030204" pitchFamily="34" charset="0"/>
            </a:endParaRPr>
          </a:p>
        </p:txBody>
      </p:sp>
      <p:sp>
        <p:nvSpPr>
          <p:cNvPr id="2" name="Text Box 1"/>
          <p:cNvSpPr txBox="1"/>
          <p:nvPr/>
        </p:nvSpPr>
        <p:spPr>
          <a:xfrm>
            <a:off x="238125" y="1006475"/>
            <a:ext cx="11943080" cy="6185535"/>
          </a:xfrm>
          <a:prstGeom prst="rect">
            <a:avLst/>
          </a:prstGeom>
          <a:noFill/>
        </p:spPr>
        <p:txBody>
          <a:bodyPr wrap="square" rtlCol="0">
            <a:spAutoFit/>
          </a:bodyPr>
          <a:p>
            <a:r>
              <a:rPr lang="en-US" sz="3600" i="1">
                <a:sym typeface="+mn-ea"/>
              </a:rPr>
              <a:t>1</a:t>
            </a:r>
            <a:r>
              <a:rPr lang="en-US" sz="3600">
                <a:solidFill>
                  <a:schemeClr val="bg1"/>
                </a:solidFill>
                <a:sym typeface="+mn-ea"/>
              </a:rPr>
              <a:t>Psalm 85:1–3</a:t>
            </a:r>
            <a:endParaRPr lang="en-US" sz="3600">
              <a:solidFill>
                <a:schemeClr val="bg1"/>
              </a:solidFill>
            </a:endParaRPr>
          </a:p>
          <a:p>
            <a:r>
              <a:rPr lang="en-US" sz="3600">
                <a:solidFill>
                  <a:schemeClr val="bg1"/>
                </a:solidFill>
                <a:sym typeface="+mn-ea"/>
              </a:rPr>
              <a:t>O LORD, You showed favor to Your land; You restored the captivity of Jacob. </a:t>
            </a:r>
            <a:r>
              <a:rPr lang="en-US" sz="3600" u="sng">
                <a:solidFill>
                  <a:schemeClr val="bg1"/>
                </a:solidFill>
                <a:sym typeface="+mn-ea"/>
              </a:rPr>
              <a:t>You forgave the iniquity of Your people; You covered all their sin</a:t>
            </a:r>
            <a:r>
              <a:rPr lang="en-US" sz="3600">
                <a:solidFill>
                  <a:schemeClr val="bg1"/>
                </a:solidFill>
                <a:sym typeface="+mn-ea"/>
              </a:rPr>
              <a:t>. Selah. You withdrew all Your fury; You turned away from Your burning anger.” (NASB95)</a:t>
            </a:r>
            <a:endParaRPr lang="en-US" sz="3600">
              <a:solidFill>
                <a:schemeClr val="bg1"/>
              </a:solidFill>
            </a:endParaRPr>
          </a:p>
          <a:p>
            <a:endParaRPr lang="en-US" sz="3600">
              <a:solidFill>
                <a:schemeClr val="bg1"/>
              </a:solidFill>
            </a:endParaRPr>
          </a:p>
          <a:p>
            <a:r>
              <a:rPr lang="en-US" sz="3600">
                <a:solidFill>
                  <a:schemeClr val="bg1"/>
                </a:solidFill>
                <a:sym typeface="+mn-ea"/>
              </a:rPr>
              <a:t>Hosea 14:4–5</a:t>
            </a:r>
            <a:endParaRPr lang="en-US" sz="3600">
              <a:solidFill>
                <a:schemeClr val="bg1"/>
              </a:solidFill>
            </a:endParaRPr>
          </a:p>
          <a:p>
            <a:r>
              <a:rPr lang="en-US" sz="3600" u="sng">
                <a:solidFill>
                  <a:schemeClr val="bg1"/>
                </a:solidFill>
                <a:sym typeface="+mn-ea"/>
              </a:rPr>
              <a:t>I will heal their apostasy, I will love them freely, For My anger has turned away from them</a:t>
            </a:r>
            <a:r>
              <a:rPr lang="en-US" sz="3600">
                <a:solidFill>
                  <a:schemeClr val="bg1"/>
                </a:solidFill>
                <a:sym typeface="+mn-ea"/>
              </a:rPr>
              <a:t>. I will be like the dew to Israel; He will blossom like the lily, And he will take root like the cedars of Lebanon.” (NASB95)</a:t>
            </a:r>
            <a:endParaRPr lang="en-US" sz="3600">
              <a:solidFill>
                <a:schemeClr val="bg1"/>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267044"/>
            <a:ext cx="12120245" cy="79883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latin typeface="Calibri" panose="020F0502020204030204" pitchFamily="34" charset="0"/>
              </a:rPr>
              <a:t>Anger and division</a:t>
            </a:r>
            <a:endParaRPr lang="en-US" sz="4000" b="1" dirty="0">
              <a:solidFill>
                <a:schemeClr val="bg1"/>
              </a:solidFill>
              <a:effectLst/>
              <a:latin typeface="Calibri" panose="020F0502020204030204" pitchFamily="34" charset="0"/>
            </a:endParaRPr>
          </a:p>
        </p:txBody>
      </p:sp>
      <p:sp>
        <p:nvSpPr>
          <p:cNvPr id="2" name="Text Box 1"/>
          <p:cNvSpPr txBox="1"/>
          <p:nvPr/>
        </p:nvSpPr>
        <p:spPr>
          <a:xfrm>
            <a:off x="238125" y="1006475"/>
            <a:ext cx="11815445" cy="5631180"/>
          </a:xfrm>
          <a:prstGeom prst="rect">
            <a:avLst/>
          </a:prstGeom>
          <a:noFill/>
        </p:spPr>
        <p:txBody>
          <a:bodyPr wrap="square" rtlCol="0">
            <a:spAutoFit/>
          </a:bodyPr>
          <a:p>
            <a:r>
              <a:rPr lang="en-US" sz="3600">
                <a:solidFill>
                  <a:schemeClr val="bg1"/>
                </a:solidFill>
              </a:rPr>
              <a:t>Matthew 5:23–26</a:t>
            </a:r>
            <a:endParaRPr lang="en-US" sz="3600">
              <a:solidFill>
                <a:schemeClr val="bg1"/>
              </a:solidFill>
            </a:endParaRPr>
          </a:p>
          <a:p>
            <a:r>
              <a:rPr lang="en-US" sz="3600">
                <a:solidFill>
                  <a:schemeClr val="bg1"/>
                </a:solidFill>
              </a:rPr>
              <a:t>“Therefore if you are presenting your offering at the altar, and there remember that your brother has something against you, leave your offering there before the altar and go; first be reconciled to your brother, and then come and present your offering. “Make friends quickly with your opponent at law while you are with him on the way, so that your opponent may not hand you over to the judge, and the judge to the officer, and you be thrown into prison. “Truly I say to you, you will not come out of there until you have paid up the last cent.” </a:t>
            </a:r>
            <a:r>
              <a:rPr lang="en-US" sz="2400">
                <a:solidFill>
                  <a:schemeClr val="bg1"/>
                </a:solidFill>
              </a:rPr>
              <a:t>(NASB95)</a:t>
            </a:r>
            <a:endParaRPr lang="en-US" sz="2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267044"/>
            <a:ext cx="12120245" cy="798830"/>
          </a:xfrm>
          <a:prstGeom prst="rect">
            <a:avLst/>
          </a:prstGeom>
          <a:noFill/>
        </p:spPr>
        <p:txBody>
          <a:bodyPr wrap="square" rtlCol="0">
            <a:spAutoFit/>
          </a:bodyPr>
          <a:lstStyle/>
          <a:p>
            <a:pPr marL="0" marR="0">
              <a:lnSpc>
                <a:spcPct val="115000"/>
              </a:lnSpc>
              <a:spcBef>
                <a:spcPts val="0"/>
              </a:spcBef>
              <a:spcAft>
                <a:spcPts val="1000"/>
              </a:spcAft>
            </a:pPr>
            <a:r>
              <a:rPr lang="en-US" sz="4000" b="1" dirty="0">
                <a:solidFill>
                  <a:schemeClr val="bg1"/>
                </a:solidFill>
                <a:effectLst/>
                <a:latin typeface="Calibri" panose="020F0502020204030204" pitchFamily="34" charset="0"/>
              </a:rPr>
              <a:t>Anger and division</a:t>
            </a:r>
            <a:endParaRPr lang="en-US" sz="4000" b="1" dirty="0">
              <a:solidFill>
                <a:schemeClr val="bg1"/>
              </a:solidFill>
              <a:effectLst/>
              <a:latin typeface="Calibri" panose="020F0502020204030204" pitchFamily="34" charset="0"/>
            </a:endParaRPr>
          </a:p>
        </p:txBody>
      </p:sp>
      <p:sp>
        <p:nvSpPr>
          <p:cNvPr id="2" name="Text Box 1"/>
          <p:cNvSpPr txBox="1"/>
          <p:nvPr/>
        </p:nvSpPr>
        <p:spPr>
          <a:xfrm>
            <a:off x="238125" y="1006475"/>
            <a:ext cx="11815445" cy="3415030"/>
          </a:xfrm>
          <a:prstGeom prst="rect">
            <a:avLst/>
          </a:prstGeom>
          <a:noFill/>
        </p:spPr>
        <p:txBody>
          <a:bodyPr wrap="square" rtlCol="0">
            <a:spAutoFit/>
          </a:bodyPr>
          <a:p>
            <a:r>
              <a:rPr lang="en-US" sz="3600">
                <a:solidFill>
                  <a:schemeClr val="bg1"/>
                </a:solidFill>
                <a:sym typeface="+mn-ea"/>
              </a:rPr>
              <a:t>Matthew 23:25–26</a:t>
            </a:r>
            <a:endParaRPr lang="en-US" sz="3600">
              <a:solidFill>
                <a:schemeClr val="bg1"/>
              </a:solidFill>
            </a:endParaRPr>
          </a:p>
          <a:p>
            <a:r>
              <a:rPr lang="en-US" sz="3600">
                <a:solidFill>
                  <a:schemeClr val="bg1"/>
                </a:solidFill>
                <a:sym typeface="+mn-ea"/>
              </a:rPr>
              <a:t>“Woe to you, scribes and Pharisees, hypocrites! For you clean the outside of the cup and of the dish, but inside they are full of robbery and self-indulgence. “You blind Pharisee, first clean the inside of the cup and of the dish, so that the outside of it may become clean also.” (NASB95)</a:t>
            </a:r>
            <a:endParaRPr lang="en-US" sz="3600">
              <a:solidFill>
                <a:schemeClr val="bg1"/>
              </a:solidFill>
              <a:sym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4277</Words>
  <Application>WPS Presentation</Application>
  <PresentationFormat>Widescreen</PresentationFormat>
  <Paragraphs>50</Paragraphs>
  <Slides>12</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SimSun</vt:lpstr>
      <vt:lpstr>Wingdings</vt:lpstr>
      <vt:lpstr>Calibri</vt:lpstr>
      <vt:lpstr>Times New Roman</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74</cp:revision>
  <dcterms:created xsi:type="dcterms:W3CDTF">2023-01-28T17:36:00Z</dcterms:created>
  <dcterms:modified xsi:type="dcterms:W3CDTF">2023-06-25T14:20:10Z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