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4"/>
  </p:handoutMasterIdLst>
  <p:sldIdLst>
    <p:sldId id="357" r:id="rId3"/>
    <p:sldId id="446" r:id="rId5"/>
    <p:sldId id="459" r:id="rId6"/>
    <p:sldId id="458" r:id="rId7"/>
    <p:sldId id="457" r:id="rId8"/>
    <p:sldId id="431" r:id="rId9"/>
    <p:sldId id="461" r:id="rId10"/>
    <p:sldId id="462" r:id="rId11"/>
    <p:sldId id="460" r:id="rId12"/>
    <p:sldId id="450" r:id="rId13"/>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76D6"/>
    <a:srgbClr val="F5FC30"/>
    <a:srgbClr val="4DD6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2" autoAdjust="0"/>
    <p:restoredTop sz="54642" autoAdjust="0"/>
  </p:normalViewPr>
  <p:slideViewPr>
    <p:cSldViewPr snapToGrid="0">
      <p:cViewPr varScale="1">
        <p:scale>
          <a:sx n="62" d="100"/>
          <a:sy n="62" d="100"/>
        </p:scale>
        <p:origin x="2412" y="66"/>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1400" b="1">
                <a:sym typeface="+mn-ea"/>
              </a:rPr>
              <a:t>Jesus Christ...Establishing a new kingdom that will be ON the earth but is NOT an earthly kingdom.</a:t>
            </a:r>
            <a:endParaRPr lang="en-US" sz="1400" b="1">
              <a:sym typeface="+mn-ea"/>
            </a:endParaRPr>
          </a:p>
          <a:p>
            <a:r>
              <a:rPr lang="en-US" sz="1400" b="1">
                <a:sym typeface="+mn-ea"/>
              </a:rPr>
              <a:t>Kinda like ...working for company that wanted to startu union within the company</a:t>
            </a:r>
            <a:endParaRPr lang="en-US" sz="1400" b="1">
              <a:sym typeface="+mn-ea"/>
            </a:endParaRPr>
          </a:p>
          <a:p>
            <a:endParaRPr lang="en-US" sz="1400" b="1">
              <a:sym typeface="+mn-ea"/>
            </a:endParaRPr>
          </a:p>
          <a:p>
            <a:r>
              <a:rPr lang="en-US" sz="1400" b="1" dirty="0"/>
              <a:t>He is establishing Himself as King but his authority does NOT come from the world nor is it recognized by the world.</a:t>
            </a:r>
            <a:endParaRPr lang="en-US" sz="1400" b="1" dirty="0"/>
          </a:p>
          <a:p>
            <a:endParaRPr lang="en-US" sz="1400" b="1" dirty="0"/>
          </a:p>
          <a:p>
            <a:r>
              <a:rPr lang="en-US" sz="1400" b="1" dirty="0"/>
              <a:t>C. 1-4 deal with his legitimacy as king</a:t>
            </a:r>
            <a:endParaRPr lang="en-US" sz="1400" b="1" dirty="0"/>
          </a:p>
          <a:p>
            <a:r>
              <a:rPr lang="en-US" sz="1400" b="1" dirty="0"/>
              <a:t>	His lineage and heritage</a:t>
            </a:r>
            <a:endParaRPr lang="en-US" sz="1400" b="1" dirty="0"/>
          </a:p>
          <a:p>
            <a:r>
              <a:rPr lang="en-US" sz="1400" b="1" dirty="0"/>
              <a:t>	Authority being given to him</a:t>
            </a:r>
            <a:endParaRPr lang="en-US" sz="1400" b="1" dirty="0"/>
          </a:p>
          <a:p>
            <a:r>
              <a:rPr lang="en-US" sz="1400" b="1" dirty="0"/>
              <a:t>	His ability to defeat his enemies</a:t>
            </a:r>
            <a:endParaRPr lang="en-US" sz="1400" b="1" dirty="0"/>
          </a:p>
          <a:p>
            <a:endParaRPr lang="en-US" sz="1400" b="1" dirty="0"/>
          </a:p>
          <a:p>
            <a:r>
              <a:rPr lang="en-US" sz="1400" b="1" dirty="0"/>
              <a:t>C. 5-following describing his kingdom</a:t>
            </a:r>
            <a:endParaRPr lang="en-US" sz="1400" b="1" dirty="0"/>
          </a:p>
          <a:p>
            <a:r>
              <a:rPr lang="en-US" sz="1400" b="1" dirty="0"/>
              <a:t>	His followers will be this type of people</a:t>
            </a:r>
            <a:endParaRPr lang="en-US" sz="1400" b="1" dirty="0"/>
          </a:p>
          <a:p>
            <a:r>
              <a:rPr lang="en-US" sz="1400" b="1" dirty="0"/>
              <a:t>	They will be those who mourn, gentle, Hunger and thirst for righteousness, merciful, pure in heart, peacemakers and persecuted</a:t>
            </a:r>
            <a:endParaRPr lang="en-US" sz="1400" b="1" dirty="0"/>
          </a:p>
          <a:p>
            <a:r>
              <a:rPr lang="en-US" sz="1400" b="1" dirty="0"/>
              <a:t>	They will integrate into the world without becoming part of it so as to stem evil and deliver a message of hope.</a:t>
            </a:r>
            <a:endParaRPr lang="en-US" sz="1400" b="1" dirty="0"/>
          </a:p>
          <a:p>
            <a:r>
              <a:rPr lang="en-US" sz="1400" b="1" dirty="0"/>
              <a:t>	Their righteousness will exceed that of the Pharisees and teachers but their righteousness will NOT come from following the Law.</a:t>
            </a:r>
            <a:endParaRPr lang="en-US" sz="1400" b="1" dirty="0"/>
          </a:p>
          <a:p>
            <a:r>
              <a:rPr lang="en-US" sz="1400" b="1" dirty="0"/>
              <a:t>	Jesus as the fulfillment of the Law is disassembling their understanding of the necessity of the Law.</a:t>
            </a:r>
            <a:endParaRPr lang="en-US" sz="1400" b="1" dirty="0"/>
          </a:p>
          <a:p>
            <a:endParaRPr lang="en-US" sz="1400" b="1" dirty="0"/>
          </a:p>
          <a:p>
            <a:r>
              <a:rPr lang="en-US" sz="1400" b="1" dirty="0"/>
              <a:t>Last week He began explaining the difference between the subjects of His kingdom and the subjects of the kingdoms of the world.</a:t>
            </a:r>
            <a:endParaRPr lang="en-US" sz="1400" b="1" dirty="0"/>
          </a:p>
          <a:p>
            <a:r>
              <a:rPr lang="en-US" sz="1400" b="1" dirty="0"/>
              <a:t>	He takes the Law concerning murder and doesn't make it more strict, he changes it... actually replaces it.</a:t>
            </a:r>
            <a:endParaRPr lang="en-US" sz="1400" b="1" dirty="0"/>
          </a:p>
          <a:p>
            <a:r>
              <a:rPr lang="en-US" sz="1400" b="1" dirty="0"/>
              <a:t>No longer is it murder..It is anger, it is heated words and unkind things said. </a:t>
            </a:r>
            <a:endParaRPr lang="en-US" sz="1400" b="1" dirty="0"/>
          </a:p>
          <a:p>
            <a:endParaRPr lang="en-US" sz="1400" b="1" dirty="0"/>
          </a:p>
          <a:p>
            <a:r>
              <a:rPr lang="en-US" sz="1400" b="1" dirty="0"/>
              <a:t>Just in case you think you can put off reconciliation, Jesus says it is more important that coming to worship.</a:t>
            </a:r>
            <a:endParaRPr lang="en-US" sz="1400" b="1" dirty="0"/>
          </a:p>
          <a:p>
            <a:endParaRPr lang="en-US" sz="1400"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a:t>Hopefully as we are going through this, we are seeing that Jesus is not JUST putting the OC law on steroids, nor is he removing the OC law simply to replace it with a new set of legal obligations.</a:t>
            </a:r>
            <a:endParaRPr lang="en-US" b="1"/>
          </a:p>
          <a:p>
            <a:r>
              <a:rPr lang="en-US" b="1"/>
              <a:t>Jesus came to fulfill the law and in turn write a new law </a:t>
            </a:r>
            <a:r>
              <a:rPr lang="en-US" b="1" u="sng"/>
              <a:t>on our hearts</a:t>
            </a:r>
            <a:r>
              <a:rPr lang="en-US" b="1"/>
              <a:t> AS WELL AS give us the desire and ability to pursue the new lives he has given us.  A life that is lived in the knowledge of Christ, the love of the Father and through the power of the Holy Spirit makes written laws unnecessary.  Our lives are no longer governed by law  but bound  to the Christ that lives within me. Some may call this 'the new heart, some may call aspects of this the 'fruit of the Spirit, John calls it 'walking in the same manner as He has walked'. Paul calls it the Law of Christ  </a:t>
            </a:r>
            <a:endParaRPr lang="en-US" b="1"/>
          </a:p>
          <a:p>
            <a:r>
              <a:rPr lang="en-US" b="1"/>
              <a:t>What we DO know is entrance into the Kingdom of Jesus Christ is through a life changing experience with Jesus Christ that makes us new creatures in Christ</a:t>
            </a:r>
            <a:endParaRPr lang="en-US"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a:t>Early 60s, </a:t>
            </a:r>
            <a:endParaRPr lang="en-US" b="1"/>
          </a:p>
          <a:p>
            <a:r>
              <a:rPr lang="en-US" b="1"/>
              <a:t>Sat. Morning...</a:t>
            </a:r>
            <a:endParaRPr lang="en-US" b="1"/>
          </a:p>
          <a:p>
            <a:r>
              <a:rPr lang="en-US" b="1"/>
              <a:t>Living room...</a:t>
            </a:r>
            <a:endParaRPr lang="en-US" b="1"/>
          </a:p>
          <a:p>
            <a:r>
              <a:rPr lang="en-US" b="1"/>
              <a:t>Cereal, Instant Breakfast, Pop-Tarts...maybe a glass of tang </a:t>
            </a:r>
            <a:endParaRPr lang="en-US" b="1"/>
          </a:p>
          <a:p>
            <a:r>
              <a:rPr lang="en-US" b="1"/>
              <a:t>Bulllwinkle, Tom and Jerry, Roadrunner and Bugs, Flintstones and Jetsons, Johnny Quest</a:t>
            </a:r>
            <a:endParaRPr lang="en-US" b="1"/>
          </a:p>
          <a:p>
            <a:r>
              <a:rPr lang="en-US" b="1"/>
              <a:t>If we woke up early, we would be able to watch a cartoon from an earlier age...Popeye (Olive Oyl, Wimpy, Brutus/Bluto)</a:t>
            </a:r>
            <a:endParaRPr lang="en-US" b="1"/>
          </a:p>
          <a:p>
            <a:r>
              <a:rPr lang="en-US" b="1"/>
              <a:t>Popeye, stood for what was right, fought for his goil, loaned money to Wimpy until Tuesday and cared for Jeep and whose biggest antagonist was Bluto. </a:t>
            </a:r>
            <a:endParaRPr lang="en-US" b="1"/>
          </a:p>
          <a:p>
            <a:r>
              <a:rPr lang="en-US" b="1"/>
              <a:t>He was very predictable...fitting against Bluto and his evil schemes but he always allowed himself to get significantly beat up (Like Rocky) BEFORE he pulled out his secret weapon...Spinach.</a:t>
            </a:r>
            <a:endParaRPr lang="en-US" b="1"/>
          </a:p>
          <a:p>
            <a:r>
              <a:rPr lang="en-US" b="1"/>
              <a:t>Many times, his closing line to his adventure was “I am what I am and thats alls That I am...I</a:t>
            </a:r>
            <a:endParaRPr lang="en-US" b="1"/>
          </a:p>
          <a:p>
            <a:endParaRPr lang="en-US" b="1"/>
          </a:p>
          <a:p>
            <a:r>
              <a:rPr lang="en-US" b="1"/>
              <a:t>Meaning...I am predictable and I know who I am and I will act within that character...You know what to expect from me.</a:t>
            </a:r>
            <a:endParaRPr lang="en-US" b="1"/>
          </a:p>
          <a:p>
            <a:endParaRPr lang="en-US" b="1"/>
          </a:p>
          <a:p>
            <a:endParaRPr lang="en-US"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a:t>The next law he discusses is ALSO from his 10 commandments.</a:t>
            </a:r>
            <a:endParaRPr lang="en-US" b="1"/>
          </a:p>
          <a:p>
            <a:endParaRPr lang="en-US" b="1"/>
          </a:p>
          <a:p>
            <a:r>
              <a:rPr lang="en-US" b="1"/>
              <a:t>READ</a:t>
            </a:r>
            <a:endParaRPr lang="en-US" b="1"/>
          </a:p>
          <a:p>
            <a:endParaRPr lang="en-US" b="1"/>
          </a:p>
          <a:p>
            <a:r>
              <a:rPr lang="en-US" b="1"/>
              <a:t>A point of interest in this command is that in the Greek, It has much more of a seductive element to it.</a:t>
            </a:r>
            <a:endParaRPr lang="en-US" b="1"/>
          </a:p>
          <a:p>
            <a:r>
              <a:rPr lang="en-US" b="1"/>
              <a:t>It contains seduction.</a:t>
            </a:r>
            <a:endParaRPr lang="en-US" b="1"/>
          </a:p>
          <a:p>
            <a:r>
              <a:rPr lang="en-US" b="1"/>
              <a:t> A man who looks at a woman with thoughts of seducing her, has already done it. </a:t>
            </a:r>
            <a:r>
              <a:rPr lang="en-US" b="1">
                <a:sym typeface="+mn-ea"/>
              </a:rPr>
              <a:t>The man is encouraging the wrong thoughts in both himself and possibly the woman as well!</a:t>
            </a:r>
            <a:endParaRPr lang="en-US" b="1"/>
          </a:p>
          <a:p>
            <a:endParaRPr lang="en-US" b="1"/>
          </a:p>
          <a:p>
            <a:r>
              <a:rPr lang="en-US" b="1"/>
              <a:t>Hendriksen;  “It is hardly necessary to add that what holds for the married man applies also to the married woman. Unfaithfulness in the marriage bond is ALWAYS wrong. This implies, of course that any attempt to arouse such unfaithfulness- for example, the attempt of an unmarried man to disrupt a marriage is equally sinful. Upon closer examination, we notice tat there is nothing innocent about the man described in these verses. He is not one who, without any evil intention, happens to see  a person of the opposite sex. No he is looking, gazing, staring at the woman in order to lust.” </a:t>
            </a:r>
            <a:endParaRPr lang="en-US" b="1"/>
          </a:p>
          <a:p>
            <a:endParaRPr lang="en-US" b="1"/>
          </a:p>
          <a:p>
            <a:r>
              <a:rPr lang="en-US" b="1"/>
              <a:t>He goes from making the problem clear to making the solution....clear?</a:t>
            </a:r>
            <a:endParaRPr lang="en-US" b="1"/>
          </a:p>
          <a:p>
            <a:r>
              <a:rPr lang="en-US" b="1"/>
              <a:t>Cutting off your hand, gouging out your eye.</a:t>
            </a:r>
            <a:endParaRPr lang="en-US" b="1"/>
          </a:p>
          <a:p>
            <a:r>
              <a:rPr lang="en-US" b="1"/>
              <a:t>Going back to the problem= clearing up the solution.</a:t>
            </a:r>
            <a:endParaRPr lang="en-US" b="1"/>
          </a:p>
          <a:p>
            <a:r>
              <a:rPr lang="en-US" b="1"/>
              <a:t>What is the source of the problem...my eyes”</a:t>
            </a:r>
            <a:endParaRPr lang="en-US" b="1"/>
          </a:p>
          <a:p>
            <a:r>
              <a:rPr lang="en-US" b="1" i="1"/>
              <a:t>Job 31:1</a:t>
            </a:r>
            <a:endParaRPr lang="en-US" b="1" i="1"/>
          </a:p>
          <a:p>
            <a:r>
              <a:rPr lang="en-US" b="1" i="1"/>
              <a:t>“I have made a covenant with my eyes; How then could I gaze at a virgin?” (NASB95)</a:t>
            </a:r>
            <a:endParaRPr lang="en-US" b="1" i="1"/>
          </a:p>
          <a:p>
            <a:endParaRPr lang="en-US" b="1"/>
          </a:p>
          <a:p>
            <a:r>
              <a:rPr lang="en-US" b="1"/>
              <a:t>My hands?</a:t>
            </a:r>
            <a:endParaRPr lang="en-US" b="1"/>
          </a:p>
          <a:p>
            <a:r>
              <a:rPr lang="en-US" b="1" i="1"/>
              <a:t>Isaiah 31:6–7</a:t>
            </a:r>
            <a:endParaRPr lang="en-US" b="1" i="1"/>
          </a:p>
          <a:p>
            <a:r>
              <a:rPr lang="en-US" b="1" i="1"/>
              <a:t>Return to Him from whom you have deeply defected, O sons of Israel. For in that day every man will cast away his silver idols and his gold idols, which your sinful hands have made for you as a sin.” (NASB95)</a:t>
            </a:r>
            <a:endParaRPr lang="en-US" b="1" i="1"/>
          </a:p>
          <a:p>
            <a:endParaRPr lang="en-US" b="1" i="1"/>
          </a:p>
          <a:p>
            <a:r>
              <a:rPr lang="en-US" b="1"/>
              <a:t>Was there anything behind THE EYES AND THE HANDS?</a:t>
            </a:r>
            <a:endParaRPr lang="en-US" b="1"/>
          </a:p>
          <a:p>
            <a:endParaRPr lang="en-US"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a:sym typeface="+mn-ea"/>
              </a:rPr>
              <a:t>READ</a:t>
            </a:r>
            <a:endParaRPr lang="en-US" b="1"/>
          </a:p>
          <a:p>
            <a:endParaRPr lang="en-US" b="1"/>
          </a:p>
          <a:p>
            <a:r>
              <a:rPr lang="en-US" b="1">
                <a:sym typeface="+mn-ea"/>
              </a:rPr>
              <a:t>Jesus use of such visual examples of drastic action should give us pause...</a:t>
            </a:r>
            <a:endParaRPr lang="en-US" b="1">
              <a:sym typeface="+mn-ea"/>
            </a:endParaRPr>
          </a:p>
          <a:p>
            <a:r>
              <a:rPr lang="en-US" b="1">
                <a:sym typeface="+mn-ea"/>
              </a:rPr>
              <a:t>He is admitting the power of sin in this world.</a:t>
            </a:r>
            <a:endParaRPr lang="en-US" b="1">
              <a:sym typeface="+mn-ea"/>
            </a:endParaRPr>
          </a:p>
          <a:p>
            <a:r>
              <a:rPr lang="en-US" b="1">
                <a:sym typeface="+mn-ea"/>
              </a:rPr>
              <a:t>He is also warning of the terrible damage that can be done to ourselves and others by NOT taking drastic action.</a:t>
            </a:r>
            <a:endParaRPr lang="en-US" b="1">
              <a:sym typeface="+mn-ea"/>
            </a:endParaRPr>
          </a:p>
          <a:p>
            <a:r>
              <a:rPr lang="en-US" b="1">
                <a:sym typeface="+mn-ea"/>
              </a:rPr>
              <a:t>HE is not suggesting we literally remove body parts BUT that we DO take decisive action.</a:t>
            </a:r>
            <a:endParaRPr lang="en-US" b="1">
              <a:sym typeface="+mn-ea"/>
            </a:endParaRPr>
          </a:p>
          <a:p>
            <a:endParaRPr lang="en-US" b="1">
              <a:sym typeface="+mn-ea"/>
            </a:endParaRPr>
          </a:p>
          <a:p>
            <a:r>
              <a:rPr lang="en-US" b="1"/>
              <a:t>Jesus said, "The eye is the lamp of the body. If your eyes are good, your whole body will be full of light" (Matthew 6:22). Here our Lord describes the eye as a lamp which lights the entire body. </a:t>
            </a:r>
            <a:endParaRPr lang="en-US" b="1"/>
          </a:p>
          <a:p>
            <a:endParaRPr lang="en-US" b="1"/>
          </a:p>
          <a:p>
            <a:r>
              <a:rPr lang="en-US" b="1"/>
              <a:t>Our eyes are the entrance to our hearts and minds and, as such, they provide a doorway to our very souls. When He referred to “good” eyes, He meant eyes that not only see well, but also perceive well. </a:t>
            </a:r>
            <a:endParaRPr lang="en-US" b="1"/>
          </a:p>
          <a:p>
            <a:endParaRPr lang="en-US" b="1"/>
          </a:p>
          <a:p>
            <a:r>
              <a:rPr lang="en-US" b="1"/>
              <a:t>It is not only what we see, but how we perceive what we see that makes the difference between godliness and ungodliness, between light and darkness. Bad eyes lead to bad perception, but if our eyes are good, our whole person will be illuminated. If we are in a lighted room, we see </a:t>
            </a:r>
            <a:endParaRPr lang="en-US" b="1"/>
          </a:p>
          <a:p>
            <a:r>
              <a:rPr lang="en-US" b="1"/>
              <a:t>everything clearly.</a:t>
            </a:r>
            <a:endParaRPr lang="en-US" b="1"/>
          </a:p>
          <a:p>
            <a:endParaRPr lang="en-US" b="1"/>
          </a:p>
          <a:p>
            <a:r>
              <a:rPr lang="en-US" b="1"/>
              <a:t>It is not our eye that sins or our hand that sins. Our sin comes from our hearts.</a:t>
            </a:r>
            <a:endParaRPr lang="en-US" b="1"/>
          </a:p>
          <a:p>
            <a:r>
              <a:rPr lang="en-US" b="1"/>
              <a:t>Some places it is called “the flesh.” James call them “Pleasures that wage war”</a:t>
            </a:r>
            <a:endParaRPr lang="en-US" b="1"/>
          </a:p>
          <a:p>
            <a:r>
              <a:rPr lang="en-US" b="1"/>
              <a:t>These illicit pleasures (anger, adultery were once welcome partners and maybe even guidelines for us as unbelievers  but now that we have been redeemed and sanctified, they are 'pleasures that wage war.?</a:t>
            </a:r>
            <a:endParaRPr lang="en-US" b="1"/>
          </a:p>
          <a:p>
            <a:r>
              <a:rPr lang="en-US" b="1"/>
              <a:t>These things we fight against DO contain pleasure...self gratification at some level. but NOW, as Jesus subjects, our hearts are changed and the things that we once pursued for pleasure now we war against because of that same pleasure. We live for Jesus and not for the pleasure.</a:t>
            </a:r>
            <a:endParaRPr lang="en-US" b="1"/>
          </a:p>
          <a:p>
            <a:r>
              <a:rPr lang="en-US" b="1"/>
              <a:t>Peter addresses it this way in 1Peter.</a:t>
            </a:r>
            <a:endParaRPr lang="en-US" b="1"/>
          </a:p>
          <a:p>
            <a:r>
              <a:rPr lang="en-US" b="1" i="1"/>
              <a:t>1 Peter 2:11</a:t>
            </a:r>
            <a:endParaRPr lang="en-US" b="1" i="1"/>
          </a:p>
          <a:p>
            <a:r>
              <a:rPr lang="en-US" b="1" i="1"/>
              <a:t>Beloved, I urge you as aliens and strangers to abstain from fleshly lusts which wage war against the soul.” (NASB95)</a:t>
            </a:r>
            <a:endParaRPr lang="en-US" b="1" i="1"/>
          </a:p>
          <a:p>
            <a:endParaRPr lang="en-US" b="1"/>
          </a:p>
          <a:p>
            <a:endParaRPr lang="en-US" b="1"/>
          </a:p>
          <a:p>
            <a:endParaRPr lang="en-US" b="1"/>
          </a:p>
          <a:p>
            <a:endParaRPr lang="en-US" b="1"/>
          </a:p>
          <a:p>
            <a:endParaRPr lang="en-US"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a:t>READ</a:t>
            </a:r>
            <a:endParaRPr lang="en-US" b="1"/>
          </a:p>
          <a:p>
            <a:endParaRPr lang="en-US" b="1"/>
          </a:p>
          <a:p>
            <a:r>
              <a:rPr lang="en-US" b="1"/>
              <a:t>Peter reminds his hearers in his second letter to the scattered church of who they are.</a:t>
            </a:r>
            <a:endParaRPr lang="en-US" b="1"/>
          </a:p>
          <a:p>
            <a:r>
              <a:rPr lang="en-US" b="1"/>
              <a:t>They are;</a:t>
            </a:r>
            <a:endParaRPr lang="en-US" b="1"/>
          </a:p>
          <a:p>
            <a:r>
              <a:rPr lang="en-US" b="1"/>
              <a:t>recipients of the knowledge of God and of Jesus Christ.</a:t>
            </a:r>
            <a:endParaRPr lang="en-US" b="1"/>
          </a:p>
          <a:p>
            <a:r>
              <a:rPr lang="en-US" b="1"/>
              <a:t>recipients of everything they need for life and godliness</a:t>
            </a:r>
            <a:endParaRPr lang="en-US" b="1"/>
          </a:p>
          <a:p>
            <a:r>
              <a:rPr lang="en-US" b="1"/>
              <a:t>recipients of his precious and magnificent promises...promises so powerful they have already made us sharers/ even partners of the divine nature</a:t>
            </a:r>
            <a:endParaRPr lang="en-US" b="1"/>
          </a:p>
          <a:p>
            <a:r>
              <a:rPr lang="en-US" b="1"/>
              <a:t>recipients of proclamations emancipating us from the lusts of the world.</a:t>
            </a:r>
            <a:endParaRPr lang="en-US" b="1"/>
          </a:p>
          <a:p>
            <a:endParaRPr lang="en-US" b="1"/>
          </a:p>
          <a:p>
            <a:r>
              <a:rPr lang="en-US" b="1"/>
              <a:t>This is now who WE are. This is a reality for ALL those IN the kingdom of Jesus. </a:t>
            </a:r>
            <a:endParaRPr lang="en-US" b="1"/>
          </a:p>
          <a:p>
            <a:r>
              <a:rPr lang="en-US" b="1"/>
              <a:t>Like Popeye...This is the I am what I am.</a:t>
            </a:r>
            <a:endParaRPr lang="en-US" b="1"/>
          </a:p>
          <a:p>
            <a:endParaRPr lang="en-US" b="1"/>
          </a:p>
          <a:p>
            <a:r>
              <a:rPr lang="en-US" b="1"/>
              <a:t>I Know God</a:t>
            </a:r>
            <a:endParaRPr lang="en-US" b="1"/>
          </a:p>
          <a:p>
            <a:r>
              <a:rPr lang="en-US" b="1"/>
              <a:t>I Know Jesus my Redeemer</a:t>
            </a:r>
            <a:endParaRPr lang="en-US" b="1"/>
          </a:p>
          <a:p>
            <a:r>
              <a:rPr lang="en-US" b="1"/>
              <a:t>I have his divine power</a:t>
            </a:r>
            <a:endParaRPr lang="en-US" b="1"/>
          </a:p>
          <a:p>
            <a:r>
              <a:rPr lang="en-US" b="1"/>
              <a:t>I have everything I need for life and godliness</a:t>
            </a:r>
            <a:endParaRPr lang="en-US" b="1"/>
          </a:p>
          <a:p>
            <a:r>
              <a:rPr lang="en-US" b="1"/>
              <a:t>I have his promises</a:t>
            </a:r>
            <a:endParaRPr lang="en-US" b="1"/>
          </a:p>
          <a:p>
            <a:r>
              <a:rPr lang="en-US" b="1"/>
              <a:t>and I am set free from the world and it's lusts.</a:t>
            </a:r>
            <a:endParaRPr lang="en-US" b="1"/>
          </a:p>
          <a:p>
            <a:endParaRPr lang="en-US" b="1"/>
          </a:p>
          <a:p>
            <a:r>
              <a:rPr lang="en-US" b="1"/>
              <a:t>Paul, in Romans 6 is telling us who we are  because of Christs work. </a:t>
            </a:r>
            <a:endParaRPr lang="en-US" b="1"/>
          </a:p>
          <a:p>
            <a:r>
              <a:rPr lang="en-US" b="1"/>
              <a:t>Baptized into His death (3)</a:t>
            </a:r>
            <a:endParaRPr lang="en-US" b="1"/>
          </a:p>
          <a:p>
            <a:r>
              <a:rPr lang="en-US" b="1"/>
              <a:t>Raised with Him to newness of life (4)</a:t>
            </a:r>
            <a:endParaRPr lang="en-US" b="1"/>
          </a:p>
          <a:p>
            <a:r>
              <a:rPr lang="en-US" b="1"/>
              <a:t>United with Him (5)</a:t>
            </a:r>
            <a:endParaRPr lang="en-US" b="1"/>
          </a:p>
          <a:p>
            <a:r>
              <a:rPr lang="en-US" b="1"/>
              <a:t>Crucified with Him (6)</a:t>
            </a:r>
            <a:endParaRPr lang="en-US" b="1"/>
          </a:p>
          <a:p>
            <a:r>
              <a:rPr lang="en-US" b="1"/>
              <a:t>Our body of sin was done away with and we are no longer slaves to sin...We have been set free from sin (6,7)</a:t>
            </a:r>
            <a:endParaRPr lang="en-US" b="1"/>
          </a:p>
          <a:p>
            <a:r>
              <a:rPr lang="en-US" b="1" u="sng"/>
              <a:t>This is who we are...This is our Popeye. I am what I am!!</a:t>
            </a:r>
            <a:endParaRPr lang="en-US" b="1" u="sng"/>
          </a:p>
          <a:p>
            <a:endParaRPr lang="en-US" b="1" u="sng"/>
          </a:p>
          <a:p>
            <a:r>
              <a:rPr lang="en-US" b="1" i="1"/>
              <a:t>Romans 6:12–14</a:t>
            </a:r>
            <a:endParaRPr lang="en-US" b="1" i="1"/>
          </a:p>
          <a:p>
            <a:r>
              <a:rPr lang="en-US" b="1" i="1"/>
              <a:t>Therefore do not let sin reign in your mortal body so that you obey its lusts, and do not go on presenting the members of your body to sin as instruments of unrighteousness; but present yourselves to God as those alive from the dead, and your members as instruments of righteousness to God. For sin shall not be master over you, for you are not under law but under grace.” (NASB95)</a:t>
            </a:r>
            <a:endParaRPr lang="en-US" b="1" i="1"/>
          </a:p>
          <a:p>
            <a:endParaRPr lang="en-US" b="1"/>
          </a:p>
          <a:p>
            <a:r>
              <a:rPr lang="en-US" b="1"/>
              <a:t>War should characterize us..not warring against others but warring against our own sin and the sin in the world.</a:t>
            </a:r>
            <a:endParaRPr lang="en-US" b="1"/>
          </a:p>
          <a:p>
            <a:endParaRPr lang="en-US" b="1"/>
          </a:p>
          <a:p>
            <a:r>
              <a:rPr lang="en-US" b="1" i="1"/>
              <a:t>2 Corinthians 10:3–5</a:t>
            </a:r>
            <a:endParaRPr lang="en-US" b="1" i="1"/>
          </a:p>
          <a:p>
            <a:r>
              <a:rPr lang="en-US" b="1" i="1"/>
              <a:t>For though we walk in the flesh, we do not war according to the flesh, for the weapons of our warfare are not of the flesh, but divinely powerful for the destruction of fortresses. We are destroying speculations and every lofty thing raised up against the knowledge of God, and we are taking every thought captive to the obedience of Christ,” (NASB95)</a:t>
            </a:r>
            <a:endParaRPr lang="en-US" b="1" i="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a:sym typeface="+mn-ea"/>
              </a:rPr>
              <a:t>Jesus continues on but here he moves OUTSIDE the 10 commandments yet continues to address relational issues.</a:t>
            </a:r>
            <a:endParaRPr lang="en-US" b="1">
              <a:sym typeface="+mn-ea"/>
            </a:endParaRPr>
          </a:p>
          <a:p>
            <a:r>
              <a:rPr lang="en-US" b="1">
                <a:sym typeface="+mn-ea"/>
              </a:rPr>
              <a:t>This happens to be the relationship of Husband and wife</a:t>
            </a:r>
            <a:endParaRPr lang="en-US" b="1">
              <a:sym typeface="+mn-ea"/>
            </a:endParaRPr>
          </a:p>
          <a:p>
            <a:r>
              <a:rPr lang="en-US" b="1">
                <a:sym typeface="+mn-ea"/>
              </a:rPr>
              <a:t>READ</a:t>
            </a:r>
            <a:endParaRPr lang="en-US" b="1">
              <a:sym typeface="+mn-ea"/>
            </a:endParaRPr>
          </a:p>
          <a:p>
            <a:endParaRPr lang="en-US" b="1">
              <a:sym typeface="+mn-ea"/>
            </a:endParaRPr>
          </a:p>
          <a:p>
            <a:r>
              <a:rPr lang="en-US" b="1"/>
              <a:t>This section is not ALL that Jesus has to say concerning divorce because divorce is NOT the POINT of His discussion.</a:t>
            </a:r>
            <a:endParaRPr lang="en-US" b="1"/>
          </a:p>
          <a:p>
            <a:r>
              <a:rPr lang="en-US" b="1"/>
              <a:t>The point Jesus is making is that in His kingdom, the marriage covenant is sacred and NOT open for interpretation.</a:t>
            </a:r>
            <a:endParaRPr lang="en-US" b="1"/>
          </a:p>
          <a:p>
            <a:r>
              <a:rPr lang="en-US" b="1"/>
              <a:t>In the days of Christ there were 2 interpretations of this law concerning divorce. Each school of thought was held by a significant legal teacher of the law.</a:t>
            </a:r>
            <a:endParaRPr lang="en-US" b="1"/>
          </a:p>
          <a:p>
            <a:r>
              <a:rPr lang="en-US" b="1"/>
              <a:t>Lets read the section from Deut. that is being discussed.</a:t>
            </a:r>
            <a:endParaRPr lang="en-US" b="1"/>
          </a:p>
          <a:p>
            <a:endParaRPr lang="en-US"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b="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a:sym typeface="+mn-ea"/>
              </a:rPr>
              <a:t>READ</a:t>
            </a:r>
            <a:endParaRPr lang="en-US" b="1">
              <a:sym typeface="+mn-ea"/>
            </a:endParaRPr>
          </a:p>
          <a:p>
            <a:endParaRPr lang="en-US" b="1">
              <a:sym typeface="+mn-ea"/>
            </a:endParaRPr>
          </a:p>
          <a:p>
            <a:r>
              <a:rPr lang="en-US" b="1">
                <a:sym typeface="+mn-ea"/>
              </a:rPr>
              <a:t>Hillel and Shimmeah. One believed that the law should be upheld as written</a:t>
            </a:r>
            <a:endParaRPr lang="en-US" b="1">
              <a:sym typeface="+mn-ea"/>
            </a:endParaRPr>
          </a:p>
          <a:p>
            <a:r>
              <a:rPr lang="en-US" b="1">
                <a:sym typeface="+mn-ea"/>
              </a:rPr>
              <a:t>the indecency was adultery</a:t>
            </a:r>
            <a:endParaRPr lang="en-US" b="1">
              <a:sym typeface="+mn-ea"/>
            </a:endParaRPr>
          </a:p>
          <a:p>
            <a:r>
              <a:rPr lang="en-US" b="1">
                <a:sym typeface="+mn-ea"/>
              </a:rPr>
              <a:t>The other teacher was a bit more lenient and opened up the interpretation to include ANYTHING that displeased the husband.</a:t>
            </a:r>
            <a:endParaRPr lang="en-US" b="1">
              <a:sym typeface="+mn-ea"/>
            </a:endParaRPr>
          </a:p>
          <a:p>
            <a:endParaRPr lang="en-US" b="1">
              <a:sym typeface="+mn-ea"/>
            </a:endParaRPr>
          </a:p>
          <a:p>
            <a:r>
              <a:rPr lang="en-US" b="1">
                <a:sym typeface="+mn-ea"/>
              </a:rPr>
              <a:t>The certificate was actually put into place to make it harder to divorce</a:t>
            </a:r>
            <a:endParaRPr lang="en-US" b="1">
              <a:sym typeface="+mn-ea"/>
            </a:endParaRPr>
          </a:p>
          <a:p>
            <a:r>
              <a:rPr lang="en-US" b="1">
                <a:sym typeface="+mn-ea"/>
              </a:rPr>
              <a:t>1. Had to create a certificate</a:t>
            </a:r>
            <a:endParaRPr lang="en-US" b="1">
              <a:sym typeface="+mn-ea"/>
            </a:endParaRPr>
          </a:p>
          <a:p>
            <a:r>
              <a:rPr lang="en-US" b="1">
                <a:sym typeface="+mn-ea"/>
              </a:rPr>
              <a:t>2. There was NO going back. Divorced and remarriage meant no return even if divorced with a second certificate.</a:t>
            </a:r>
            <a:endParaRPr lang="en-US" b="1">
              <a:sym typeface="+mn-ea"/>
            </a:endParaRPr>
          </a:p>
          <a:p>
            <a:endParaRPr lang="en-US" b="1">
              <a:sym typeface="+mn-ea"/>
            </a:endParaRPr>
          </a:p>
          <a:p>
            <a:r>
              <a:rPr lang="en-US" b="1">
                <a:sym typeface="+mn-ea"/>
              </a:rPr>
              <a:t>Moses was given the authority by God to amend one of God's original commands because of the hardness of mens hearts.</a:t>
            </a:r>
            <a:endParaRPr lang="en-US" b="1">
              <a:sym typeface="+mn-ea"/>
            </a:endParaRPr>
          </a:p>
          <a:p>
            <a:r>
              <a:rPr lang="en-US" b="1">
                <a:sym typeface="+mn-ea"/>
              </a:rPr>
              <a:t>When this is explained to the disciples Look at THEIR reaction</a:t>
            </a:r>
            <a:endParaRPr lang="en-US" b="1"/>
          </a:p>
          <a:p>
            <a:endParaRPr lang="en-US" b="1"/>
          </a:p>
          <a:p>
            <a:endParaRPr lang="en-US" b="1">
              <a:sym typeface="+mn-ea"/>
            </a:endParaRPr>
          </a:p>
          <a:p>
            <a:endParaRPr lang="en-US" b="1">
              <a:sym typeface="+mn-ea"/>
            </a:endParaRPr>
          </a:p>
          <a:p>
            <a:endParaRPr lang="en-US" b="1">
              <a:sym typeface="+mn-ea"/>
            </a:endParaRPr>
          </a:p>
          <a:p>
            <a:r>
              <a:rPr lang="en-US" b="1">
                <a:sym typeface="+mn-ea"/>
              </a:rPr>
              <a:t> </a:t>
            </a:r>
            <a:endParaRPr lang="en-US" b="1"/>
          </a:p>
          <a:p>
            <a:endParaRPr lang="en-US" b="1">
              <a:sym typeface="+mn-ea"/>
            </a:endParaRPr>
          </a:p>
          <a:p>
            <a:endParaRPr lang="en-US"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a:t>READ</a:t>
            </a:r>
            <a:endParaRPr lang="en-US" b="1"/>
          </a:p>
          <a:p>
            <a:endParaRPr lang="en-US" b="1"/>
          </a:p>
          <a:p>
            <a:r>
              <a:rPr lang="en-US" b="1"/>
              <a:t>The disciples had lived under the 'escape clause' their entire life. </a:t>
            </a:r>
            <a:endParaRPr lang="en-US" b="1"/>
          </a:p>
          <a:p>
            <a:r>
              <a:rPr lang="en-US" b="1"/>
              <a:t>Jesus is doing away with that law. </a:t>
            </a:r>
            <a:endParaRPr lang="en-US" b="1"/>
          </a:p>
          <a:p>
            <a:endParaRPr lang="en-US" b="1">
              <a:sym typeface="+mn-ea"/>
            </a:endParaRPr>
          </a:p>
          <a:p>
            <a:r>
              <a:rPr lang="en-US" b="1"/>
              <a:t> </a:t>
            </a:r>
            <a:endParaRPr lang="en-US" b="1"/>
          </a:p>
          <a:p>
            <a:r>
              <a:rPr lang="en-US" b="1"/>
              <a:t> </a:t>
            </a:r>
            <a:r>
              <a:rPr lang="en-US" b="1">
                <a:sym typeface="+mn-ea"/>
              </a:rPr>
              <a:t>We know why NOW</a:t>
            </a:r>
            <a:endParaRPr lang="en-US" b="1"/>
          </a:p>
          <a:p>
            <a:r>
              <a:rPr lang="en-US" b="1" i="1">
                <a:sym typeface="+mn-ea"/>
              </a:rPr>
              <a:t>Ephesians 5:22–32</a:t>
            </a:r>
            <a:endParaRPr lang="en-US" b="1" i="1"/>
          </a:p>
          <a:p>
            <a:r>
              <a:rPr lang="en-US" b="1" i="1">
                <a:sym typeface="+mn-ea"/>
              </a:rPr>
              <a:t>Wives, be subject to your own husbands, as to the Lord. For the husband is the head of the wife, as Christ also is the head of the church, He Himself being the Savior of the body. But as the church is subject to Christ, so also the wives ought to be to their husbands in everything. Husbands, love your wives, just as Christ also loved the church and gave Himself up for her, so that He might sanctify her, having cleansed her by the washing of water with the word, that He might present to Himself the church in all her glory, having no spot or wrinkle or any such thing; but that she would be holy and blameless. So husbands ought also to love their own wives as their own bodies. He who loves his own wife loves himself; for no one ever hated his own flesh, but nourishes and cherishes it, just as Christ also does the church, because we are members of His body. FOR THIS REASON A MAN SHALL LEAVE HIS FATHER AND MOTHER AND SHALL BE JOINED TO HIS WIFE, AND THE TWO SHALL BECOME ONE FLESH. This mystery is great; but I am speaking with reference to Christ and the church.” (NASB95)</a:t>
            </a:r>
            <a:endParaRPr lang="en-US" b="1" i="1">
              <a:sym typeface="+mn-ea"/>
            </a:endParaRPr>
          </a:p>
          <a:p>
            <a:endParaRPr lang="en-US" b="1" i="1">
              <a:sym typeface="+mn-ea"/>
            </a:endParaRPr>
          </a:p>
          <a:p>
            <a:r>
              <a:rPr lang="en-US" b="1">
                <a:sym typeface="+mn-ea"/>
              </a:rPr>
              <a:t>Marriage was put here to reflect the glory of God in His relation to the church. Husband and wife were here NOT strictly to make each others lives better or to complete each other. Husbands and wives, above all are to provide and experience and reflect the love and care, the submission and Joy  that Jesus shares in relation to the church.</a:t>
            </a:r>
            <a:endParaRPr lang="en-US" b="1">
              <a:sym typeface="+mn-ea"/>
            </a:endParaRPr>
          </a:p>
          <a:p>
            <a:endParaRPr lang="en-US" b="1">
              <a:sym typeface="+mn-ea"/>
            </a:endParaRPr>
          </a:p>
          <a:p>
            <a:r>
              <a:rPr lang="en-US" b="1">
                <a:sym typeface="+mn-ea"/>
              </a:rPr>
              <a:t>I would argue that although Jesus permits divorce for adultery, divorce would not be </a:t>
            </a:r>
            <a:r>
              <a:rPr lang="en-US" b="1" u="sng">
                <a:sym typeface="+mn-ea"/>
              </a:rPr>
              <a:t>required</a:t>
            </a:r>
            <a:r>
              <a:rPr lang="en-US" b="1">
                <a:sym typeface="+mn-ea"/>
              </a:rPr>
              <a:t> for an adulterous husband or wife. In that case Jesus is only taking away 1 law to replace it with another law or duty. This leaves no room for grace, mercy or the heart of Christ to be exposed through forgiveness and reconciliation.</a:t>
            </a:r>
            <a:endParaRPr lang="en-US" b="1">
              <a:sym typeface="+mn-ea"/>
            </a:endParaRPr>
          </a:p>
          <a:p>
            <a:endParaRPr lang="en-US"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flipH="1">
            <a:off x="-8890" y="4363720"/>
            <a:ext cx="2999105" cy="2144395"/>
          </a:xfrm>
          <a:prstGeom prst="rect">
            <a:avLst/>
          </a:prstGeom>
          <a:effectLst>
            <a:softEdge rad="63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 Box 3"/>
          <p:cNvSpPr txBox="1"/>
          <p:nvPr/>
        </p:nvSpPr>
        <p:spPr>
          <a:xfrm>
            <a:off x="1621155" y="843915"/>
            <a:ext cx="2540000" cy="2306955"/>
          </a:xfrm>
          <a:prstGeom prst="rect">
            <a:avLst/>
          </a:prstGeom>
          <a:noFill/>
        </p:spPr>
        <p:txBody>
          <a:bodyPr wrap="square" rtlCol="0" anchor="t">
            <a:spAutoFit/>
          </a:bodyPr>
          <a:p>
            <a:r>
              <a:rPr lang="en-US"/>
              <a:t>In our first paradise in Eden there was a way to go out — but no way to go in again. But as for the heavenly paradise, there is a way to go in — but not way to go out. (Richard Baxter)</a:t>
            </a:r>
            <a:endParaRPr lang="en-US"/>
          </a:p>
        </p:txBody>
      </p:sp>
      <p:pic>
        <p:nvPicPr>
          <p:cNvPr id="12" name="Content Placeholder 11"/>
          <p:cNvPicPr>
            <a:picLocks noChangeAspect="1"/>
          </p:cNvPicPr>
          <p:nvPr>
            <p:ph/>
          </p:nvPr>
        </p:nvPicPr>
        <p:blipFill>
          <a:blip r:embed="rId1"/>
          <a:stretch>
            <a:fillRect/>
          </a:stretch>
        </p:blipFill>
        <p:spPr>
          <a:xfrm>
            <a:off x="-155575" y="99060"/>
            <a:ext cx="12463145" cy="6863715"/>
          </a:xfrm>
          <a:prstGeom prst="rect">
            <a:avLst/>
          </a:prstGeom>
        </p:spPr>
      </p:pic>
      <p:sp>
        <p:nvSpPr>
          <p:cNvPr id="13" name="Text Box 12"/>
          <p:cNvSpPr txBox="1"/>
          <p:nvPr/>
        </p:nvSpPr>
        <p:spPr>
          <a:xfrm>
            <a:off x="-147320" y="5007610"/>
            <a:ext cx="12461875" cy="1938020"/>
          </a:xfrm>
          <a:prstGeom prst="rect">
            <a:avLst/>
          </a:prstGeom>
          <a:noFill/>
        </p:spPr>
        <p:txBody>
          <a:bodyPr wrap="square" rtlCol="0">
            <a:spAutoFit/>
          </a:bodyPr>
          <a:p>
            <a:r>
              <a:rPr lang="en-US" sz="4000" b="1">
                <a:effectLst>
                  <a:outerShdw blurRad="38100" dist="38100" dir="2700000" algn="tl">
                    <a:srgbClr val="000000">
                      <a:alpha val="43137"/>
                    </a:srgbClr>
                  </a:outerShdw>
                </a:effectLst>
              </a:rPr>
              <a:t>                                   </a:t>
            </a:r>
            <a:r>
              <a:rPr lang="en-US" sz="4000" b="1">
                <a:solidFill>
                  <a:schemeClr val="bg1"/>
                </a:solidFill>
                <a:effectLst>
                  <a:outerShdw blurRad="38100" dist="38100" dir="2700000" algn="tl">
                    <a:srgbClr val="000000">
                      <a:alpha val="43137"/>
                    </a:srgbClr>
                  </a:outerShdw>
                </a:effectLst>
              </a:rPr>
              <a:t> 2 Corinthians 5:17</a:t>
            </a:r>
            <a:endParaRPr lang="en-US" sz="4000" b="1">
              <a:solidFill>
                <a:schemeClr val="bg1"/>
              </a:solidFill>
              <a:effectLst>
                <a:outerShdw blurRad="38100" dist="38100" dir="2700000" algn="tl">
                  <a:srgbClr val="000000">
                    <a:alpha val="43137"/>
                  </a:srgbClr>
                </a:outerShdw>
              </a:effectLst>
            </a:endParaRPr>
          </a:p>
          <a:p>
            <a:r>
              <a:rPr lang="en-US" sz="4000" b="1">
                <a:solidFill>
                  <a:schemeClr val="bg1"/>
                </a:solidFill>
                <a:effectLst>
                  <a:outerShdw blurRad="38100" dist="38100" dir="2700000" algn="tl">
                    <a:srgbClr val="000000">
                      <a:alpha val="43137"/>
                    </a:srgbClr>
                  </a:outerShdw>
                </a:effectLst>
              </a:rPr>
              <a:t>Therefore if anyone is in Christ, he is a new creature; the old things passed away; behold, new things have come.” </a:t>
            </a:r>
            <a:endParaRPr lang="en-US" sz="4000" b="1">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Content Placeholder 1"/>
          <p:cNvPicPr>
            <a:picLocks noChangeAspect="1"/>
          </p:cNvPicPr>
          <p:nvPr>
            <p:ph/>
          </p:nvPr>
        </p:nvPicPr>
        <p:blipFill>
          <a:blip r:embed="rId1"/>
          <a:stretch>
            <a:fillRect/>
          </a:stretch>
        </p:blipFill>
        <p:spPr>
          <a:xfrm>
            <a:off x="-46990" y="-369570"/>
            <a:ext cx="12299950" cy="75311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20320" y="-58420"/>
            <a:ext cx="12120245" cy="6586855"/>
          </a:xfrm>
          <a:prstGeom prst="rect">
            <a:avLst/>
          </a:prstGeom>
          <a:noFill/>
        </p:spPr>
        <p:txBody>
          <a:bodyPr wrap="square" rtlCol="0">
            <a:spAutoFit/>
          </a:bodyPr>
          <a:lstStyle/>
          <a:p>
            <a:pPr marL="0" marR="0">
              <a:lnSpc>
                <a:spcPct val="115000"/>
              </a:lnSpc>
              <a:spcBef>
                <a:spcPts val="0"/>
              </a:spcBef>
              <a:spcAft>
                <a:spcPts val="1000"/>
              </a:spcAft>
            </a:pPr>
            <a:r>
              <a:rPr lang="en-US" sz="3600" dirty="0">
                <a:solidFill>
                  <a:schemeClr val="bg1"/>
                </a:solidFill>
                <a:effectLst/>
                <a:latin typeface="Calibri" panose="020F0502020204030204" pitchFamily="34" charset="0"/>
              </a:rPr>
              <a:t>Matthew 5:27–30</a:t>
            </a:r>
            <a:endParaRPr lang="en-US" sz="3600" dirty="0">
              <a:solidFill>
                <a:schemeClr val="bg1"/>
              </a:solidFill>
              <a:effectLst/>
              <a:latin typeface="Calibri" panose="020F0502020204030204" pitchFamily="34" charset="0"/>
            </a:endParaRPr>
          </a:p>
          <a:p>
            <a:pPr marL="0" marR="0">
              <a:lnSpc>
                <a:spcPct val="115000"/>
              </a:lnSpc>
              <a:spcBef>
                <a:spcPts val="0"/>
              </a:spcBef>
              <a:spcAft>
                <a:spcPts val="1000"/>
              </a:spcAft>
            </a:pPr>
            <a:r>
              <a:rPr lang="en-US" sz="3600" dirty="0">
                <a:solidFill>
                  <a:schemeClr val="bg1"/>
                </a:solidFill>
                <a:effectLst/>
                <a:latin typeface="Calibri" panose="020F0502020204030204" pitchFamily="34" charset="0"/>
              </a:rPr>
              <a:t>“You have heard that it was said, ‘YOU SHALL NOT COMMIT ADULTERY’; but I say to you that everyone who looks at a woman with lust for her has already committed adultery with her in his heart. “If your right eye makes you stumble, tear it out and throw it from you; for it is better for you to lose one of the parts of your body, than for your whole body to be thrown into hell. “If your right hand makes you stumble, cut it off and throw it from you; for it is better for you to lose one of the parts of your body, than for your whole body to go into hell.” (NASB95)</a:t>
            </a:r>
            <a:endParaRPr lang="en-US" sz="3600" dirty="0">
              <a:solidFill>
                <a:schemeClr val="bg1"/>
              </a:solidFill>
              <a:effectLst/>
              <a:latin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20320" y="-58420"/>
            <a:ext cx="12120245" cy="3402965"/>
          </a:xfrm>
          <a:prstGeom prst="rect">
            <a:avLst/>
          </a:prstGeom>
          <a:noFill/>
        </p:spPr>
        <p:txBody>
          <a:bodyPr wrap="square" rtlCol="0">
            <a:spAutoFit/>
          </a:bodyPr>
          <a:lstStyle/>
          <a:p>
            <a:pPr marL="0" marR="0">
              <a:lnSpc>
                <a:spcPct val="115000"/>
              </a:lnSpc>
              <a:spcBef>
                <a:spcPts val="0"/>
              </a:spcBef>
              <a:spcAft>
                <a:spcPts val="1000"/>
              </a:spcAft>
            </a:pPr>
            <a:r>
              <a:rPr lang="en-US" sz="3600" dirty="0">
                <a:solidFill>
                  <a:schemeClr val="bg1"/>
                </a:solidFill>
                <a:effectLst/>
                <a:latin typeface="Calibri" panose="020F0502020204030204" pitchFamily="34" charset="0"/>
              </a:rPr>
              <a:t>Matthew 6:22–23</a:t>
            </a:r>
            <a:endParaRPr lang="en-US" sz="3600" dirty="0">
              <a:solidFill>
                <a:schemeClr val="bg1"/>
              </a:solidFill>
              <a:effectLst/>
              <a:latin typeface="Calibri" panose="020F0502020204030204" pitchFamily="34" charset="0"/>
            </a:endParaRPr>
          </a:p>
          <a:p>
            <a:pPr marL="0" marR="0">
              <a:lnSpc>
                <a:spcPct val="115000"/>
              </a:lnSpc>
              <a:spcBef>
                <a:spcPts val="0"/>
              </a:spcBef>
              <a:spcAft>
                <a:spcPts val="1000"/>
              </a:spcAft>
            </a:pPr>
            <a:r>
              <a:rPr lang="en-US" sz="3600" dirty="0">
                <a:solidFill>
                  <a:schemeClr val="bg1"/>
                </a:solidFill>
                <a:effectLst/>
                <a:latin typeface="Calibri" panose="020F0502020204030204" pitchFamily="34" charset="0"/>
              </a:rPr>
              <a:t>“The eye is the lamp of the body; so then if your eye is clear, your whole body will be full of light. “But if your eye is bad, your whole body will be full of darkness. If then the light that is in you is darkness, how great is the darkness!” (NASB95)</a:t>
            </a:r>
            <a:endParaRPr lang="en-US" sz="3600" dirty="0">
              <a:solidFill>
                <a:schemeClr val="bg1"/>
              </a:solidFill>
              <a:effectLst/>
              <a:latin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20320" y="-58420"/>
            <a:ext cx="12120245" cy="5949950"/>
          </a:xfrm>
          <a:prstGeom prst="rect">
            <a:avLst/>
          </a:prstGeom>
          <a:noFill/>
        </p:spPr>
        <p:txBody>
          <a:bodyPr wrap="square" rtlCol="0">
            <a:spAutoFit/>
          </a:bodyPr>
          <a:lstStyle/>
          <a:p>
            <a:pPr marL="0" marR="0">
              <a:lnSpc>
                <a:spcPct val="115000"/>
              </a:lnSpc>
              <a:spcBef>
                <a:spcPts val="0"/>
              </a:spcBef>
              <a:spcAft>
                <a:spcPts val="1000"/>
              </a:spcAft>
            </a:pPr>
            <a:r>
              <a:rPr lang="en-US" sz="3600" dirty="0">
                <a:solidFill>
                  <a:schemeClr val="bg1"/>
                </a:solidFill>
                <a:effectLst/>
                <a:latin typeface="Calibri" panose="020F0502020204030204" pitchFamily="34" charset="0"/>
              </a:rPr>
              <a:t>2 Peter 1:2–4</a:t>
            </a:r>
            <a:endParaRPr lang="en-US" sz="3600" dirty="0">
              <a:solidFill>
                <a:schemeClr val="bg1"/>
              </a:solidFill>
              <a:effectLst/>
              <a:latin typeface="Calibri" panose="020F0502020204030204" pitchFamily="34" charset="0"/>
            </a:endParaRPr>
          </a:p>
          <a:p>
            <a:pPr marL="0" marR="0">
              <a:lnSpc>
                <a:spcPct val="115000"/>
              </a:lnSpc>
              <a:spcBef>
                <a:spcPts val="0"/>
              </a:spcBef>
              <a:spcAft>
                <a:spcPts val="1000"/>
              </a:spcAft>
            </a:pPr>
            <a:r>
              <a:rPr lang="en-US" sz="3600" dirty="0">
                <a:solidFill>
                  <a:schemeClr val="bg1"/>
                </a:solidFill>
                <a:effectLst/>
                <a:latin typeface="Calibri" panose="020F0502020204030204" pitchFamily="34" charset="0"/>
              </a:rPr>
              <a:t>Grace and peace be multiplied to you in the knowledge of God and of Jesus our Lord; seeing that His divine power has granted to us everything pertaining to life and godliness, through the true knowledge of Him who called us by His own glory and excellence. For by these He has granted to us His precious and magnificent promises, so that by them you may become partakers of the divine nature, having escaped the corruption that is in the world by lust.” (NASB95))</a:t>
            </a:r>
            <a:endParaRPr lang="en-US" sz="3600" dirty="0">
              <a:solidFill>
                <a:schemeClr val="bg1"/>
              </a:solidFill>
              <a:effectLst/>
              <a:latin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20320" y="-58420"/>
            <a:ext cx="12120245" cy="4039870"/>
          </a:xfrm>
          <a:prstGeom prst="rect">
            <a:avLst/>
          </a:prstGeom>
          <a:noFill/>
        </p:spPr>
        <p:txBody>
          <a:bodyPr wrap="square" rtlCol="0">
            <a:spAutoFit/>
          </a:bodyPr>
          <a:lstStyle/>
          <a:p>
            <a:pPr marL="0" marR="0">
              <a:lnSpc>
                <a:spcPct val="115000"/>
              </a:lnSpc>
              <a:spcBef>
                <a:spcPts val="0"/>
              </a:spcBef>
              <a:spcAft>
                <a:spcPts val="1000"/>
              </a:spcAft>
            </a:pPr>
            <a:r>
              <a:rPr lang="en-US" sz="3600" dirty="0">
                <a:solidFill>
                  <a:schemeClr val="bg1"/>
                </a:solidFill>
                <a:effectLst/>
                <a:latin typeface="Calibri" panose="020F0502020204030204" pitchFamily="34" charset="0"/>
              </a:rPr>
              <a:t>Matthew 5:31–32</a:t>
            </a:r>
            <a:endParaRPr lang="en-US" sz="3600" dirty="0">
              <a:solidFill>
                <a:schemeClr val="bg1"/>
              </a:solidFill>
              <a:effectLst/>
              <a:latin typeface="Calibri" panose="020F0502020204030204" pitchFamily="34" charset="0"/>
            </a:endParaRPr>
          </a:p>
          <a:p>
            <a:pPr marL="0" marR="0">
              <a:lnSpc>
                <a:spcPct val="115000"/>
              </a:lnSpc>
              <a:spcBef>
                <a:spcPts val="0"/>
              </a:spcBef>
              <a:spcAft>
                <a:spcPts val="1000"/>
              </a:spcAft>
            </a:pPr>
            <a:r>
              <a:rPr lang="en-US" sz="3600" dirty="0">
                <a:solidFill>
                  <a:schemeClr val="bg1"/>
                </a:solidFill>
                <a:effectLst/>
                <a:latin typeface="Calibri" panose="020F0502020204030204" pitchFamily="34" charset="0"/>
              </a:rPr>
              <a:t>“It was said, ‘WHOEVER SENDS HIS WIFE AWAY, LET HIM GIVE HER A CERTIFICATE OF DIVORCE’; but I say to you that everyone who divorces his wife, except for the reason of unchastity, makes her commit adultery; and whoever marries a divorced woman commits adultery. </a:t>
            </a:r>
            <a:endParaRPr lang="en-US" sz="3600" dirty="0">
              <a:solidFill>
                <a:schemeClr val="bg1"/>
              </a:solidFill>
              <a:effectLst/>
              <a:latin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20320" y="-58420"/>
            <a:ext cx="12120245" cy="5949950"/>
          </a:xfrm>
          <a:prstGeom prst="rect">
            <a:avLst/>
          </a:prstGeom>
          <a:noFill/>
        </p:spPr>
        <p:txBody>
          <a:bodyPr wrap="square" rtlCol="0">
            <a:spAutoFit/>
          </a:bodyPr>
          <a:lstStyle/>
          <a:p>
            <a:pPr marL="0" marR="0">
              <a:lnSpc>
                <a:spcPct val="115000"/>
              </a:lnSpc>
              <a:spcBef>
                <a:spcPts val="0"/>
              </a:spcBef>
              <a:spcAft>
                <a:spcPts val="1000"/>
              </a:spcAft>
            </a:pPr>
            <a:r>
              <a:rPr lang="en-US" sz="3600" dirty="0">
                <a:solidFill>
                  <a:schemeClr val="bg1"/>
                </a:solidFill>
                <a:effectLst/>
                <a:latin typeface="Calibri" panose="020F0502020204030204" pitchFamily="34" charset="0"/>
              </a:rPr>
              <a:t>Deuteronomy 24:1–4</a:t>
            </a:r>
            <a:endParaRPr lang="en-US" sz="3600" dirty="0">
              <a:solidFill>
                <a:schemeClr val="bg1"/>
              </a:solidFill>
              <a:effectLst/>
              <a:latin typeface="Calibri" panose="020F0502020204030204" pitchFamily="34" charset="0"/>
            </a:endParaRPr>
          </a:p>
          <a:p>
            <a:pPr marL="0" marR="0">
              <a:lnSpc>
                <a:spcPct val="115000"/>
              </a:lnSpc>
              <a:spcBef>
                <a:spcPts val="0"/>
              </a:spcBef>
              <a:spcAft>
                <a:spcPts val="1000"/>
              </a:spcAft>
            </a:pPr>
            <a:r>
              <a:rPr lang="en-US" sz="3600" dirty="0">
                <a:solidFill>
                  <a:schemeClr val="bg1"/>
                </a:solidFill>
                <a:effectLst/>
                <a:latin typeface="Calibri" panose="020F0502020204030204" pitchFamily="34" charset="0"/>
              </a:rPr>
              <a:t>“When a man takes a wife and marries her, and it happens that she finds no favor in his eyes because he has found some indecency in her, and he writes her a certificate of divorce and puts it in her hand and sends her out from his house, and she leaves his house and goes and becomes another man’s wife, and if the latter husband turns against her and writes her a certificate of divorce and puts it in her hand and sends her out of his house,</a:t>
            </a:r>
            <a:endParaRPr lang="en-US" sz="3600" dirty="0">
              <a:solidFill>
                <a:schemeClr val="bg1"/>
              </a:solidFill>
              <a:effectLst/>
              <a:latin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20320" y="-58420"/>
            <a:ext cx="12120245" cy="4676775"/>
          </a:xfrm>
          <a:prstGeom prst="rect">
            <a:avLst/>
          </a:prstGeom>
          <a:noFill/>
        </p:spPr>
        <p:txBody>
          <a:bodyPr wrap="square" rtlCol="0">
            <a:spAutoFit/>
          </a:bodyPr>
          <a:lstStyle/>
          <a:p>
            <a:pPr marL="0" marR="0">
              <a:lnSpc>
                <a:spcPct val="115000"/>
              </a:lnSpc>
              <a:spcBef>
                <a:spcPts val="0"/>
              </a:spcBef>
              <a:spcAft>
                <a:spcPts val="1000"/>
              </a:spcAft>
            </a:pPr>
            <a:r>
              <a:rPr lang="en-US" sz="3600" dirty="0">
                <a:solidFill>
                  <a:schemeClr val="bg1"/>
                </a:solidFill>
                <a:effectLst/>
                <a:latin typeface="Calibri" panose="020F0502020204030204" pitchFamily="34" charset="0"/>
              </a:rPr>
              <a:t>Deuteronomy 24:1–4</a:t>
            </a:r>
            <a:endParaRPr lang="en-US" sz="3600" dirty="0">
              <a:solidFill>
                <a:schemeClr val="bg1"/>
              </a:solidFill>
              <a:effectLst/>
              <a:latin typeface="Calibri" panose="020F0502020204030204" pitchFamily="34" charset="0"/>
            </a:endParaRPr>
          </a:p>
          <a:p>
            <a:pPr marL="0" marR="0">
              <a:lnSpc>
                <a:spcPct val="115000"/>
              </a:lnSpc>
              <a:spcBef>
                <a:spcPts val="0"/>
              </a:spcBef>
              <a:spcAft>
                <a:spcPts val="1000"/>
              </a:spcAft>
            </a:pPr>
            <a:r>
              <a:rPr lang="en-US" sz="3600" dirty="0">
                <a:solidFill>
                  <a:schemeClr val="bg1"/>
                </a:solidFill>
                <a:effectLst/>
                <a:latin typeface="Calibri" panose="020F0502020204030204" pitchFamily="34" charset="0"/>
              </a:rPr>
              <a:t> or if the latter husband dies who took her to be his wife, then her former husband who sent her away is not allowed to take her again to be his wife, since she has been defiled; for that is an abomination before the LORD, and you shall not bring sin on the land which the LORD your God gives you as an inheritance.” (NASB95)</a:t>
            </a:r>
            <a:endParaRPr lang="en-US" sz="3600" dirty="0">
              <a:solidFill>
                <a:schemeClr val="bg1"/>
              </a:solidFill>
              <a:effectLst/>
              <a:latin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20320" y="-58420"/>
            <a:ext cx="12120245" cy="7223760"/>
          </a:xfrm>
          <a:prstGeom prst="rect">
            <a:avLst/>
          </a:prstGeom>
          <a:noFill/>
        </p:spPr>
        <p:txBody>
          <a:bodyPr wrap="square" rtlCol="0">
            <a:spAutoFit/>
          </a:bodyPr>
          <a:lstStyle/>
          <a:p>
            <a:pPr marL="0" marR="0">
              <a:lnSpc>
                <a:spcPct val="115000"/>
              </a:lnSpc>
              <a:spcBef>
                <a:spcPts val="0"/>
              </a:spcBef>
              <a:spcAft>
                <a:spcPts val="1000"/>
              </a:spcAft>
            </a:pPr>
            <a:r>
              <a:rPr lang="en-US" sz="3600" dirty="0">
                <a:solidFill>
                  <a:schemeClr val="bg1"/>
                </a:solidFill>
                <a:effectLst/>
                <a:latin typeface="Calibri" panose="020F0502020204030204" pitchFamily="34" charset="0"/>
              </a:rPr>
              <a:t>Matthew 19:7–11</a:t>
            </a:r>
            <a:endParaRPr lang="en-US" sz="3600" dirty="0">
              <a:solidFill>
                <a:schemeClr val="bg1"/>
              </a:solidFill>
              <a:effectLst/>
              <a:latin typeface="Calibri" panose="020F0502020204030204" pitchFamily="34" charset="0"/>
            </a:endParaRPr>
          </a:p>
          <a:p>
            <a:pPr marL="0" marR="0">
              <a:lnSpc>
                <a:spcPct val="115000"/>
              </a:lnSpc>
              <a:spcBef>
                <a:spcPts val="0"/>
              </a:spcBef>
              <a:spcAft>
                <a:spcPts val="1000"/>
              </a:spcAft>
            </a:pPr>
            <a:r>
              <a:rPr lang="en-US" sz="3600" dirty="0">
                <a:solidFill>
                  <a:schemeClr val="bg1"/>
                </a:solidFill>
                <a:effectLst/>
                <a:latin typeface="Calibri" panose="020F0502020204030204" pitchFamily="34" charset="0"/>
              </a:rPr>
              <a:t>They said to Him, “Why then did Moses command to GIVE HER A CERTIFICATE OF DIVORCE AND SEND her AWAY?” He said to them, “Because of your hardness of heart Moses permitted you to divorce your wives; but from the beginning it has not been this way. “And I say to you, whoever divorces his wife, except for immorality, and marries another woman commits adultery.” The disciples said to Him, “If the relationship of the man with his wife is like this, it is better not to marry.” But He said to them, “Not all men can accept this statement, but only those to whom it has been given.” (NASB95)</a:t>
            </a:r>
            <a:endParaRPr lang="en-US" sz="3600" dirty="0">
              <a:solidFill>
                <a:schemeClr val="bg1"/>
              </a:solidFill>
              <a:effectLst/>
              <a:latin typeface="Calibri" panose="020F0502020204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3359</Words>
  <Application>WPS Presentation</Application>
  <PresentationFormat>Widescreen</PresentationFormat>
  <Paragraphs>26</Paragraphs>
  <Slides>10</Slides>
  <Notes>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10</vt:i4>
      </vt:variant>
    </vt:vector>
  </HeadingPairs>
  <TitlesOfParts>
    <vt:vector size="18" baseType="lpstr">
      <vt:lpstr>Arial</vt:lpstr>
      <vt:lpstr>SimSun</vt:lpstr>
      <vt:lpstr>Wingdings</vt:lpstr>
      <vt:lpstr>Calibri</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Revive IT</dc:creator>
  <cp:lastModifiedBy>Revive IT</cp:lastModifiedBy>
  <cp:revision>79</cp:revision>
  <dcterms:created xsi:type="dcterms:W3CDTF">2023-01-28T17:36:00Z</dcterms:created>
  <dcterms:modified xsi:type="dcterms:W3CDTF">2023-07-02T14:50:53Z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