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357" r:id="rId3"/>
    <p:sldId id="419" r:id="rId5"/>
    <p:sldId id="355" r:id="rId6"/>
    <p:sldId id="420" r:id="rId7"/>
    <p:sldId id="421" r:id="rId8"/>
    <p:sldId id="418" r:id="rId9"/>
    <p:sldId id="422" r:id="rId10"/>
    <p:sldId id="423" r:id="rId11"/>
    <p:sldId id="426" r:id="rId12"/>
    <p:sldId id="424" r:id="rId13"/>
    <p:sldId id="425" r:id="rId14"/>
    <p:sldId id="436" r:id="rId15"/>
    <p:sldId id="437" r:id="rId16"/>
    <p:sldId id="414" r:id="rId17"/>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6D6"/>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54642" autoAdjust="0"/>
  </p:normalViewPr>
  <p:slideViewPr>
    <p:cSldViewPr snapToGrid="0">
      <p:cViewPr varScale="1">
        <p:scale>
          <a:sx n="62" d="100"/>
          <a:sy n="62" d="100"/>
        </p:scale>
        <p:origin x="2412" y="6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Tony Evans!!</a:t>
            </a:r>
            <a:endParaRPr lang="en-US" sz="1400" b="1" dirty="0"/>
          </a:p>
          <a:p>
            <a:r>
              <a:rPr lang="en-US" sz="1400" b="1" dirty="0"/>
              <a:t>Reminded me that my work is not for VMI, for harvest or for Anita. My work, my BEING is for Jesus. Everything I do I do for him and as an ambassador for him.</a:t>
            </a:r>
            <a:endParaRPr lang="en-US" sz="1400" b="1" dirty="0"/>
          </a:p>
          <a:p>
            <a:r>
              <a:rPr lang="en-US" sz="1400" b="1" dirty="0"/>
              <a:t>Here is an example. Maintenance Manager….You know what that means. </a:t>
            </a:r>
            <a:endParaRPr lang="en-US" sz="1400" b="1" dirty="0"/>
          </a:p>
          <a:p>
            <a:r>
              <a:rPr lang="en-US" sz="1400" b="1" dirty="0"/>
              <a:t>Our company employs a great many people who don’t care much about anything but themselves. Tools, equipment are all used very roughly. Even the buildings are subject to abuse.</a:t>
            </a:r>
            <a:endParaRPr lang="en-US" sz="1400" b="1" dirty="0"/>
          </a:p>
          <a:p>
            <a:r>
              <a:rPr lang="en-US" sz="1400" b="1" dirty="0"/>
              <a:t>This past week we had a shutdown of the production line and the time was to be used to clean and organize etc. One of the things that desperately needed an overhaul was …the </a:t>
            </a:r>
            <a:r>
              <a:rPr lang="en-US" sz="1400" b="1" dirty="0" err="1"/>
              <a:t>mens</a:t>
            </a:r>
            <a:r>
              <a:rPr lang="en-US" sz="1400" b="1" dirty="0"/>
              <a:t> rest room.</a:t>
            </a:r>
            <a:endParaRPr lang="en-US" sz="1400" b="1" dirty="0"/>
          </a:p>
          <a:p>
            <a:r>
              <a:rPr lang="en-US" sz="1400" b="1" dirty="0"/>
              <a:t> 2 things…</a:t>
            </a:r>
            <a:endParaRPr lang="en-US" sz="1400" b="1" dirty="0"/>
          </a:p>
          <a:p>
            <a:pPr marL="342900" indent="-342900">
              <a:buAutoNum type="arabicPeriod"/>
            </a:pPr>
            <a:r>
              <a:rPr lang="en-US" sz="1400" b="1" dirty="0"/>
              <a:t>I actually had a volunteer come up and ASK if they could help.</a:t>
            </a:r>
            <a:endParaRPr lang="en-US" sz="1400" b="1" dirty="0"/>
          </a:p>
          <a:p>
            <a:pPr marL="342900" indent="-342900">
              <a:buAutoNum type="arabicPeriod"/>
            </a:pPr>
            <a:r>
              <a:rPr lang="en-US" sz="1400" b="1" dirty="0"/>
              <a:t>When I started to clean it, the first thoughts I had were…… What SHOULD have my thought been? I get to clean Jesus Bathroom!!! AND I get to express His love to the employees while I am doing it!</a:t>
            </a:r>
            <a:endParaRPr lang="en-US" sz="1400" b="1" dirty="0"/>
          </a:p>
          <a:p>
            <a:pPr marL="0" indent="0">
              <a:buFontTx/>
              <a:buNone/>
            </a:pPr>
            <a:endParaRPr lang="en-US" sz="1400" b="1" dirty="0"/>
          </a:p>
          <a:p>
            <a:pPr marL="0" indent="0">
              <a:buFontTx/>
              <a:buNone/>
            </a:pPr>
            <a:r>
              <a:rPr lang="en-US" sz="1400" b="1" dirty="0"/>
              <a:t>In a way, the things we are reading about are like the bathroom. We can clean it because we must ( You have heard it said) or we can clean it because of who we are (but I say unto you). If we look at life as a must, we will live by rules and then we will add rules to explain the rules, then we will add rules to circumvent the other rules and on and on. Never finding peace, satisfaction or joy.</a:t>
            </a:r>
            <a:endParaRPr lang="en-US" sz="1400" b="1" dirty="0"/>
          </a:p>
          <a:p>
            <a:pPr marL="0" indent="0">
              <a:buFontTx/>
              <a:buNone/>
            </a:pPr>
            <a:r>
              <a:rPr lang="en-US" sz="1400" b="1" dirty="0"/>
              <a:t>If we look at EVERYTHING in life as the opportunity it is to be Jesus ambassador and see he has given us a platform to express our love for HIM, all of a sudden, we are motivated from within ourselves and external rules don’t do much good.</a:t>
            </a:r>
            <a:endParaRPr lang="en-US" sz="1400" b="1" dirty="0"/>
          </a:p>
          <a:p>
            <a:pPr marL="0" indent="0">
              <a:buFontTx/>
              <a:buNone/>
            </a:pPr>
            <a:r>
              <a:rPr lang="en-US" sz="1400" b="1" dirty="0"/>
              <a:t>Today we will look at 3 more examples</a:t>
            </a:r>
            <a:endParaRPr lang="en-US" sz="1400" b="1" dirty="0"/>
          </a:p>
          <a:p>
            <a:pPr marL="0" indent="0">
              <a:buFontTx/>
              <a:buNone/>
            </a:pPr>
            <a:br>
              <a:rPr lang="en-US" sz="1400" b="1" dirty="0"/>
            </a:br>
            <a:endParaRPr lang="en-US" sz="14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6000" b="1" dirty="0">
                <a:sym typeface="+mn-ea"/>
              </a:rPr>
              <a:t>Matthew Chapter 5 closes with Jesus reminding;</a:t>
            </a:r>
            <a:r>
              <a:rPr lang="en-US" sz="6000" b="1" i="1" dirty="0">
                <a:sym typeface="+mn-ea"/>
              </a:rPr>
              <a:t>“You have heard that it was said, ‘You shall love your neighbor and hate your enemy  </a:t>
            </a:r>
            <a:r>
              <a:rPr lang="en-US" sz="6000" b="1" dirty="0">
                <a:sym typeface="+mn-ea"/>
              </a:rPr>
              <a:t>but the fact of the matter is NO WHERE in scripture is there a command to HATE their enemies</a:t>
            </a:r>
            <a:endParaRPr lang="en-US" sz="60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6000" b="1" dirty="0">
                <a:sym typeface="+mn-ea"/>
              </a:rPr>
              <a:t>I don't know if the Jewish leaders thought that this was implied or if they felt that, as God's holy people they ought to oppose all others,  This is despite God having declared later on in the same chapter of Leviticus, that they were supposed to care for the aliens among them.</a:t>
            </a:r>
            <a:endParaRPr lang="en-US" sz="60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6000" b="1" i="1" dirty="0">
                <a:sym typeface="+mn-ea"/>
              </a:rPr>
              <a:t>Leviticus 19:33–34</a:t>
            </a:r>
            <a:endParaRPr lang="en-US" sz="6000" b="1" i="1" dirty="0"/>
          </a:p>
          <a:p>
            <a:pPr marL="0" marR="0" lvl="0" indent="0" algn="l" defTabSz="914400" rtl="0" eaLnBrk="1" fontAlgn="auto" latinLnBrk="0" hangingPunct="1">
              <a:lnSpc>
                <a:spcPct val="100000"/>
              </a:lnSpc>
              <a:spcBef>
                <a:spcPts val="0"/>
              </a:spcBef>
              <a:spcAft>
                <a:spcPts val="0"/>
              </a:spcAft>
              <a:buClrTx/>
              <a:buSzTx/>
              <a:buFontTx/>
              <a:buNone/>
              <a:defRPr/>
            </a:pPr>
            <a:r>
              <a:rPr lang="en-US" sz="6000" b="1" i="1" dirty="0">
                <a:sym typeface="+mn-ea"/>
              </a:rPr>
              <a:t>‘When a stranger resides with you in your land, you shall not do him wrong. ‘The stranger who resides with you shall be to you as the native among you, and you shall love him as yourself, for you were aliens in the land of Egypt; I am the LORD your God.” (NASB95)</a:t>
            </a:r>
            <a:endParaRPr lang="en-US" sz="6000" b="1" i="1" dirty="0"/>
          </a:p>
          <a:p>
            <a:pPr marL="0" marR="0" lvl="0" indent="0" algn="l" defTabSz="914400" rtl="0" eaLnBrk="1" fontAlgn="auto" latinLnBrk="0" hangingPunct="1">
              <a:lnSpc>
                <a:spcPct val="100000"/>
              </a:lnSpc>
              <a:spcBef>
                <a:spcPts val="0"/>
              </a:spcBef>
              <a:spcAft>
                <a:spcPts val="0"/>
              </a:spcAft>
              <a:buClrTx/>
              <a:buSzTx/>
              <a:buFontTx/>
              <a:buNone/>
              <a:defRPr/>
            </a:pPr>
            <a:endParaRPr lang="en-US" sz="60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6000" b="1" dirty="0">
                <a:sym typeface="+mn-ea"/>
              </a:rPr>
              <a:t>the fact is that Jesus felt that these two admonishments were tied together by the Jewish leaders and you can understand why. It makes life easier...friend? Enemy? only two relationships to work with not much thought going into either because in most cases the legislature explained how to handle them.</a:t>
            </a:r>
            <a:endParaRPr lang="en-US" sz="6000" b="1"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6000" b="1"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6000" b="1" dirty="0">
                <a:sym typeface="+mn-ea"/>
              </a:rPr>
              <a:t>Jesus throw a wrench in this thinking declaring it invalid in His kingdom. </a:t>
            </a:r>
            <a:endParaRPr lang="en-US" sz="6000" b="1"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6000" b="1" dirty="0">
                <a:sym typeface="+mn-ea"/>
              </a:rPr>
              <a:t>Later on Jesus expands their understanding of 'neighbor' using a samaritan parable.</a:t>
            </a:r>
            <a:endParaRPr lang="en-US" sz="6000" i="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solidFill>
                  <a:srgbClr val="1A1A1A"/>
                </a:solidFill>
                <a:effectLst/>
                <a:latin typeface="Georgia" panose="02040502050405020303" pitchFamily="18" charset="0"/>
                <a:sym typeface="+mn-ea"/>
              </a:rPr>
              <a:t>READ</a:t>
            </a:r>
            <a:endParaRPr lang="en-US" b="1" dirty="0">
              <a:solidFill>
                <a:srgbClr val="1A1A1A"/>
              </a:solidFill>
              <a:effectLst/>
              <a:latin typeface="Georgia" panose="02040502050405020303" pitchFamily="18" charset="0"/>
              <a:sym typeface="+mn-ea"/>
            </a:endParaRPr>
          </a:p>
          <a:p>
            <a:endParaRPr lang="en-US"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solidFill>
                  <a:srgbClr val="1A1A1A"/>
                </a:solidFill>
                <a:effectLst/>
                <a:latin typeface="Georgia" panose="02040502050405020303" pitchFamily="18" charset="0"/>
                <a:sym typeface="+mn-ea"/>
              </a:rPr>
              <a:t>READ</a:t>
            </a:r>
            <a:endParaRPr lang="en-US" b="1" dirty="0">
              <a:solidFill>
                <a:srgbClr val="1A1A1A"/>
              </a:solidFill>
              <a:effectLst/>
              <a:latin typeface="Georgia" panose="02040502050405020303" pitchFamily="18" charset="0"/>
              <a:sym typeface="+mn-ea"/>
            </a:endParaRPr>
          </a:p>
          <a:p>
            <a:r>
              <a:rPr lang="en-US" b="1" dirty="0">
                <a:sym typeface="+mn-ea"/>
              </a:rPr>
              <a:t>In many cases living under the OC was easy since it was al legislated. living in the NC is distincly harder because we need to act in wisdom and mostly from precept not command</a:t>
            </a:r>
            <a:endParaRPr lang="en-US" b="1" dirty="0">
              <a:sym typeface="+mn-ea"/>
            </a:endParaRPr>
          </a:p>
          <a:p>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Having love for your enemy follows the example Jesus gives them (and us) in life and through his death.</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Even at the cross His prayers were for those who were enemies of the cross.</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“Father, forgive them, for they know not what they do.”</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The love Jesus is demanding is a love that is evidenced through action.</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God, in sending the rain on the just and unjust is himself evidencing an aspect of love.</a:t>
            </a:r>
            <a:endParaRPr lang="en-US" b="1" dirty="0">
              <a:solidFill>
                <a:srgbClr val="1A1A1A"/>
              </a:solidFill>
              <a:effectLst/>
              <a:latin typeface="Georgia" panose="02040502050405020303" pitchFamily="18" charset="0"/>
              <a:sym typeface="+mn-ea"/>
            </a:endParaRPr>
          </a:p>
          <a:p>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Thomas Brooks, 'Precious Remedies Against Satan's Devices”</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 To return evil for good is devilish.</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To return evil for evil is brutish.</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To return good for good is human</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To return good for evil is a mark of the Divine.</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God's example, Jesus example, provide the necessary incentive to all those who want to follw Jesus, be his sons, disciples...be his ambassadors.</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To do any less lumps us in with the rest of humanity. </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“Don't even the Gentiles do the same? Don't even the tax collectors do the same?</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This verse is a measuring line for His followers</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We have been called out of this world when we were made partakers in the heavenly kingdom, or lives should exemplify the change that has made it's way into our hearts and we should live in the reality of our new creation..</a:t>
            </a:r>
            <a:endParaRPr lang="en-US" b="1" dirty="0">
              <a:solidFill>
                <a:srgbClr val="1A1A1A"/>
              </a:solidFill>
              <a:effectLst/>
              <a:latin typeface="Georgia" panose="02040502050405020303" pitchFamily="18" charset="0"/>
              <a:sym typeface="+mn-ea"/>
            </a:endParaRPr>
          </a:p>
          <a:p>
            <a:endParaRPr lang="en-US" b="1" dirty="0">
              <a:solidFill>
                <a:srgbClr val="1A1A1A"/>
              </a:solidFill>
              <a:effectLst/>
              <a:latin typeface="Georgia" panose="02040502050405020303" pitchFamily="18" charset="0"/>
              <a:sym typeface="+mn-ea"/>
            </a:endParaRPr>
          </a:p>
          <a:p>
            <a:endParaRPr lang="en-US" b="1" dirty="0">
              <a:solidFill>
                <a:srgbClr val="1A1A1A"/>
              </a:solidFill>
              <a:effectLst/>
              <a:latin typeface="Georgia" panose="02040502050405020303" pitchFamily="18" charset="0"/>
              <a:sym typeface="+mn-ea"/>
            </a:endParaRPr>
          </a:p>
          <a:p>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Jesus has been declaring these 'kingdom principals' to those who have yet to experience the ability to do these things.</a:t>
            </a:r>
            <a:endParaRPr lang="en-US" b="1" dirty="0">
              <a:solidFill>
                <a:srgbClr val="1A1A1A"/>
              </a:solidFill>
              <a:effectLst/>
              <a:latin typeface="Georgia" panose="02040502050405020303" pitchFamily="18" charset="0"/>
              <a:sym typeface="+mn-ea"/>
            </a:endParaRPr>
          </a:p>
          <a:p>
            <a:r>
              <a:rPr lang="en-US" b="1" dirty="0">
                <a:solidFill>
                  <a:srgbClr val="1A1A1A"/>
                </a:solidFill>
                <a:effectLst/>
                <a:latin typeface="Georgia" panose="02040502050405020303" pitchFamily="18" charset="0"/>
                <a:sym typeface="+mn-ea"/>
              </a:rPr>
              <a:t>BUT WE are in the position to exercise loving enemies, give GENEROUSLY to the needy, embracing persecution, being people of our word yet always knowing there is a sovereign God whose designs we need to account for... allowing GOD to right any wrong.</a:t>
            </a:r>
            <a:endParaRPr lang="en-US" b="1" dirty="0">
              <a:solidFill>
                <a:srgbClr val="1A1A1A"/>
              </a:solidFill>
              <a:effectLst/>
              <a:latin typeface="Georgia" panose="02040502050405020303" pitchFamily="18" charset="0"/>
              <a:sym typeface="+mn-ea"/>
            </a:endParaRPr>
          </a:p>
          <a:p>
            <a:endParaRPr 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800" b="1" dirty="0"/>
              <a:t>READ 1</a:t>
            </a:r>
            <a:endParaRPr lang="en-US" sz="1800" b="1" dirty="0"/>
          </a:p>
          <a:p>
            <a:r>
              <a:rPr lang="en-US" sz="1800" b="1" dirty="0"/>
              <a:t>The entire reason for oaths was reserved for legal agreements and the prohibition was originally against FALSE oaths but later on, to establish credibility, the Jews were ALLOWED to use God’s name in an oath…</a:t>
            </a:r>
            <a:endParaRPr lang="en-US" sz="1800" b="1" dirty="0"/>
          </a:p>
          <a:p>
            <a:endParaRPr lang="en-US" sz="1800" b="1" dirty="0"/>
          </a:p>
          <a:p>
            <a:r>
              <a:rPr lang="en-US" sz="1800" b="1" dirty="0"/>
              <a:t>READ 2</a:t>
            </a:r>
            <a:endParaRPr lang="en-US" sz="1800" b="1" dirty="0"/>
          </a:p>
          <a:p>
            <a:r>
              <a:rPr lang="en-US" sz="1800" b="1" dirty="0"/>
              <a:t>They could swear by God's name as a form of security.They needed God to authenticate them..usually because Their word alone was not suffecient. Involving God was to make it unbreakable though.</a:t>
            </a:r>
            <a:endParaRPr lang="en-US" sz="1800" b="1" dirty="0"/>
          </a:p>
          <a:p>
            <a:pPr marL="0" marR="0">
              <a:lnSpc>
                <a:spcPct val="115000"/>
              </a:lnSpc>
              <a:spcBef>
                <a:spcPts val="0"/>
              </a:spcBef>
              <a:spcAft>
                <a:spcPts val="1000"/>
              </a:spcAft>
            </a:pPr>
            <a:r>
              <a:rPr lang="en-US" sz="1800" b="1" i="1" dirty="0">
                <a:effectLst/>
                <a:latin typeface="Calibri" panose="020F0502020204030204" pitchFamily="34" charset="0"/>
              </a:rPr>
              <a:t>Numbers 30:2–4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“If a man makes a vow to the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or takes an oath to bind himself with a binding obligation, he shall not violate his word; he shall do according to all that proceeds out of his mouth. “Also if a woman makes a vow to the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and binds herself by an obligation in her father’s house in her youth, and her father hears her vow and her obligation by which she has bound herself, and her father says nothing to her, then all her vows shall stand and every obligation by which she has bound herself shall stand.” (NASB95) .</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By the time Jesus arrives on the scene OATHS are being used for everything and It moved from the original legal framework to a staple of everyday communication. Because of this abuse,  the Jews dedicate an entire chapter of Jewish law to the subject of oaths. It documented and categorized oaths and how you swore or what you swore by made it more or less likely that you would fulfill it. </a:t>
            </a:r>
            <a:endParaRPr lang="en-US" sz="1800" b="1" dirty="0">
              <a:effectLst/>
              <a:latin typeface="Calibri" panose="020F0502020204030204" pitchFamily="34" charset="0"/>
            </a:endParaRPr>
          </a:p>
          <a:p>
            <a:endParaRPr lang="en-US" b="1" dirty="0">
              <a:solidFill>
                <a:srgbClr val="000000"/>
              </a:solidFill>
              <a:effectLst/>
              <a:latin typeface="Open Sans" panose="020B0606030504020204" pitchFamily="34" charset="0"/>
            </a:endParaRPr>
          </a:p>
          <a:p>
            <a:r>
              <a:rPr lang="en-US" b="1" dirty="0">
                <a:solidFill>
                  <a:srgbClr val="000000"/>
                </a:solidFill>
                <a:effectLst/>
                <a:latin typeface="Open Sans" panose="020B0606030504020204" pitchFamily="34" charset="0"/>
              </a:rPr>
              <a:t>Ch. 16 in the Torah includes….” If a person swears to perform a positive commandment the oath is ineffective (see 238:4), but if he swears not to violate a negative commandment and does violate it he is punished also for violation of the oath. If a person swears to perform actions which include violations of negative commandments he must not violate them, but if he swears not to perform actions which include positive commandments he need not perform them”.</a:t>
            </a:r>
            <a:endParaRPr lang="en-US" b="1" dirty="0">
              <a:solidFill>
                <a:srgbClr val="000000"/>
              </a:solidFill>
              <a:effectLst/>
              <a:latin typeface="Open Sans" panose="020B0606030504020204" pitchFamily="34" charset="0"/>
            </a:endParaRPr>
          </a:p>
          <a:p>
            <a:endParaRPr lang="en-US" b="1" i="1" dirty="0">
              <a:solidFill>
                <a:srgbClr val="000000"/>
              </a:solidFill>
              <a:effectLst/>
              <a:latin typeface="Open Sans" panose="020B0606030504020204" pitchFamily="34" charset="0"/>
            </a:endParaRPr>
          </a:p>
          <a:p>
            <a:r>
              <a:rPr lang="en-US" b="1" dirty="0">
                <a:solidFill>
                  <a:srgbClr val="000000"/>
                </a:solidFill>
                <a:effectLst/>
                <a:latin typeface="Open Sans" panose="020B0606030504020204" pitchFamily="34" charset="0"/>
              </a:rPr>
              <a:t>Think of the oaths you make or have made....</a:t>
            </a:r>
            <a:endParaRPr lang="en-US" b="1" dirty="0">
              <a:solidFill>
                <a:srgbClr val="000000"/>
              </a:solidFill>
              <a:effectLst/>
              <a:latin typeface="Open Sans" panose="020B0606030504020204" pitchFamily="34" charset="0"/>
            </a:endParaRPr>
          </a:p>
          <a:p>
            <a:r>
              <a:rPr lang="en-US" b="1" dirty="0">
                <a:solidFill>
                  <a:srgbClr val="000000"/>
                </a:solidFill>
                <a:effectLst/>
                <a:latin typeface="Open Sans" panose="020B0606030504020204" pitchFamily="34" charset="0"/>
              </a:rPr>
              <a:t>How many times, as a kid, did you have as a reason for NOT following through on a promise “I had my fingers crossed”</a:t>
            </a:r>
            <a:endParaRPr lang="en-US" b="1" dirty="0">
              <a:solidFill>
                <a:srgbClr val="000000"/>
              </a:solidFill>
              <a:effectLst/>
              <a:latin typeface="Open Sans" panose="020B0606030504020204" pitchFamily="34" charset="0"/>
            </a:endParaRPr>
          </a:p>
          <a:p>
            <a:r>
              <a:rPr lang="en-US" b="1" dirty="0">
                <a:solidFill>
                  <a:srgbClr val="000000"/>
                </a:solidFill>
                <a:effectLst/>
                <a:latin typeface="Open Sans" panose="020B0606030504020204" pitchFamily="34" charset="0"/>
              </a:rPr>
              <a:t>How many of you thought more highly of  a “pinky swear' than a normal yes or no/</a:t>
            </a:r>
            <a:endParaRPr lang="en-US" b="1" dirty="0">
              <a:solidFill>
                <a:srgbClr val="000000"/>
              </a:solidFill>
              <a:effectLst/>
              <a:latin typeface="Open Sans" panose="020B0606030504020204" pitchFamily="34" charset="0"/>
            </a:endParaRPr>
          </a:p>
          <a:p>
            <a:r>
              <a:rPr lang="en-US" b="1" dirty="0">
                <a:solidFill>
                  <a:srgbClr val="000000"/>
                </a:solidFill>
                <a:effectLst/>
                <a:latin typeface="Open Sans" panose="020B0606030504020204" pitchFamily="34" charset="0"/>
              </a:rPr>
              <a:t>I remember growing up we would sometimes go to the beach by my grandmothers house and as a kid, I didn't believe that we were going until I made my parents 'promise'.</a:t>
            </a:r>
            <a:endParaRPr lang="en-US" b="1" dirty="0">
              <a:solidFill>
                <a:srgbClr val="000000"/>
              </a:solidFill>
              <a:effectLst/>
              <a:latin typeface="Open Sans" panose="020B0606030504020204" pitchFamily="34" charset="0"/>
            </a:endParaRPr>
          </a:p>
          <a:p>
            <a:r>
              <a:rPr lang="en-US" b="1" dirty="0">
                <a:solidFill>
                  <a:srgbClr val="000000"/>
                </a:solidFill>
                <a:effectLst/>
                <a:latin typeface="Open Sans" panose="020B0606030504020204" pitchFamily="34" charset="0"/>
              </a:rPr>
              <a:t>These are all the same thing. My (or your) word isn't good enough.</a:t>
            </a:r>
            <a:endParaRPr lang="en-US" b="1" dirty="0">
              <a:solidFill>
                <a:srgbClr val="000000"/>
              </a:solidFill>
              <a:effectLst/>
              <a:latin typeface="Open Sans" panose="020B0606030504020204" pitchFamily="34" charset="0"/>
            </a:endParaRPr>
          </a:p>
          <a:p>
            <a:endParaRPr lang="en-US" b="1" i="1" baseline="0" dirty="0">
              <a:solidFill>
                <a:srgbClr val="000000"/>
              </a:solidFill>
              <a:effectLst/>
              <a:latin typeface="Open Sans" panose="020B0606030504020204" pitchFamily="34" charset="0"/>
            </a:endParaRPr>
          </a:p>
          <a:p>
            <a:endParaRPr lang="en-US" b="1" i="1" baseline="0" dirty="0">
              <a:solidFill>
                <a:srgbClr val="000000"/>
              </a:solidFill>
              <a:effectLst/>
              <a:latin typeface="Open Sans" panose="020B0606030504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800" b="1" dirty="0"/>
              <a:t>Oaths, in and of themselves were not bad.</a:t>
            </a:r>
            <a:endParaRPr lang="en-US" sz="1800" b="1" dirty="0"/>
          </a:p>
          <a:p>
            <a:r>
              <a:rPr lang="en-US" sz="1800" b="1" dirty="0"/>
              <a:t>God himself gave oaths...swearing by HIMSELF since there was no one higher.</a:t>
            </a:r>
            <a:endParaRPr lang="en-US" sz="1800" b="1" dirty="0"/>
          </a:p>
          <a:p>
            <a:r>
              <a:rPr lang="en-US" sz="1800" b="1" dirty="0"/>
              <a:t>READ 1</a:t>
            </a:r>
            <a:endParaRPr lang="en-US" sz="1800" b="1" dirty="0"/>
          </a:p>
          <a:p>
            <a:r>
              <a:rPr lang="en-US" sz="1800" b="1" dirty="0"/>
              <a:t>But oaths were being used for almost anything  as a way to secure man's blessing but also the blessing of God...Sometimes with horrific results when entered into without thought as in the case of Jephthah and his daughter when he asks God for help in destroying the Ammonites.</a:t>
            </a:r>
            <a:endParaRPr lang="en-US" sz="1800" b="1" dirty="0"/>
          </a:p>
          <a:p>
            <a:endParaRPr lang="en-US" sz="1800" b="1" dirty="0"/>
          </a:p>
          <a:p>
            <a:r>
              <a:rPr lang="en-US" sz="1800" b="1" dirty="0"/>
              <a:t>Jesus, then, in addressing this from the vantage point of His kingdom and the hearts of His subjects, declares that our word should be all that is required.</a:t>
            </a:r>
            <a:endParaRPr lang="en-US" sz="1800" b="1" dirty="0"/>
          </a:p>
          <a:p>
            <a:r>
              <a:rPr lang="en-US" sz="1800" b="1" dirty="0"/>
              <a:t>It also served to call attention to the fact that EVERYTHING is The Lord’s already. Is the hair on your head that Jesus created worth less than he gold in the temple that Jesus created?  If there is anything to swear by, there shouild only be one thing to swear by and that should be the highest, best, most able to judge thing...God. There should be no heirarchy of oaths base on what is sworn by because underneath it ALL is God. Hair, gold, temple, the grave of my mother...they are all Gods. Swearing by ANY of these is swearing by God</a:t>
            </a:r>
            <a:endParaRPr lang="en-US" sz="1800" b="1" dirty="0"/>
          </a:p>
          <a:p>
            <a:endParaRPr lang="en-US" sz="1800" b="1" dirty="0"/>
          </a:p>
          <a:p>
            <a:r>
              <a:rPr lang="en-US" sz="1800" b="1" dirty="0"/>
              <a:t>READ 2</a:t>
            </a:r>
            <a:endParaRPr lang="en-US" sz="1800" b="1" dirty="0"/>
          </a:p>
          <a:p>
            <a:r>
              <a:rPr lang="en-US" sz="1800" b="1" dirty="0"/>
              <a:t>James Ploof- “For the Christian man or woman, an oath made to God (in essence) reveals not only whether we can be trusted to fulfill the commitments we make and stand by the words we speak, but also whether we trust in the sovereignty of God that defies human logic and experiential understanding to preside over the trajectory of our lives, for better or worse according to His divine will.</a:t>
            </a:r>
            <a:endParaRPr lang="en-US" sz="1800" b="1" dirty="0"/>
          </a:p>
          <a:p>
            <a:endParaRPr lang="en-US" sz="1800" b="1" dirty="0"/>
          </a:p>
          <a:p>
            <a:r>
              <a:rPr lang="en-US" sz="1800" b="1" dirty="0"/>
              <a:t>Let us not misconstrue ourselves into interpreting James' statement as one that abolishes oaths altogether. There is nothing wrong with making an oath with God-honoring intent or being under oath as in a court of law. The apostle Paul demonstrated making oaths during his ministry (cf. </a:t>
            </a:r>
            <a:r>
              <a:rPr lang="en-US" sz="1800" b="1" i="1" dirty="0"/>
              <a:t>Rom. 1:9; 2 Cor. 1:23; Phil. 1:8). The important takeaway is that we fulfill our oath to God without reservation, which points to James' exhortation that our “yes” be yes and our “no” be no. </a:t>
            </a:r>
            <a:endParaRPr lang="en-US" sz="1800" b="1" i="1" dirty="0"/>
          </a:p>
          <a:p>
            <a:endParaRPr lang="en-US" sz="1800" b="1" dirty="0"/>
          </a:p>
          <a:p>
            <a:r>
              <a:rPr lang="en-US" sz="1800" b="1" dirty="0"/>
              <a:t>Our speech must be resolute with conviction and application so that it can be trusted by others and held accountable by God. Otherwise, we are questionable in our motives and conditional in our respect for God's supreme authority. Therefore, it should come as no surprise that James would conclude his message of patience in suffering by affirming our oath under God to trust His sovereignty in our words and actions”. </a:t>
            </a:r>
            <a:endParaRPr lang="en-US" sz="1800" b="1" dirty="0"/>
          </a:p>
          <a:p>
            <a:endParaRPr lang="en-US" sz="1800" b="1" dirty="0"/>
          </a:p>
          <a:p>
            <a:r>
              <a:rPr lang="en-US" sz="1800" b="1" dirty="0"/>
              <a:t>What he means is that we be people of our word BUT in every promise oath or agreement, know God is the ONLY sovereign so we are always to take his desires into account.</a:t>
            </a:r>
            <a:endParaRPr lang="en-US" sz="1800" b="1" dirty="0"/>
          </a:p>
          <a:p>
            <a:r>
              <a:rPr lang="en-US" sz="1800" b="1" dirty="0"/>
              <a:t>James puts oaths in proper perspective in chapter 4.</a:t>
            </a:r>
            <a:endParaRPr lang="en-US" sz="1800" b="1" dirty="0"/>
          </a:p>
          <a:p>
            <a:r>
              <a:rPr lang="en-US" sz="1800" b="1" i="1" dirty="0"/>
              <a:t>James 4:13–16</a:t>
            </a:r>
            <a:endParaRPr lang="en-US" sz="1800" b="1" i="1" dirty="0"/>
          </a:p>
          <a:p>
            <a:r>
              <a:rPr lang="en-US" sz="1800" b="1" i="1" dirty="0"/>
              <a:t>Come now, you who say, “Today or tomorrow we will go to such and such a city, and spend a year there and engage in business and make a profit.” Yet you do not know what your life will be like tomorrow. You are just a vapor that appears for a little while and then vanishes away. Instead, you ought to say, “If the Lord wills, we will live and also do this or that.” But as it is, you boast in your arrogance; all such boasting is evil.” (NASB95)</a:t>
            </a:r>
            <a:endParaRPr lang="en-US" sz="1800" b="1"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 eye for eye, tooth for tooth law was ALSO grounded in their legal system but shortly grew beyond that scope and included everyday life.  This law was originally put in place to deal with vengeance and exhorbitant demands for damages. If ytou don't think that was an issue, Go bacjkin time to lamech. The ninth generation of Adam.</a:t>
            </a:r>
            <a:endParaRPr lang="en-US" b="1" dirty="0"/>
          </a:p>
          <a:p>
            <a:r>
              <a:rPr lang="en-US" b="1" dirty="0"/>
              <a:t>Genesis 4:23–24</a:t>
            </a:r>
            <a:endParaRPr lang="en-US" b="1" dirty="0"/>
          </a:p>
          <a:p>
            <a:r>
              <a:rPr lang="en-US" b="1" dirty="0"/>
              <a:t>Lamech said to his wives, “Adah and Zillah, Listen to my voice, You wives of Lamech, Give heed to my speech, For I have killed a man for wounding me; And a boy for striking me; If Cain is avenged sevenfold, Then Lamech seventy-sevenfold.”” (NASB95).</a:t>
            </a:r>
            <a:endParaRPr lang="en-US" b="1" dirty="0"/>
          </a:p>
          <a:p>
            <a:r>
              <a:rPr lang="en-US" b="1" dirty="0"/>
              <a:t>Lamech's son is Noah. who is one of only 8 survivors of Gods anger because in this short mount of time, men's hearts had grown cold and every intent of their heart was only evilcontinually. later, As God collects up Israel and codifies law, he adds this law to remedy the situation. You can ONLY demand like for like.</a:t>
            </a:r>
            <a:endParaRPr lang="en-US" b="1" dirty="0"/>
          </a:p>
          <a:p>
            <a:r>
              <a:rPr lang="en-US" b="1" dirty="0"/>
              <a:t>the demand for payment is strong. We want our just due but we also want more.</a:t>
            </a:r>
            <a:endParaRPr lang="en-US" b="1" dirty="0"/>
          </a:p>
          <a:p>
            <a:endParaRPr lang="en-US" b="1" dirty="0"/>
          </a:p>
          <a:p>
            <a:r>
              <a:rPr lang="en-US" b="1" dirty="0"/>
              <a:t>Even today in the legal system...we have actual damages... </a:t>
            </a:r>
            <a:r>
              <a:rPr lang="en-US" b="1" dirty="0">
                <a:sym typeface="+mn-ea"/>
              </a:rPr>
              <a:t>compensatory damages and </a:t>
            </a:r>
            <a:r>
              <a:rPr lang="en-US" b="1" dirty="0"/>
              <a:t>punitive damages.</a:t>
            </a:r>
            <a:endParaRPr lang="en-US" b="1" dirty="0"/>
          </a:p>
          <a:p>
            <a:r>
              <a:rPr lang="en-US" b="1" dirty="0"/>
              <a:t>Compensatory are to 'be made right', punitive are to punish...send a message.</a:t>
            </a:r>
            <a:endParaRPr lang="en-US" b="1" dirty="0"/>
          </a:p>
          <a:p>
            <a:r>
              <a:rPr lang="en-US" b="1" dirty="0"/>
              <a:t>I was on a court case. A bunch of young boys wer riding their bikes down an alley and there was cactus in the alley. the cactus was put there by the owner to keep people from looking over the fence.</a:t>
            </a:r>
            <a:endParaRPr lang="en-US" b="1" dirty="0"/>
          </a:p>
          <a:p>
            <a:r>
              <a:rPr lang="en-US" b="1" dirty="0"/>
              <a:t>One of the youg boys tried to kick a piece of cactus, lost his balance and fell into it.</a:t>
            </a:r>
            <a:endParaRPr lang="en-US" b="1" dirty="0"/>
          </a:p>
          <a:p>
            <a:r>
              <a:rPr lang="en-US" b="1" dirty="0"/>
              <a:t>He had to be extricated out.</a:t>
            </a:r>
            <a:endParaRPr lang="en-US" b="1" dirty="0"/>
          </a:p>
          <a:p>
            <a:r>
              <a:rPr lang="en-US" b="1" dirty="0"/>
              <a:t>when he went to court he asked for compensatory damages for medical bills and punitive damages becuase he should not have put the cactus there...</a:t>
            </a:r>
            <a:endParaRPr lang="en-US" b="1" dirty="0"/>
          </a:p>
          <a:p>
            <a:endParaRPr lang="en-US" b="1" dirty="0"/>
          </a:p>
          <a:p>
            <a:r>
              <a:rPr lang="en-US" b="1" dirty="0"/>
              <a:t>Our wayward hearts always try to find a way to get more...greed...power.</a:t>
            </a:r>
            <a:endParaRPr lang="en-US" b="1" dirty="0"/>
          </a:p>
          <a:p>
            <a:r>
              <a:rPr lang="en-US" b="1" dirty="0"/>
              <a:t>As God's people, we are commanded to NOT </a:t>
            </a:r>
            <a:endParaRPr lang="en-US" b="1" dirty="0"/>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i="0" dirty="0">
                <a:solidFill>
                  <a:srgbClr val="001320"/>
                </a:solidFill>
                <a:effectLst/>
                <a:latin typeface="Roboto" panose="02000000000000000000" pitchFamily="2" charset="0"/>
              </a:rPr>
              <a:t>In today's section, Jesus gives 4 examples of proper response to actions foisted upon us. This is how Jesus' redeemed people will present themselves</a:t>
            </a:r>
            <a:endParaRPr lang="en-US" b="1" i="0" dirty="0">
              <a:solidFill>
                <a:srgbClr val="001320"/>
              </a:solidFill>
              <a:effectLst/>
              <a:latin typeface="Roboto" panose="02000000000000000000" pitchFamily="2" charset="0"/>
            </a:endParaRPr>
          </a:p>
          <a:p>
            <a:r>
              <a:rPr lang="en-US" b="1" i="0" u="sng" dirty="0">
                <a:solidFill>
                  <a:srgbClr val="001320"/>
                </a:solidFill>
                <a:effectLst/>
                <a:latin typeface="Roboto" panose="02000000000000000000" pitchFamily="2" charset="0"/>
              </a:rPr>
              <a:t>If anyone slaps you on the right cheek, turn to him the other also. </a:t>
            </a:r>
            <a:endParaRPr lang="en-US" b="1" i="0" dirty="0">
              <a:solidFill>
                <a:srgbClr val="001320"/>
              </a:solidFill>
              <a:effectLst/>
              <a:latin typeface="Roboto" panose="02000000000000000000" pitchFamily="2" charset="0"/>
            </a:endParaRPr>
          </a:p>
          <a:p>
            <a:r>
              <a:rPr lang="en-US" b="1" i="0" dirty="0">
                <a:solidFill>
                  <a:srgbClr val="001320"/>
                </a:solidFill>
                <a:effectLst/>
                <a:latin typeface="Roboto" panose="02000000000000000000" pitchFamily="2" charset="0"/>
              </a:rPr>
              <a:t>	Not so much physical injury as insult. Jesus had mentioned earlier that insult from the world is cause for blessing from God in vs.11</a:t>
            </a:r>
            <a:endParaRPr lang="en-US" b="1" i="0" dirty="0">
              <a:solidFill>
                <a:srgbClr val="001320"/>
              </a:solidFill>
              <a:effectLst/>
              <a:latin typeface="Roboto" panose="02000000000000000000" pitchFamily="2" charset="0"/>
            </a:endParaRPr>
          </a:p>
          <a:p>
            <a:r>
              <a:rPr lang="en-US" b="1" i="0" u="sng" dirty="0">
                <a:solidFill>
                  <a:srgbClr val="001320"/>
                </a:solidFill>
                <a:effectLst/>
                <a:latin typeface="Roboto" panose="02000000000000000000" pitchFamily="2" charset="0"/>
              </a:rPr>
              <a:t>And if anyone would sue you and take your tunic, let him have your cloak as well.</a:t>
            </a:r>
            <a:endParaRPr lang="en-US" b="1" i="0" dirty="0">
              <a:solidFill>
                <a:srgbClr val="001320"/>
              </a:solidFill>
              <a:effectLst/>
              <a:latin typeface="Roboto" panose="02000000000000000000" pitchFamily="2" charset="0"/>
            </a:endParaRPr>
          </a:p>
          <a:p>
            <a:r>
              <a:rPr lang="en-US" b="1" i="0" dirty="0">
                <a:solidFill>
                  <a:srgbClr val="001320"/>
                </a:solidFill>
                <a:effectLst/>
                <a:latin typeface="Roboto" panose="02000000000000000000" pitchFamily="2" charset="0"/>
              </a:rPr>
              <a:t>	Jewish custom was that the cloak was an inalienable right. No one could sue for your cloak. If someone WAS to loose it in court, It had to be returned by evening as it may be the sole source of warmth. Here Jesus is again going PAST posessions to heart </a:t>
            </a:r>
            <a:endParaRPr lang="en-US" b="1" i="0" dirty="0">
              <a:solidFill>
                <a:srgbClr val="001320"/>
              </a:solidFill>
              <a:effectLst/>
              <a:latin typeface="Roboto" panose="02000000000000000000" pitchFamily="2" charset="0"/>
            </a:endParaRPr>
          </a:p>
          <a:p>
            <a:r>
              <a:rPr lang="en-US" b="1" i="0" u="sng" dirty="0">
                <a:solidFill>
                  <a:srgbClr val="001320"/>
                </a:solidFill>
                <a:effectLst/>
                <a:latin typeface="Roboto" panose="02000000000000000000" pitchFamily="2" charset="0"/>
              </a:rPr>
              <a:t>And if anyone forces you to go one mile, go with him two miles.  </a:t>
            </a:r>
            <a:r>
              <a:rPr lang="en-US" b="1" i="0" dirty="0">
                <a:solidFill>
                  <a:srgbClr val="001320"/>
                </a:solidFill>
                <a:effectLst/>
                <a:latin typeface="Roboto" panose="02000000000000000000" pitchFamily="2" charset="0"/>
              </a:rPr>
              <a:t>Roman law stated that a soldier could conscript personal services from the conquered nations to assist in carrying equipment for a mile. WOW Assisting your enemies!!! Pause to imagine... </a:t>
            </a:r>
            <a:endParaRPr lang="en-US" b="1" i="0" u="sng" dirty="0">
              <a:solidFill>
                <a:srgbClr val="001320"/>
              </a:solidFill>
              <a:effectLst/>
              <a:latin typeface="Roboto" panose="02000000000000000000" pitchFamily="2" charset="0"/>
            </a:endParaRPr>
          </a:p>
          <a:p>
            <a:r>
              <a:rPr lang="en-US" b="1" i="0" u="sng" dirty="0">
                <a:solidFill>
                  <a:srgbClr val="001320"/>
                </a:solidFill>
                <a:effectLst/>
                <a:latin typeface="Roboto" panose="02000000000000000000" pitchFamily="2" charset="0"/>
              </a:rPr>
              <a:t>Give to the one who begs from you, and do not refuse the one who would borrow from you.  </a:t>
            </a:r>
            <a:r>
              <a:rPr lang="en-US" b="1" i="0" dirty="0">
                <a:solidFill>
                  <a:srgbClr val="001320"/>
                </a:solidFill>
                <a:effectLst/>
                <a:latin typeface="Roboto" panose="02000000000000000000" pitchFamily="2" charset="0"/>
              </a:rPr>
              <a:t>This not only was an interest free loan (by law) but what is more important is a generous spirit.</a:t>
            </a:r>
            <a:endParaRPr lang="en-US" b="1" i="0" dirty="0">
              <a:solidFill>
                <a:srgbClr val="001320"/>
              </a:solidFill>
              <a:effectLst/>
              <a:latin typeface="Roboto" panose="02000000000000000000" pitchFamily="2" charset="0"/>
            </a:endParaRPr>
          </a:p>
          <a:p>
            <a:r>
              <a:rPr lang="en-US" b="1" i="0" dirty="0">
                <a:solidFill>
                  <a:srgbClr val="001320"/>
                </a:solidFill>
                <a:effectLst/>
                <a:latin typeface="Roboto" panose="02000000000000000000" pitchFamily="2" charset="0"/>
              </a:rPr>
              <a:t>Notice the 4 examples given move from retaliation (slap as an insult) to no legal demand at all ( giving to the needy)</a:t>
            </a:r>
            <a:endParaRPr lang="en-US" b="1" i="0" dirty="0">
              <a:solidFill>
                <a:srgbClr val="001320"/>
              </a:solidFill>
              <a:effectLst/>
              <a:latin typeface="Roboto" panose="02000000000000000000" pitchFamily="2" charset="0"/>
            </a:endParaRPr>
          </a:p>
          <a:p>
            <a:endParaRPr lang="en-US" b="1" i="0" dirty="0">
              <a:solidFill>
                <a:srgbClr val="001320"/>
              </a:solidFill>
              <a:effectLst/>
              <a:latin typeface="Roboto" panose="02000000000000000000" pitchFamily="2" charset="0"/>
            </a:endParaRPr>
          </a:p>
          <a:p>
            <a:r>
              <a:rPr lang="en-US" b="1" i="0" dirty="0">
                <a:solidFill>
                  <a:srgbClr val="001320"/>
                </a:solidFill>
                <a:effectLst/>
                <a:latin typeface="Roboto" panose="02000000000000000000" pitchFamily="2" charset="0"/>
              </a:rPr>
              <a:t>Peter quoted an Elder @ NCBF as saying...”No one likes to be duped” and if anyone know's what it means to be duped, it was the Messiah. Jesus says we need to be OK with it. We should welcome the opportunity. to NOT allow it to control us means we can change the outcome.</a:t>
            </a:r>
            <a:endParaRPr lang="en-US" b="1" i="0" dirty="0">
              <a:solidFill>
                <a:srgbClr val="001320"/>
              </a:solidFill>
              <a:effectLst/>
              <a:latin typeface="Roboto" panose="02000000000000000000" pitchFamily="2" charset="0"/>
            </a:endParaRPr>
          </a:p>
          <a:p>
            <a:endParaRPr lang="en-US" b="1" i="0" dirty="0">
              <a:solidFill>
                <a:srgbClr val="001320"/>
              </a:solidFill>
              <a:effectLst/>
              <a:latin typeface="Roboto" panose="02000000000000000000" pitchFamily="2" charset="0"/>
            </a:endParaRPr>
          </a:p>
          <a:p>
            <a:r>
              <a:rPr lang="en-US" b="1" i="0" dirty="0">
                <a:solidFill>
                  <a:srgbClr val="001320"/>
                </a:solidFill>
                <a:effectLst/>
                <a:latin typeface="Roboto" panose="02000000000000000000" pitchFamily="2" charset="0"/>
              </a:rPr>
              <a:t> Let Paul explain.</a:t>
            </a:r>
            <a:endParaRPr lang="en-US" b="1" i="0" dirty="0">
              <a:solidFill>
                <a:srgbClr val="001320"/>
              </a:solidFill>
              <a:effectLst/>
              <a:latin typeface="Roboto" panose="02000000000000000000" pitchFamily="2" charset="0"/>
            </a:endParaRPr>
          </a:p>
          <a:p>
            <a:r>
              <a:rPr lang="en-US" b="1" i="0" dirty="0">
                <a:solidFill>
                  <a:srgbClr val="001320"/>
                </a:solidFill>
                <a:effectLst/>
                <a:latin typeface="Roboto" panose="02000000000000000000" pitchFamily="2" charset="0"/>
              </a:rPr>
              <a:t>READ</a:t>
            </a:r>
            <a:endParaRPr lang="en-US" b="1" i="0" dirty="0">
              <a:solidFill>
                <a:srgbClr val="001320"/>
              </a:solidFill>
              <a:effectLst/>
              <a:latin typeface="Roboto" panose="02000000000000000000" pitchFamily="2" charset="0"/>
            </a:endParaRPr>
          </a:p>
          <a:p>
            <a:r>
              <a:rPr lang="en-US" b="1" i="0" dirty="0">
                <a:solidFill>
                  <a:srgbClr val="001320"/>
                </a:solidFill>
                <a:effectLst/>
                <a:latin typeface="Roboto" panose="02000000000000000000" pitchFamily="2" charset="0"/>
              </a:rPr>
              <a:t> It does not mean that we are to do this "for the sake" of heaping coals of fire on him, but that this will be the result.</a:t>
            </a:r>
            <a:endParaRPr lang="en-US" b="1" i="0" dirty="0">
              <a:solidFill>
                <a:srgbClr val="001320"/>
              </a:solidFill>
              <a:effectLst/>
              <a:latin typeface="Roboto" panose="02000000000000000000" pitchFamily="2" charset="0"/>
            </a:endParaRPr>
          </a:p>
          <a:p>
            <a:r>
              <a:rPr lang="en-US" b="1" i="0" dirty="0">
                <a:solidFill>
                  <a:srgbClr val="001320"/>
                </a:solidFill>
                <a:effectLst/>
                <a:latin typeface="Roboto" panose="02000000000000000000" pitchFamily="2" charset="0"/>
              </a:rPr>
              <a:t>Awakening in the adversary the pangs of shame and remorse. The way to promote "peace" is to do good even to enemies.</a:t>
            </a:r>
            <a:endParaRPr lang="en-US" b="1" i="0" dirty="0">
              <a:solidFill>
                <a:srgbClr val="001320"/>
              </a:solidFill>
              <a:effectLst/>
              <a:latin typeface="Roboto" panose="02000000000000000000" pitchFamily="2" charset="0"/>
            </a:endParaRPr>
          </a:p>
          <a:p>
            <a:endParaRPr lang="en-US" b="1" i="0" dirty="0">
              <a:solidFill>
                <a:srgbClr val="001320"/>
              </a:solidFill>
              <a:effectLst/>
              <a:latin typeface="Roboto" panose="02000000000000000000" pitchFamily="2" charset="0"/>
            </a:endParaRPr>
          </a:p>
          <a:p>
            <a:r>
              <a:rPr lang="en-US" b="1" i="0" dirty="0">
                <a:solidFill>
                  <a:srgbClr val="001320"/>
                </a:solidFill>
                <a:effectLst/>
                <a:latin typeface="Roboto" panose="02000000000000000000" pitchFamily="2" charset="0"/>
              </a:rPr>
              <a:t>John Gill- in so doing, thou shalt heap coals of fire on his head; not to do him hurt, not to aggravate his condemnation, as if this would be a means of bringing down the wrath of God the more fiercely on him, which is a sense given by some; as if this would be an inducement to the saints to do such acts of kindness; which is just the reverse of the spirit and temper of mind the apostle is here cultivating; but rather the sense is, that by so doing, his conscience would be stung with a sense of former injuries done to his benefactor, and he be filled with shame on account of them, and be brought to repentance for them, and to love the person he before hated, and be careful of doing him any wrong for the future; all which may be considered as a prevailing motive to God's people to act the generous part they are here moved to- Gill</a:t>
            </a:r>
            <a:endParaRPr lang="en-US" b="1" i="0" dirty="0">
              <a:solidFill>
                <a:srgbClr val="001320"/>
              </a:solidFill>
              <a:effectLst/>
              <a:latin typeface="Roboto" panose="02000000000000000000" pitchFamily="2" charset="0"/>
            </a:endParaRPr>
          </a:p>
          <a:p>
            <a:endParaRPr lang="en-US" b="1" i="0" dirty="0">
              <a:solidFill>
                <a:srgbClr val="001320"/>
              </a:solidFill>
              <a:effectLst/>
              <a:latin typeface="Roboto" panose="02000000000000000000" pitchFamily="2" charset="0"/>
            </a:endParaRPr>
          </a:p>
          <a:p>
            <a:r>
              <a:rPr lang="en-US" b="1" dirty="0"/>
              <a:t>we do not yield from weakness to the course of events, but voluntarily desist from our just claims in the exercise of self-denying love. This yielding, in reality, constitutes true heroism, by which alone injustice can be conquered. To be merely passive or non-resistant were weakness; but a passiveness which springs from Christian principle, and has a spiritual object in view, is true strength and real victory- Lang and Schaff; Commentary on Holy Scriptures</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flipH="1">
            <a:off x="0" y="4897464"/>
            <a:ext cx="3456122" cy="1745701"/>
          </a:xfrm>
          <a:prstGeom prst="rect">
            <a:avLst/>
          </a:prstGeom>
          <a:effectLst>
            <a:softEdge rad="63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35877" y="158556"/>
            <a:ext cx="12120245" cy="3974934"/>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rPr>
              <a:t>RESPONSE</a:t>
            </a:r>
            <a:endParaRPr lang="en-US" sz="4000" b="1" dirty="0">
              <a:solidFill>
                <a:schemeClr val="bg1"/>
              </a:solidFill>
              <a:effectLst/>
            </a:endParaRPr>
          </a:p>
          <a:p>
            <a:pPr marL="0" marR="0">
              <a:lnSpc>
                <a:spcPct val="115000"/>
              </a:lnSpc>
              <a:spcBef>
                <a:spcPts val="0"/>
              </a:spcBef>
              <a:spcAft>
                <a:spcPts val="1000"/>
              </a:spcAft>
            </a:pPr>
            <a:r>
              <a:rPr lang="en-US" sz="4000" b="1" dirty="0">
                <a:solidFill>
                  <a:schemeClr val="bg1"/>
                </a:solidFill>
                <a:effectLst/>
              </a:rPr>
              <a:t>Leviticus 19:12</a:t>
            </a:r>
            <a:r>
              <a:rPr lang="en-US" sz="4000" dirty="0">
                <a:solidFill>
                  <a:schemeClr val="bg1"/>
                </a:solidFill>
                <a:effectLst/>
              </a:rPr>
              <a:t> </a:t>
            </a:r>
            <a:endParaRPr lang="en-US" sz="4000" dirty="0">
              <a:solidFill>
                <a:schemeClr val="bg1"/>
              </a:solidFill>
              <a:effectLst/>
            </a:endParaRPr>
          </a:p>
          <a:p>
            <a:pPr marL="0" marR="0">
              <a:lnSpc>
                <a:spcPct val="115000"/>
              </a:lnSpc>
              <a:spcBef>
                <a:spcPts val="0"/>
              </a:spcBef>
              <a:spcAft>
                <a:spcPts val="1000"/>
              </a:spcAft>
            </a:pPr>
            <a:r>
              <a:rPr lang="en-US" sz="4000" dirty="0">
                <a:solidFill>
                  <a:schemeClr val="bg1"/>
                </a:solidFill>
                <a:effectLst/>
              </a:rPr>
              <a:t>‘You shall not swear falsely by My name, so as to profane the name of your God; I am the </a:t>
            </a:r>
            <a:r>
              <a:rPr lang="en-US" sz="4000" cap="small" dirty="0">
                <a:solidFill>
                  <a:schemeClr val="bg1"/>
                </a:solidFill>
                <a:effectLst/>
              </a:rPr>
              <a:t>Lord</a:t>
            </a:r>
            <a:r>
              <a:rPr lang="en-US" sz="4000" dirty="0">
                <a:solidFill>
                  <a:schemeClr val="bg1"/>
                </a:solidFill>
                <a:effectLst/>
              </a:rPr>
              <a:t>.” (NASB95) </a:t>
            </a:r>
            <a:endParaRPr lang="en-US" sz="4000" dirty="0">
              <a:solidFill>
                <a:schemeClr val="bg1"/>
              </a:solidFill>
              <a:effectLst/>
            </a:endParaRPr>
          </a:p>
          <a:p>
            <a:pPr marL="0" marR="0">
              <a:lnSpc>
                <a:spcPct val="115000"/>
              </a:lnSpc>
              <a:spcBef>
                <a:spcPts val="0"/>
              </a:spcBef>
              <a:spcAft>
                <a:spcPts val="1000"/>
              </a:spcAft>
            </a:pPr>
            <a:endParaRPr lang="en-US" sz="4000" dirty="0">
              <a:solidFill>
                <a:schemeClr val="bg1"/>
              </a:solidFill>
            </a:endParaRPr>
          </a:p>
        </p:txBody>
      </p:sp>
      <p:sp>
        <p:nvSpPr>
          <p:cNvPr id="2" name="TextBox 1"/>
          <p:cNvSpPr txBox="1"/>
          <p:nvPr/>
        </p:nvSpPr>
        <p:spPr>
          <a:xfrm>
            <a:off x="35877" y="3545138"/>
            <a:ext cx="11985641" cy="2302682"/>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rPr>
              <a:t>Deuteronomy 6:13</a:t>
            </a:r>
            <a:r>
              <a:rPr lang="en-US" sz="4000" dirty="0">
                <a:solidFill>
                  <a:schemeClr val="bg1"/>
                </a:solidFill>
                <a:effectLst/>
              </a:rPr>
              <a:t> </a:t>
            </a:r>
            <a:endParaRPr lang="en-US" sz="4000" dirty="0">
              <a:solidFill>
                <a:schemeClr val="bg1"/>
              </a:solidFill>
              <a:effectLst/>
            </a:endParaRPr>
          </a:p>
          <a:p>
            <a:pPr marL="0" marR="0">
              <a:lnSpc>
                <a:spcPct val="115000"/>
              </a:lnSpc>
              <a:spcBef>
                <a:spcPts val="0"/>
              </a:spcBef>
              <a:spcAft>
                <a:spcPts val="1000"/>
              </a:spcAft>
            </a:pPr>
            <a:r>
              <a:rPr lang="en-US" sz="4000" dirty="0">
                <a:solidFill>
                  <a:schemeClr val="bg1"/>
                </a:solidFill>
                <a:effectLst/>
              </a:rPr>
              <a:t>“You shall fear only the </a:t>
            </a:r>
            <a:r>
              <a:rPr lang="en-US" sz="4000" cap="small" dirty="0">
                <a:solidFill>
                  <a:schemeClr val="bg1"/>
                </a:solidFill>
                <a:effectLst/>
              </a:rPr>
              <a:t>Lord</a:t>
            </a:r>
            <a:r>
              <a:rPr lang="en-US" sz="4000" dirty="0">
                <a:solidFill>
                  <a:schemeClr val="bg1"/>
                </a:solidFill>
                <a:effectLst/>
              </a:rPr>
              <a:t> your God; and you shall worship Him and swear by His name.” (NASB95) </a:t>
            </a:r>
            <a:endParaRPr lang="en-US" sz="4000" dirty="0">
              <a:solidFill>
                <a:schemeClr val="bg1"/>
              </a:solidFill>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35877" y="158556"/>
            <a:ext cx="12120245" cy="5882640"/>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rPr>
              <a:t>Luke 10:30–37</a:t>
            </a:r>
            <a:endParaRPr lang="en-US" sz="4000" dirty="0">
              <a:solidFill>
                <a:schemeClr val="bg1"/>
              </a:solidFill>
              <a:effectLst/>
            </a:endParaRPr>
          </a:p>
          <a:p>
            <a:pPr marL="0" marR="0">
              <a:lnSpc>
                <a:spcPct val="115000"/>
              </a:lnSpc>
              <a:spcBef>
                <a:spcPts val="0"/>
              </a:spcBef>
              <a:spcAft>
                <a:spcPts val="1000"/>
              </a:spcAft>
            </a:pPr>
            <a:r>
              <a:rPr lang="en-US" sz="4000" dirty="0">
                <a:solidFill>
                  <a:schemeClr val="bg1"/>
                </a:solidFill>
                <a:effectLst/>
              </a:rPr>
              <a:t>Jesus replied and said, “A man was going down from Jerusalem to Jericho, and fell among robbers, and they stripped him and beat him, and went away leaving him half dead. “And by chance a priest was going down on that road, and when he saw him, he passed by on the other side. “Likewise a Levite also, when he came to the place and saw him, passed by on the other side. </a:t>
            </a:r>
            <a:endParaRPr lang="en-US" sz="4000" dirty="0">
              <a:solidFill>
                <a:schemeClr val="bg1"/>
              </a:soli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35877" y="158556"/>
            <a:ext cx="12120245" cy="5754370"/>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rPr>
              <a:t> “But a Samaritan, who was on a journey, came upon him; and when he saw him, he felt compassion, and came to him and bandaged up his wounds, pouring oil and wine on them; and he put him on his own beast, and brought him to an inn and took care of him. “On the next day he took out two denarii and gave them to the innkeeper and said, ‘Take care of him; and whatever more you spend, when I return I will repay you.’ </a:t>
            </a:r>
            <a:endParaRPr lang="en-US" sz="4000" dirty="0">
              <a:solidFill>
                <a:schemeClr val="bg1"/>
              </a:solidFill>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35877" y="158556"/>
            <a:ext cx="12120245" cy="2922905"/>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rPr>
              <a:t> “Which of these three do you think proved to be a neighbor to the man who fell into the robbers’ hands?” And he said, “The one who showed mercy toward him.” Then Jesus said to him, “Go and do the same.”” (NASB95)</a:t>
            </a:r>
            <a:endParaRPr lang="en-US" sz="4000" dirty="0">
              <a:solidFill>
                <a:schemeClr val="bg1"/>
              </a:solidFill>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Content Placeholder 2"/>
          <p:cNvPicPr>
            <a:picLocks noChangeAspect="1"/>
          </p:cNvPicPr>
          <p:nvPr>
            <p:ph sz="half" idx="2"/>
          </p:nvPr>
        </p:nvPicPr>
        <p:blipFill>
          <a:blip r:embed="rId1"/>
          <a:stretch>
            <a:fillRect/>
          </a:stretch>
        </p:blipFill>
        <p:spPr>
          <a:xfrm>
            <a:off x="335280" y="178435"/>
            <a:ext cx="11603990" cy="64306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6537367"/>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Matthew 5:33–48 </a:t>
            </a:r>
            <a:endParaRPr lang="en-US" sz="36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“Again, you have heard that the ancients were told, ‘</a:t>
            </a:r>
            <a:r>
              <a:rPr lang="en-US" sz="3600" cap="small" dirty="0">
                <a:solidFill>
                  <a:schemeClr val="bg1"/>
                </a:solidFill>
                <a:effectLst/>
                <a:latin typeface="Arial" panose="020B0604020202020204" pitchFamily="34" charset="0"/>
                <a:cs typeface="Arial" panose="020B0604020202020204" pitchFamily="34" charset="0"/>
              </a:rPr>
              <a:t>You shall not</a:t>
            </a:r>
            <a:r>
              <a:rPr lang="en-US" sz="3600" dirty="0">
                <a:solidFill>
                  <a:schemeClr val="bg1"/>
                </a:solidFill>
                <a:effectLst/>
                <a:latin typeface="Arial" panose="020B0604020202020204" pitchFamily="34" charset="0"/>
                <a:cs typeface="Arial" panose="020B0604020202020204" pitchFamily="34" charset="0"/>
              </a:rPr>
              <a:t> </a:t>
            </a:r>
            <a:r>
              <a:rPr lang="en-US" sz="3600" cap="small" dirty="0">
                <a:solidFill>
                  <a:schemeClr val="bg1"/>
                </a:solidFill>
                <a:effectLst/>
                <a:latin typeface="Arial" panose="020B0604020202020204" pitchFamily="34" charset="0"/>
                <a:cs typeface="Arial" panose="020B0604020202020204" pitchFamily="34" charset="0"/>
              </a:rPr>
              <a:t>make false vows</a:t>
            </a:r>
            <a:r>
              <a:rPr lang="en-US" sz="3600" dirty="0">
                <a:solidFill>
                  <a:schemeClr val="bg1"/>
                </a:solidFill>
                <a:effectLst/>
                <a:latin typeface="Arial" panose="020B0604020202020204" pitchFamily="34" charset="0"/>
                <a:cs typeface="Arial" panose="020B0604020202020204" pitchFamily="34" charset="0"/>
              </a:rPr>
              <a:t>, </a:t>
            </a:r>
            <a:r>
              <a:rPr lang="en-US" sz="3600" cap="small" dirty="0">
                <a:solidFill>
                  <a:schemeClr val="bg1"/>
                </a:solidFill>
                <a:effectLst/>
                <a:latin typeface="Arial" panose="020B0604020202020204" pitchFamily="34" charset="0"/>
                <a:cs typeface="Arial" panose="020B0604020202020204" pitchFamily="34" charset="0"/>
              </a:rPr>
              <a:t>but shall fulfill your</a:t>
            </a:r>
            <a:r>
              <a:rPr lang="en-US" sz="3600" dirty="0">
                <a:solidFill>
                  <a:schemeClr val="bg1"/>
                </a:solidFill>
                <a:effectLst/>
                <a:latin typeface="Arial" panose="020B0604020202020204" pitchFamily="34" charset="0"/>
                <a:cs typeface="Arial" panose="020B0604020202020204" pitchFamily="34" charset="0"/>
              </a:rPr>
              <a:t> </a:t>
            </a:r>
            <a:r>
              <a:rPr lang="en-US" sz="3600" cap="small" dirty="0">
                <a:solidFill>
                  <a:schemeClr val="bg1"/>
                </a:solidFill>
                <a:effectLst/>
                <a:latin typeface="Arial" panose="020B0604020202020204" pitchFamily="34" charset="0"/>
                <a:cs typeface="Arial" panose="020B0604020202020204" pitchFamily="34" charset="0"/>
              </a:rPr>
              <a:t>vows to the Lord</a:t>
            </a:r>
            <a:r>
              <a:rPr lang="en-US" sz="3600" dirty="0">
                <a:solidFill>
                  <a:schemeClr val="bg1"/>
                </a:solidFill>
                <a:effectLst/>
                <a:latin typeface="Arial" panose="020B0604020202020204" pitchFamily="34" charset="0"/>
                <a:cs typeface="Arial" panose="020B0604020202020204" pitchFamily="34" charset="0"/>
              </a:rPr>
              <a:t>.’ “But I say to you, make no oath at all, either by heaven, for it is the throne of God, or by the earth, for it is the footstool of His feet, or by Jerusalem, for it is </a:t>
            </a:r>
            <a:r>
              <a:rPr lang="en-US" sz="3600" cap="small" dirty="0">
                <a:solidFill>
                  <a:schemeClr val="bg1"/>
                </a:solidFill>
                <a:effectLst/>
                <a:latin typeface="Arial" panose="020B0604020202020204" pitchFamily="34" charset="0"/>
                <a:cs typeface="Arial" panose="020B0604020202020204" pitchFamily="34" charset="0"/>
              </a:rPr>
              <a:t>the city of the great King</a:t>
            </a:r>
            <a:r>
              <a:rPr lang="en-US" sz="3600" dirty="0">
                <a:solidFill>
                  <a:schemeClr val="bg1"/>
                </a:solidFill>
                <a:effectLst/>
                <a:latin typeface="Arial" panose="020B0604020202020204" pitchFamily="34" charset="0"/>
                <a:cs typeface="Arial" panose="020B0604020202020204" pitchFamily="34" charset="0"/>
              </a:rPr>
              <a:t>. “Nor shall you make an oath by your head, for you cannot make one hair white or black. “But let your statement be, ‘Yes, </a:t>
            </a:r>
            <a:r>
              <a:rPr lang="en-US" sz="3600" dirty="0" err="1">
                <a:solidFill>
                  <a:schemeClr val="bg1"/>
                </a:solidFill>
                <a:effectLst/>
                <a:latin typeface="Arial" panose="020B0604020202020204" pitchFamily="34" charset="0"/>
                <a:cs typeface="Arial" panose="020B0604020202020204" pitchFamily="34" charset="0"/>
              </a:rPr>
              <a:t>yes’</a:t>
            </a:r>
            <a:r>
              <a:rPr lang="en-US" sz="3600" dirty="0">
                <a:solidFill>
                  <a:schemeClr val="bg1"/>
                </a:solidFill>
                <a:effectLst/>
                <a:latin typeface="Arial" panose="020B0604020202020204" pitchFamily="34" charset="0"/>
                <a:cs typeface="Arial" panose="020B0604020202020204" pitchFamily="34" charset="0"/>
              </a:rPr>
              <a:t> or ‘No, no’; anything beyond these is of evil.</a:t>
            </a:r>
            <a:r>
              <a:rPr lang="en-US" sz="1800" dirty="0">
                <a:effectLst/>
                <a:latin typeface="Calibri" panose="020F0502020204030204" pitchFamily="34" charset="0"/>
              </a:rPr>
              <a:t>) </a:t>
            </a:r>
            <a:endParaRPr lang="en-US" sz="1800" dirty="0">
              <a:effectLst/>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5913478"/>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Matthew 5:33–48 </a:t>
            </a:r>
            <a:endParaRPr lang="en-US" sz="36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“You have heard that it was said, ‘</a:t>
            </a:r>
            <a:r>
              <a:rPr lang="en-US" sz="3600" cap="small" dirty="0">
                <a:solidFill>
                  <a:schemeClr val="bg1"/>
                </a:solidFill>
                <a:effectLst/>
                <a:latin typeface="Arial" panose="020B0604020202020204" pitchFamily="34" charset="0"/>
                <a:cs typeface="Arial" panose="020B0604020202020204" pitchFamily="34" charset="0"/>
              </a:rPr>
              <a:t>An eye for an eye</a:t>
            </a:r>
            <a:r>
              <a:rPr lang="en-US" sz="3600" dirty="0">
                <a:solidFill>
                  <a:schemeClr val="bg1"/>
                </a:solidFill>
                <a:effectLst/>
                <a:latin typeface="Arial" panose="020B0604020202020204" pitchFamily="34" charset="0"/>
                <a:cs typeface="Arial" panose="020B0604020202020204" pitchFamily="34" charset="0"/>
              </a:rPr>
              <a:t>, </a:t>
            </a:r>
            <a:r>
              <a:rPr lang="en-US" sz="3600" cap="small" dirty="0">
                <a:solidFill>
                  <a:schemeClr val="bg1"/>
                </a:solidFill>
                <a:effectLst/>
                <a:latin typeface="Arial" panose="020B0604020202020204" pitchFamily="34" charset="0"/>
                <a:cs typeface="Arial" panose="020B0604020202020204" pitchFamily="34" charset="0"/>
              </a:rPr>
              <a:t>and a tooth for a tooth</a:t>
            </a:r>
            <a:r>
              <a:rPr lang="en-US" sz="3600" dirty="0">
                <a:solidFill>
                  <a:schemeClr val="bg1"/>
                </a:solidFill>
                <a:effectLst/>
                <a:latin typeface="Arial" panose="020B0604020202020204" pitchFamily="34" charset="0"/>
                <a:cs typeface="Arial" panose="020B0604020202020204" pitchFamily="34" charset="0"/>
              </a:rPr>
              <a:t>.’ “But I say to you, do not resist an evil person; but whoever slaps you on your right cheek, turn the other to him also. “If anyone wants to sue you and take your shirt, let him have your coat also. “Whoever forces you to go one mile, go with him two. “Give to him who asks of you, and do not turn away from him who wants to borrow from you. </a:t>
            </a:r>
            <a:endParaRPr lang="en-US" sz="1800" dirty="0">
              <a:effectLst/>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5913478"/>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Matthew 5:33–48 </a:t>
            </a:r>
            <a:endParaRPr lang="en-US" sz="36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 “You have heard that it was said, ‘</a:t>
            </a:r>
            <a:r>
              <a:rPr lang="en-US" sz="3600" cap="small" dirty="0">
                <a:solidFill>
                  <a:schemeClr val="bg1"/>
                </a:solidFill>
                <a:effectLst/>
                <a:latin typeface="Arial" panose="020B0604020202020204" pitchFamily="34" charset="0"/>
                <a:cs typeface="Arial" panose="020B0604020202020204" pitchFamily="34" charset="0"/>
              </a:rPr>
              <a:t>You shall love your neighbor</a:t>
            </a:r>
            <a:r>
              <a:rPr lang="en-US" sz="3600" dirty="0">
                <a:solidFill>
                  <a:schemeClr val="bg1"/>
                </a:solidFill>
                <a:effectLst/>
                <a:latin typeface="Arial" panose="020B0604020202020204" pitchFamily="34" charset="0"/>
                <a:cs typeface="Arial" panose="020B0604020202020204" pitchFamily="34" charset="0"/>
              </a:rPr>
              <a:t> and hate your enemy.’ “But I say to you, love your enemies and pray for those who persecute you, so that you may be sons of your Father who is in heaven; for He causes His sun to rise on the evil and the good, and sends rain on the righteous and the unrighteous. “For if you love those who love you, what reward do you have? Do not even the tax collectors do the same? </a:t>
            </a:r>
            <a:endParaRPr lang="en-US" sz="1800" dirty="0">
              <a:effectLst/>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3351880"/>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Matthew 5:33–48 </a:t>
            </a:r>
            <a:endParaRPr lang="en-US" sz="36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3600" dirty="0">
                <a:solidFill>
                  <a:schemeClr val="bg1"/>
                </a:solidFill>
                <a:effectLst/>
                <a:latin typeface="Arial" panose="020B0604020202020204" pitchFamily="34" charset="0"/>
                <a:cs typeface="Arial" panose="020B0604020202020204" pitchFamily="34" charset="0"/>
              </a:rPr>
              <a:t>“If you greet only your brothers, what more are you doing than others? Do not even the Gentiles do the same? “Therefore you are to be perfect, as your heavenly Father is perfect.” (NASB95</a:t>
            </a:r>
            <a:r>
              <a:rPr lang="en-US" sz="1800" dirty="0">
                <a:effectLst/>
                <a:latin typeface="Calibri" panose="020F0502020204030204" pitchFamily="34" charset="0"/>
              </a:rPr>
              <a:t>) </a:t>
            </a:r>
            <a:endParaRPr lang="en-US" sz="1800" dirty="0">
              <a:effectLst/>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35877" y="158556"/>
            <a:ext cx="12120245" cy="3974934"/>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rPr>
              <a:t>OATHS</a:t>
            </a:r>
            <a:endParaRPr lang="en-US" sz="4000" b="1" dirty="0">
              <a:solidFill>
                <a:schemeClr val="bg1"/>
              </a:solidFill>
              <a:effectLst/>
            </a:endParaRPr>
          </a:p>
          <a:p>
            <a:pPr marL="0" marR="0">
              <a:lnSpc>
                <a:spcPct val="115000"/>
              </a:lnSpc>
              <a:spcBef>
                <a:spcPts val="0"/>
              </a:spcBef>
              <a:spcAft>
                <a:spcPts val="1000"/>
              </a:spcAft>
            </a:pPr>
            <a:r>
              <a:rPr lang="en-US" sz="4000" b="1" dirty="0">
                <a:solidFill>
                  <a:schemeClr val="bg1"/>
                </a:solidFill>
                <a:effectLst/>
              </a:rPr>
              <a:t>Leviticus 19:12</a:t>
            </a:r>
            <a:r>
              <a:rPr lang="en-US" sz="4000" dirty="0">
                <a:solidFill>
                  <a:schemeClr val="bg1"/>
                </a:solidFill>
                <a:effectLst/>
              </a:rPr>
              <a:t> </a:t>
            </a:r>
            <a:endParaRPr lang="en-US" sz="4000" dirty="0">
              <a:solidFill>
                <a:schemeClr val="bg1"/>
              </a:solidFill>
              <a:effectLst/>
            </a:endParaRPr>
          </a:p>
          <a:p>
            <a:pPr marL="0" marR="0">
              <a:lnSpc>
                <a:spcPct val="115000"/>
              </a:lnSpc>
              <a:spcBef>
                <a:spcPts val="0"/>
              </a:spcBef>
              <a:spcAft>
                <a:spcPts val="1000"/>
              </a:spcAft>
            </a:pPr>
            <a:r>
              <a:rPr lang="en-US" sz="4000" dirty="0">
                <a:solidFill>
                  <a:schemeClr val="bg1"/>
                </a:solidFill>
                <a:effectLst/>
              </a:rPr>
              <a:t>‘You shall not swear falsely by My name, so as to profane the name of your God; I am the </a:t>
            </a:r>
            <a:r>
              <a:rPr lang="en-US" sz="4000" cap="small" dirty="0">
                <a:solidFill>
                  <a:schemeClr val="bg1"/>
                </a:solidFill>
                <a:effectLst/>
              </a:rPr>
              <a:t>Lord</a:t>
            </a:r>
            <a:r>
              <a:rPr lang="en-US" sz="4000" dirty="0">
                <a:solidFill>
                  <a:schemeClr val="bg1"/>
                </a:solidFill>
                <a:effectLst/>
              </a:rPr>
              <a:t>.” (NASB95) </a:t>
            </a:r>
            <a:endParaRPr lang="en-US" sz="4000" dirty="0">
              <a:solidFill>
                <a:schemeClr val="bg1"/>
              </a:solidFill>
              <a:effectLst/>
            </a:endParaRPr>
          </a:p>
          <a:p>
            <a:pPr marL="0" marR="0">
              <a:lnSpc>
                <a:spcPct val="115000"/>
              </a:lnSpc>
              <a:spcBef>
                <a:spcPts val="0"/>
              </a:spcBef>
              <a:spcAft>
                <a:spcPts val="1000"/>
              </a:spcAft>
            </a:pPr>
            <a:endParaRPr lang="en-US" sz="4000" dirty="0">
              <a:solidFill>
                <a:schemeClr val="bg1"/>
              </a:solidFill>
            </a:endParaRPr>
          </a:p>
        </p:txBody>
      </p:sp>
      <p:sp>
        <p:nvSpPr>
          <p:cNvPr id="2" name="TextBox 1"/>
          <p:cNvSpPr txBox="1"/>
          <p:nvPr/>
        </p:nvSpPr>
        <p:spPr>
          <a:xfrm>
            <a:off x="35877" y="3545138"/>
            <a:ext cx="11985641" cy="2302682"/>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rPr>
              <a:t>Deuteronomy 6:13</a:t>
            </a:r>
            <a:r>
              <a:rPr lang="en-US" sz="4000" dirty="0">
                <a:solidFill>
                  <a:schemeClr val="bg1"/>
                </a:solidFill>
                <a:effectLst/>
              </a:rPr>
              <a:t> </a:t>
            </a:r>
            <a:endParaRPr lang="en-US" sz="4000" dirty="0">
              <a:solidFill>
                <a:schemeClr val="bg1"/>
              </a:solidFill>
              <a:effectLst/>
            </a:endParaRPr>
          </a:p>
          <a:p>
            <a:pPr marL="0" marR="0">
              <a:lnSpc>
                <a:spcPct val="115000"/>
              </a:lnSpc>
              <a:spcBef>
                <a:spcPts val="0"/>
              </a:spcBef>
              <a:spcAft>
                <a:spcPts val="1000"/>
              </a:spcAft>
            </a:pPr>
            <a:r>
              <a:rPr lang="en-US" sz="4000" dirty="0">
                <a:solidFill>
                  <a:schemeClr val="bg1"/>
                </a:solidFill>
                <a:effectLst/>
              </a:rPr>
              <a:t>“You shall fear only the </a:t>
            </a:r>
            <a:r>
              <a:rPr lang="en-US" sz="4000" cap="small" dirty="0">
                <a:solidFill>
                  <a:schemeClr val="bg1"/>
                </a:solidFill>
                <a:effectLst/>
              </a:rPr>
              <a:t>Lord</a:t>
            </a:r>
            <a:r>
              <a:rPr lang="en-US" sz="4000" dirty="0">
                <a:solidFill>
                  <a:schemeClr val="bg1"/>
                </a:solidFill>
                <a:effectLst/>
              </a:rPr>
              <a:t> your God; and you shall worship Him and swear by His name.” (NASB95) </a:t>
            </a:r>
            <a:endParaRPr lang="en-US" sz="4000" dirty="0">
              <a:solidFill>
                <a:schemeClr val="bg1"/>
              </a:solidFill>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103178" y="3238745"/>
            <a:ext cx="12120245" cy="4554580"/>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rPr>
              <a:t>James 5:12</a:t>
            </a:r>
            <a:endParaRPr lang="en-US" sz="4000" dirty="0">
              <a:solidFill>
                <a:schemeClr val="bg1"/>
              </a:solidFill>
              <a:effectLst/>
            </a:endParaRPr>
          </a:p>
          <a:p>
            <a:pPr marL="0" marR="0">
              <a:lnSpc>
                <a:spcPct val="115000"/>
              </a:lnSpc>
              <a:spcBef>
                <a:spcPts val="0"/>
              </a:spcBef>
              <a:spcAft>
                <a:spcPts val="1000"/>
              </a:spcAft>
            </a:pPr>
            <a:r>
              <a:rPr lang="en-US" sz="4000" dirty="0">
                <a:solidFill>
                  <a:schemeClr val="bg1"/>
                </a:solidFill>
                <a:effectLst/>
              </a:rPr>
              <a:t>But above all, my brethren, do not swear, either by heaven or by earth or with any other oath; but your yes is to be yes, and your no, no, so that you may not fall under judgment.” (NASB95)</a:t>
            </a:r>
            <a:endParaRPr lang="en-US" sz="4000" dirty="0">
              <a:solidFill>
                <a:schemeClr val="bg1"/>
              </a:solidFill>
              <a:effectLst/>
            </a:endParaRPr>
          </a:p>
          <a:p>
            <a:pPr marL="0" marR="0">
              <a:lnSpc>
                <a:spcPct val="115000"/>
              </a:lnSpc>
              <a:spcBef>
                <a:spcPts val="0"/>
              </a:spcBef>
              <a:spcAft>
                <a:spcPts val="1000"/>
              </a:spcAft>
            </a:pPr>
            <a:endParaRPr lang="en-US" sz="4000" dirty="0">
              <a:solidFill>
                <a:schemeClr val="bg1"/>
              </a:solidFill>
            </a:endParaRPr>
          </a:p>
        </p:txBody>
      </p:sp>
      <p:sp>
        <p:nvSpPr>
          <p:cNvPr id="2" name="TextBox 1"/>
          <p:cNvSpPr txBox="1"/>
          <p:nvPr/>
        </p:nvSpPr>
        <p:spPr>
          <a:xfrm>
            <a:off x="237782" y="0"/>
            <a:ext cx="11985641" cy="3010568"/>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rPr>
              <a:t>Hebrews 6:17</a:t>
            </a:r>
            <a:endParaRPr lang="en-US" sz="4000" dirty="0">
              <a:solidFill>
                <a:schemeClr val="bg1"/>
              </a:solidFill>
              <a:effectLst/>
            </a:endParaRPr>
          </a:p>
          <a:p>
            <a:pPr marL="0" marR="0">
              <a:lnSpc>
                <a:spcPct val="115000"/>
              </a:lnSpc>
              <a:spcBef>
                <a:spcPts val="0"/>
              </a:spcBef>
              <a:spcAft>
                <a:spcPts val="1000"/>
              </a:spcAft>
            </a:pPr>
            <a:r>
              <a:rPr lang="en-US" sz="4000" dirty="0">
                <a:solidFill>
                  <a:schemeClr val="bg1"/>
                </a:solidFill>
                <a:effectLst/>
              </a:rPr>
              <a:t>In the same way God, desiring even more to show to the heirs of the promise the unchangeableness of His purpose, interposed with an oath,” (NASB95)</a:t>
            </a:r>
            <a:endParaRPr lang="en-US" sz="4000" dirty="0">
              <a:solidFill>
                <a:schemeClr val="bg1"/>
              </a:solidFill>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66992" y="220786"/>
            <a:ext cx="12120245" cy="3887470"/>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rPr>
              <a:t>RETALIATION</a:t>
            </a:r>
            <a:endParaRPr lang="en-US" sz="4000" b="1" dirty="0">
              <a:solidFill>
                <a:schemeClr val="bg1"/>
              </a:solidFill>
              <a:effectLst/>
            </a:endParaRPr>
          </a:p>
          <a:p>
            <a:pPr marL="0" marR="0">
              <a:lnSpc>
                <a:spcPct val="115000"/>
              </a:lnSpc>
              <a:spcBef>
                <a:spcPts val="0"/>
              </a:spcBef>
              <a:spcAft>
                <a:spcPts val="1000"/>
              </a:spcAft>
            </a:pPr>
            <a:r>
              <a:rPr lang="en-US" sz="4000" b="1" dirty="0">
                <a:solidFill>
                  <a:schemeClr val="bg1"/>
                </a:solidFill>
                <a:effectLst/>
              </a:rPr>
              <a:t>Leviticus 19:18</a:t>
            </a:r>
            <a:endParaRPr lang="en-US" sz="4000" b="1" dirty="0">
              <a:solidFill>
                <a:schemeClr val="bg1"/>
              </a:solidFill>
              <a:effectLst/>
            </a:endParaRPr>
          </a:p>
          <a:p>
            <a:pPr marL="0" marR="0">
              <a:lnSpc>
                <a:spcPct val="115000"/>
              </a:lnSpc>
              <a:spcBef>
                <a:spcPts val="0"/>
              </a:spcBef>
              <a:spcAft>
                <a:spcPts val="1000"/>
              </a:spcAft>
            </a:pPr>
            <a:r>
              <a:rPr lang="en-US" sz="4000" b="1" dirty="0">
                <a:solidFill>
                  <a:schemeClr val="bg1"/>
                </a:solidFill>
                <a:effectLst/>
              </a:rPr>
              <a:t>‘You shall not take vengeance, nor bear any grudge against the sons of your people, but you shall love your neighbor as yourself; I am the LORD.” (NASB95)</a:t>
            </a:r>
            <a:endParaRPr lang="en-US" sz="4000" b="1" dirty="0">
              <a:solidFill>
                <a:schemeClr val="bg1"/>
              </a:solidFill>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47687" y="604434"/>
            <a:ext cx="11944313" cy="5842112"/>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rPr>
              <a:t>Romans 12:19–21</a:t>
            </a:r>
            <a:r>
              <a:rPr lang="en-US" sz="4000" dirty="0">
                <a:solidFill>
                  <a:schemeClr val="bg1"/>
                </a:solidFill>
                <a:effectLst/>
              </a:rPr>
              <a:t> </a:t>
            </a:r>
            <a:endParaRPr lang="en-US" sz="4000" dirty="0">
              <a:solidFill>
                <a:schemeClr val="bg1"/>
              </a:solidFill>
              <a:effectLst/>
            </a:endParaRPr>
          </a:p>
          <a:p>
            <a:pPr marL="0" marR="0">
              <a:lnSpc>
                <a:spcPct val="115000"/>
              </a:lnSpc>
              <a:spcBef>
                <a:spcPts val="0"/>
              </a:spcBef>
              <a:spcAft>
                <a:spcPts val="1000"/>
              </a:spcAft>
            </a:pPr>
            <a:r>
              <a:rPr lang="en-US" sz="4000" dirty="0">
                <a:solidFill>
                  <a:schemeClr val="bg1"/>
                </a:solidFill>
                <a:effectLst/>
              </a:rPr>
              <a:t>Never take your own revenge, beloved, but leave room for the wrath of God, for it is written, “</a:t>
            </a:r>
            <a:r>
              <a:rPr lang="en-US" sz="4000" cap="small" dirty="0">
                <a:solidFill>
                  <a:schemeClr val="bg1"/>
                </a:solidFill>
                <a:effectLst/>
              </a:rPr>
              <a:t>Vengeance is Mine</a:t>
            </a:r>
            <a:r>
              <a:rPr lang="en-US" sz="4000" dirty="0">
                <a:solidFill>
                  <a:schemeClr val="bg1"/>
                </a:solidFill>
                <a:effectLst/>
              </a:rPr>
              <a:t>, I </a:t>
            </a:r>
            <a:r>
              <a:rPr lang="en-US" sz="4000" cap="small" dirty="0">
                <a:solidFill>
                  <a:schemeClr val="bg1"/>
                </a:solidFill>
                <a:effectLst/>
              </a:rPr>
              <a:t>will repay</a:t>
            </a:r>
            <a:r>
              <a:rPr lang="en-US" sz="4000" dirty="0">
                <a:solidFill>
                  <a:schemeClr val="bg1"/>
                </a:solidFill>
                <a:effectLst/>
              </a:rPr>
              <a:t>,” says the Lord. “</a:t>
            </a:r>
            <a:r>
              <a:rPr lang="en-US" sz="4000" cap="small" dirty="0">
                <a:solidFill>
                  <a:schemeClr val="bg1"/>
                </a:solidFill>
                <a:effectLst/>
              </a:rPr>
              <a:t>But if your enemy is hungry</a:t>
            </a:r>
            <a:r>
              <a:rPr lang="en-US" sz="4000" dirty="0">
                <a:solidFill>
                  <a:schemeClr val="bg1"/>
                </a:solidFill>
                <a:effectLst/>
              </a:rPr>
              <a:t>, </a:t>
            </a:r>
            <a:r>
              <a:rPr lang="en-US" sz="4000" cap="small" dirty="0">
                <a:solidFill>
                  <a:schemeClr val="bg1"/>
                </a:solidFill>
                <a:effectLst/>
              </a:rPr>
              <a:t>feed him</a:t>
            </a:r>
            <a:r>
              <a:rPr lang="en-US" sz="4000" dirty="0">
                <a:solidFill>
                  <a:schemeClr val="bg1"/>
                </a:solidFill>
                <a:effectLst/>
              </a:rPr>
              <a:t>, </a:t>
            </a:r>
            <a:r>
              <a:rPr lang="en-US" sz="4000" cap="small" dirty="0">
                <a:solidFill>
                  <a:schemeClr val="bg1"/>
                </a:solidFill>
                <a:effectLst/>
              </a:rPr>
              <a:t>and if he is thirsty</a:t>
            </a:r>
            <a:r>
              <a:rPr lang="en-US" sz="4000" dirty="0">
                <a:solidFill>
                  <a:schemeClr val="bg1"/>
                </a:solidFill>
                <a:effectLst/>
              </a:rPr>
              <a:t>, </a:t>
            </a:r>
            <a:r>
              <a:rPr lang="en-US" sz="4000" cap="small" dirty="0">
                <a:solidFill>
                  <a:schemeClr val="bg1"/>
                </a:solidFill>
                <a:effectLst/>
              </a:rPr>
              <a:t>give him a drink</a:t>
            </a:r>
            <a:r>
              <a:rPr lang="en-US" sz="4000" dirty="0">
                <a:solidFill>
                  <a:schemeClr val="bg1"/>
                </a:solidFill>
                <a:effectLst/>
              </a:rPr>
              <a:t>; </a:t>
            </a:r>
            <a:r>
              <a:rPr lang="en-US" sz="4000" cap="small" dirty="0">
                <a:solidFill>
                  <a:schemeClr val="bg1"/>
                </a:solidFill>
                <a:effectLst/>
              </a:rPr>
              <a:t>for in so doing you will heap burning coals on his head</a:t>
            </a:r>
            <a:r>
              <a:rPr lang="en-US" sz="4000" dirty="0">
                <a:solidFill>
                  <a:schemeClr val="bg1"/>
                </a:solidFill>
                <a:effectLst/>
              </a:rPr>
              <a:t>.” Do not be overcome by evil, but overcome evil with good.” (NASB95) </a:t>
            </a:r>
            <a:endParaRPr lang="en-US" sz="4000" dirty="0">
              <a:solidFill>
                <a:schemeClr val="bg1"/>
              </a:solidFill>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4004</Words>
  <Application>WPS Presentation</Application>
  <PresentationFormat>Widescreen</PresentationFormat>
  <Paragraphs>49</Paragraphs>
  <Slides>14</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SimSun</vt:lpstr>
      <vt:lpstr>Wingdings</vt:lpstr>
      <vt:lpstr>Calibri</vt:lpstr>
      <vt:lpstr>Open Sans</vt:lpstr>
      <vt:lpstr>Georgia</vt:lpstr>
      <vt:lpstr>Roboto</vt:lpstr>
      <vt:lpstr>Microsoft YaHei</vt:lpstr>
      <vt:lpstr>Arial Unicode MS</vt:lpstr>
      <vt:lpstr>Calibri Light</vt:lpstr>
      <vt:lpstr>Segoe Print</vt:lpstr>
      <vt:lpstr>Verdana</vt:lpstr>
      <vt:lpstr>Constantia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67</cp:revision>
  <dcterms:created xsi:type="dcterms:W3CDTF">2023-01-28T17:36:00Z</dcterms:created>
  <dcterms:modified xsi:type="dcterms:W3CDTF">2023-07-08T21:55:46Z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