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ink/ink1.xml" ContentType="application/inkml+xml"/>
  <Override PartName="/ppt/ink/ink2.xml" ContentType="application/inkml+xml"/>
  <Override PartName="/ppt/ink/ink3.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4"/>
  </p:handoutMasterIdLst>
  <p:sldIdLst>
    <p:sldId id="357" r:id="rId3"/>
    <p:sldId id="605" r:id="rId5"/>
    <p:sldId id="606" r:id="rId6"/>
    <p:sldId id="611" r:id="rId7"/>
    <p:sldId id="612" r:id="rId8"/>
    <p:sldId id="598" r:id="rId9"/>
    <p:sldId id="604" r:id="rId10"/>
    <p:sldId id="597" r:id="rId11"/>
    <p:sldId id="617" r:id="rId12"/>
    <p:sldId id="578" r:id="rId13"/>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97"/>
    <a:srgbClr val="4DD60C"/>
    <a:srgbClr val="F5FC30"/>
    <a:srgbClr val="AC7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32667" autoAdjust="0"/>
  </p:normalViewPr>
  <p:slideViewPr>
    <p:cSldViewPr snapToGrid="0">
      <p:cViewPr varScale="1">
        <p:scale>
          <a:sx n="28" d="100"/>
          <a:sy n="28" d="100"/>
        </p:scale>
        <p:origin x="3630" y="48"/>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dirty="0"/>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696C064A-D61B-4B21-B757-51A9B82445B8}" type="datetimeFigureOut">
              <a:rPr lang="en-US" smtClean="0"/>
            </a:fld>
            <a:endParaRPr lang="en-US" dirty="0"/>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dirty="0"/>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50305E07-67EA-4042-A3F6-853A8AD8D209}"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5"/>
    </inkml:context>
    <inkml:brush xml:id="br0">
      <inkml:brushProperty name="width" value="0.05" units="cm"/>
      <inkml:brushProperty name="height" value="0.05" units="cm"/>
      <inkml:brushProperty name="color" value="#000000"/>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6"/>
    </inkml:context>
    <inkml:brush xml:id="br0">
      <inkml:brushProperty name="width" value="0.05" units="cm"/>
      <inkml:brushProperty name="height" value="0.05" units="cm"/>
      <inkml:brushProperty name="color" value="#000000"/>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7"/>
    </inkml:context>
    <inkml:brush xml:id="br0">
      <inkml:brushProperty name="width" value="0.05" units="cm"/>
      <inkml:brushProperty name="height" value="0.05" units="cm"/>
      <inkml:brushProperty name="color" value="#000000"/>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dirty="0"/>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sz="1400" b="1" dirty="0">
                <a:sym typeface="+mn-ea"/>
              </a:rPr>
              <a:t>One of my bosses, Pat, whom I have talked about before, was by no means the smartest boss I have worked for but I learned more about business leadership from him than probably any other boss since then.</a:t>
            </a:r>
            <a:endParaRPr lang="en-US" sz="1400" b="1" dirty="0">
              <a:sym typeface="+mn-ea"/>
            </a:endParaRPr>
          </a:p>
          <a:p>
            <a:r>
              <a:rPr lang="en-US" sz="1400" b="1" dirty="0">
                <a:sym typeface="+mn-ea"/>
              </a:rPr>
              <a:t>He lived 'servant leadership' before it became a buzzword in leadership circles and books.</a:t>
            </a:r>
            <a:endParaRPr lang="en-US" sz="1400" b="1" dirty="0">
              <a:sym typeface="+mn-ea"/>
            </a:endParaRPr>
          </a:p>
          <a:p>
            <a:r>
              <a:rPr lang="en-US" sz="1400" b="1" dirty="0">
                <a:sym typeface="+mn-ea"/>
              </a:rPr>
              <a:t>He also taught me about how to build a team as a boss.</a:t>
            </a:r>
            <a:endParaRPr lang="en-US" sz="1400" b="1" dirty="0">
              <a:sym typeface="+mn-ea"/>
            </a:endParaRPr>
          </a:p>
          <a:p>
            <a:r>
              <a:rPr lang="en-US" sz="1400" b="1" dirty="0">
                <a:sym typeface="+mn-ea"/>
              </a:rPr>
              <a:t>He taught me that you do not want to fill your team with superstars, you want to fill your team with utility players and maybe one or two who excel at a specialty.</a:t>
            </a:r>
            <a:endParaRPr lang="en-US" sz="1400" b="1" dirty="0">
              <a:sym typeface="+mn-ea"/>
            </a:endParaRPr>
          </a:p>
          <a:p>
            <a:r>
              <a:rPr lang="en-US" sz="1400" b="1" dirty="0">
                <a:sym typeface="+mn-ea"/>
              </a:rPr>
              <a:t>He said one of the keys to leading a team is to look past the resume to the character and to how they fit with others. Most any task can be learned but there needs to be a desire to work together, helping each other toward a common goal.</a:t>
            </a:r>
            <a:endParaRPr lang="en-US" sz="1400" b="1" dirty="0">
              <a:sym typeface="+mn-ea"/>
            </a:endParaRPr>
          </a:p>
          <a:p>
            <a:r>
              <a:rPr lang="en-US" sz="1400" b="1" dirty="0">
                <a:sym typeface="+mn-ea"/>
              </a:rPr>
              <a:t>That could be a sales goal, an accuracy goal , a quality goal, or completion goal. </a:t>
            </a:r>
            <a:endParaRPr lang="en-US" sz="1400" b="1" dirty="0">
              <a:sym typeface="+mn-ea"/>
            </a:endParaRPr>
          </a:p>
          <a:p>
            <a:r>
              <a:rPr lang="en-US" sz="1400" b="1" dirty="0">
                <a:sym typeface="+mn-ea"/>
              </a:rPr>
              <a:t>The important thing was making sure everyone had what they needed, information, time, resources and then allow them to work. Cheering them on and getting out of their way.</a:t>
            </a:r>
            <a:endParaRPr lang="en-US" sz="1400" b="1" dirty="0">
              <a:sym typeface="+mn-ea"/>
            </a:endParaRPr>
          </a:p>
          <a:p>
            <a:endParaRPr lang="en-US" sz="1400" b="1" dirty="0">
              <a:sym typeface="+mn-ea"/>
            </a:endParaRPr>
          </a:p>
          <a:p>
            <a:r>
              <a:rPr lang="en-US" sz="1400" b="1" dirty="0">
                <a:sym typeface="+mn-ea"/>
              </a:rPr>
              <a:t>This week we enter into a different phase of Jesus the king and His inaugurating His Kingdom.</a:t>
            </a:r>
            <a:endParaRPr lang="en-US" sz="1400" b="1" dirty="0">
              <a:sym typeface="+mn-ea"/>
            </a:endParaRPr>
          </a:p>
          <a:p>
            <a:r>
              <a:rPr lang="en-US" sz="1400" b="1" dirty="0">
                <a:sym typeface="+mn-ea"/>
              </a:rPr>
              <a:t>He does not STOP healing and preaching but some things are added to His ministry that previously were not identified earlier.</a:t>
            </a:r>
            <a:endParaRPr lang="en-US" sz="1400" b="1" dirty="0">
              <a:sym typeface="+mn-ea"/>
            </a:endParaRPr>
          </a:p>
          <a:p>
            <a:r>
              <a:rPr lang="en-US" sz="1400" b="1" dirty="0">
                <a:sym typeface="+mn-ea"/>
              </a:rPr>
              <a:t>The first thing Matthew wants us to notice is that Jesus is beginning his teaching and discipleship ministry in earnest.</a:t>
            </a:r>
            <a:endParaRPr lang="en-US" sz="1400" b="1" dirty="0">
              <a:sym typeface="+mn-ea"/>
            </a:endParaRPr>
          </a:p>
          <a:p>
            <a:r>
              <a:rPr lang="en-US" sz="1400" b="1" dirty="0">
                <a:sym typeface="+mn-ea"/>
              </a:rPr>
              <a:t>He is beginniing to build his team.</a:t>
            </a:r>
            <a:endParaRPr lang="en-US" sz="1400" b="1" dirty="0">
              <a:sym typeface="+mn-ea"/>
            </a:endParaRPr>
          </a:p>
          <a:p>
            <a:r>
              <a:rPr lang="en-US" sz="1400" b="1" dirty="0">
                <a:sym typeface="+mn-ea"/>
              </a:rPr>
              <a:t>Up until now, Jesus has called people to follow him and ,by now, he a sizeable entourage.</a:t>
            </a:r>
            <a:endParaRPr lang="en-US" sz="1400" b="1" dirty="0">
              <a:sym typeface="+mn-ea"/>
            </a:endParaRPr>
          </a:p>
          <a:p>
            <a:r>
              <a:rPr lang="en-US" sz="1400" b="1" dirty="0">
                <a:sym typeface="+mn-ea"/>
              </a:rPr>
              <a:t>He has not really identified those he wants to specifically </a:t>
            </a:r>
            <a:r>
              <a:rPr lang="en-US" sz="1400" b="1" i="1" dirty="0">
                <a:sym typeface="+mn-ea"/>
              </a:rPr>
              <a:t>'attend class'.</a:t>
            </a:r>
            <a:endParaRPr lang="en-US" sz="1400" b="1" i="1" dirty="0">
              <a:sym typeface="+mn-ea"/>
            </a:endParaRPr>
          </a:p>
          <a:p>
            <a:r>
              <a:rPr lang="en-US" sz="1400" b="1" dirty="0">
                <a:sym typeface="+mn-ea"/>
              </a:rPr>
              <a:t>That is getting fixed right now. We are going to spend some time with the class roster.</a:t>
            </a:r>
            <a:endParaRPr lang="en-US" sz="1400" b="1" dirty="0">
              <a:sym typeface="+mn-ea"/>
            </a:endParaRPr>
          </a:p>
          <a:p>
            <a:r>
              <a:rPr lang="en-US" sz="1400" b="1" dirty="0">
                <a:sym typeface="+mn-ea"/>
              </a:rPr>
              <a:t>Jesus calling his 12 Disciples into the role of Apostles.</a:t>
            </a:r>
            <a:endParaRPr lang="en-US" sz="1400" b="1" dirty="0">
              <a:sym typeface="+mn-ea"/>
            </a:endParaRPr>
          </a:p>
          <a:p>
            <a:endParaRPr lang="en-US" sz="1400" b="1" dirty="0">
              <a:sym typeface="+mn-ea"/>
            </a:endParaRPr>
          </a:p>
          <a:p>
            <a:endParaRPr lang="en-US" sz="1400" b="1" dirty="0">
              <a:sym typeface="+mn-e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READ</a:t>
            </a:r>
            <a:endParaRPr lang="en-US" b="1" dirty="0"/>
          </a:p>
          <a:p>
            <a:pPr marL="0" marR="0">
              <a:lnSpc>
                <a:spcPct val="115000"/>
              </a:lnSpc>
              <a:spcBef>
                <a:spcPts val="0"/>
              </a:spcBef>
              <a:spcAft>
                <a:spcPts val="1000"/>
              </a:spcAft>
            </a:pPr>
            <a:r>
              <a:rPr lang="en-US" b="1" dirty="0">
                <a:effectLst/>
                <a:latin typeface="Calibri" panose="020F0502020204030204" pitchFamily="34" charset="0"/>
                <a:sym typeface="+mn-ea"/>
              </a:rPr>
              <a:t>Matthew probably best shows the change in relationship for the 12. Jesus calls the 12 'The Disciples”but after they recieve their authority from Jesus, Matthew renames them as jesus Apostles signifying the change. </a:t>
            </a:r>
            <a:endParaRPr lang="en-US" b="1" dirty="0">
              <a:effectLst/>
              <a:latin typeface="Calibri" panose="020F0502020204030204" pitchFamily="34" charset="0"/>
            </a:endParaRPr>
          </a:p>
          <a:p>
            <a:pPr marL="0" marR="0">
              <a:lnSpc>
                <a:spcPct val="115000"/>
              </a:lnSpc>
              <a:spcBef>
                <a:spcPts val="0"/>
              </a:spcBef>
              <a:spcAft>
                <a:spcPts val="1000"/>
              </a:spcAft>
            </a:pPr>
            <a:r>
              <a:rPr lang="en-US" b="1" dirty="0">
                <a:effectLst/>
                <a:latin typeface="Calibri" panose="020F0502020204030204" pitchFamily="34" charset="0"/>
                <a:sym typeface="+mn-ea"/>
              </a:rPr>
              <a:t>Luke ALSO records that Jesus spent the night in prayer PRIOR to calling them out.</a:t>
            </a:r>
            <a:endParaRPr lang="en-US" b="1" dirty="0">
              <a:effectLst/>
              <a:latin typeface="Calibri" panose="020F0502020204030204" pitchFamily="34" charset="0"/>
            </a:endParaRPr>
          </a:p>
          <a:p>
            <a:pPr marL="0" marR="0">
              <a:lnSpc>
                <a:spcPct val="115000"/>
              </a:lnSpc>
              <a:spcBef>
                <a:spcPts val="0"/>
              </a:spcBef>
              <a:spcAft>
                <a:spcPts val="1000"/>
              </a:spcAft>
            </a:pPr>
            <a:r>
              <a:rPr lang="en-US" b="1" dirty="0">
                <a:effectLst/>
                <a:latin typeface="Calibri" panose="020F0502020204030204" pitchFamily="34" charset="0"/>
                <a:sym typeface="+mn-ea"/>
              </a:rPr>
              <a:t>Luke 6:12–13</a:t>
            </a:r>
            <a:r>
              <a:rPr lang="en-US" dirty="0">
                <a:effectLst/>
                <a:latin typeface="Calibri" panose="020F0502020204030204" pitchFamily="34" charset="0"/>
                <a:sym typeface="+mn-ea"/>
              </a:rPr>
              <a:t> </a:t>
            </a:r>
            <a:endParaRPr lang="en-US" dirty="0">
              <a:effectLst/>
              <a:latin typeface="Calibri" panose="020F0502020204030204" pitchFamily="34" charset="0"/>
            </a:endParaRPr>
          </a:p>
          <a:p>
            <a:pPr marL="0" marR="0">
              <a:lnSpc>
                <a:spcPct val="115000"/>
              </a:lnSpc>
              <a:spcBef>
                <a:spcPts val="0"/>
              </a:spcBef>
              <a:spcAft>
                <a:spcPts val="1000"/>
              </a:spcAft>
            </a:pPr>
            <a:r>
              <a:rPr lang="en-US" dirty="0">
                <a:effectLst/>
                <a:latin typeface="Calibri" panose="020F0502020204030204" pitchFamily="34" charset="0"/>
                <a:sym typeface="+mn-ea"/>
              </a:rPr>
              <a:t>It was at this time that He went off to the mountain to pray, and He spent the whole night in prayer to God. And when day came, He called His disciples to Him and chose twelve of them, whom He also named as apostles:” (NASB95) </a:t>
            </a:r>
            <a:endParaRPr lang="en-US" dirty="0">
              <a:effectLst/>
              <a:latin typeface="Calibri" panose="020F0502020204030204" pitchFamily="34" charset="0"/>
              <a:sym typeface="+mn-ea"/>
            </a:endParaRPr>
          </a:p>
          <a:p>
            <a:pPr marL="0" marR="0">
              <a:lnSpc>
                <a:spcPct val="115000"/>
              </a:lnSpc>
              <a:spcBef>
                <a:spcPts val="0"/>
              </a:spcBef>
              <a:spcAft>
                <a:spcPts val="1000"/>
              </a:spcAft>
            </a:pPr>
            <a:r>
              <a:rPr lang="en-US" b="1" dirty="0">
                <a:effectLst/>
                <a:latin typeface="Calibri" panose="020F0502020204030204" pitchFamily="34" charset="0"/>
                <a:sym typeface="+mn-ea"/>
              </a:rPr>
              <a:t>This verse in Luke makes it clear that this was no small matter to Jesus. and other scriptures confirm this. How? </a:t>
            </a:r>
            <a:endParaRPr lang="en-US" b="1" dirty="0">
              <a:effectLst/>
              <a:latin typeface="Calibri" panose="020F0502020204030204" pitchFamily="34" charset="0"/>
              <a:sym typeface="+mn-ea"/>
            </a:endParaRPr>
          </a:p>
          <a:p>
            <a:pPr marL="0" marR="0">
              <a:lnSpc>
                <a:spcPct val="115000"/>
              </a:lnSpc>
              <a:spcBef>
                <a:spcPts val="0"/>
              </a:spcBef>
              <a:spcAft>
                <a:spcPts val="1000"/>
              </a:spcAft>
            </a:pPr>
            <a:r>
              <a:rPr lang="en-US" b="1" dirty="0">
                <a:effectLst/>
                <a:latin typeface="Calibri" panose="020F0502020204030204" pitchFamily="34" charset="0"/>
                <a:sym typeface="+mn-ea"/>
              </a:rPr>
              <a:t>Because Jesus list of 'Messengers' is recorded for us  3 other places. Mark, Luke and again, in Acts we have them listed out.</a:t>
            </a:r>
            <a:endParaRPr lang="en-US" b="1" dirty="0">
              <a:effectLst/>
              <a:latin typeface="Calibri" panose="020F0502020204030204" pitchFamily="34" charset="0"/>
              <a:sym typeface="+mn-ea"/>
            </a:endParaRPr>
          </a:p>
          <a:p>
            <a:pPr marL="0" marR="0">
              <a:lnSpc>
                <a:spcPct val="115000"/>
              </a:lnSpc>
              <a:spcBef>
                <a:spcPts val="0"/>
              </a:spcBef>
              <a:spcAft>
                <a:spcPts val="1000"/>
              </a:spcAft>
            </a:pPr>
            <a:r>
              <a:rPr lang="en-US" b="1" dirty="0">
                <a:effectLst/>
                <a:latin typeface="Calibri" panose="020F0502020204030204" pitchFamily="34" charset="0"/>
                <a:sym typeface="+mn-ea"/>
              </a:rPr>
              <a:t>God wants to be sure we are introduced to Jesus team that He is building for His purposes.</a:t>
            </a:r>
            <a:endParaRPr lang="en-US" b="1" dirty="0">
              <a:effectLst/>
              <a:latin typeface="Calibri" panose="020F0502020204030204" pitchFamily="34" charset="0"/>
              <a:sym typeface="+mn-ea"/>
            </a:endParaRPr>
          </a:p>
          <a:p>
            <a:pPr marL="0" marR="0">
              <a:lnSpc>
                <a:spcPct val="115000"/>
              </a:lnSpc>
              <a:spcBef>
                <a:spcPts val="0"/>
              </a:spcBef>
              <a:spcAft>
                <a:spcPts val="1000"/>
              </a:spcAft>
            </a:pPr>
            <a:endParaRPr lang="en-US" b="1" dirty="0">
              <a:effectLst/>
              <a:latin typeface="Calibri" panose="020F0502020204030204" pitchFamily="34" charset="0"/>
              <a:sym typeface="+mn-ea"/>
            </a:endParaRPr>
          </a:p>
          <a:p>
            <a:pPr marL="0" marR="0">
              <a:lnSpc>
                <a:spcPct val="115000"/>
              </a:lnSpc>
              <a:spcBef>
                <a:spcPts val="0"/>
              </a:spcBef>
              <a:spcAft>
                <a:spcPts val="1000"/>
              </a:spcAft>
            </a:pPr>
            <a:endParaRPr lang="en-US" dirty="0">
              <a:effectLst/>
              <a:latin typeface="Calibri" panose="020F0502020204030204" pitchFamily="34" charset="0"/>
            </a:endParaRPr>
          </a:p>
          <a:p>
            <a:r>
              <a:rPr lang="en-US" b="1" dirty="0"/>
              <a:t>Jesus calls 12 disciples out from this group of followers  to follow him exclusively and at times, even allows them to replicate his authority.</a:t>
            </a:r>
            <a:endParaRPr lang="en-US" b="1" dirty="0"/>
          </a:p>
          <a:p>
            <a:r>
              <a:rPr lang="en-US" b="1" dirty="0"/>
              <a:t>He provides them with power over the effects of sin.</a:t>
            </a:r>
            <a:endParaRPr lang="en-US" b="1" dirty="0"/>
          </a:p>
          <a:p>
            <a:r>
              <a:rPr lang="en-US" b="1" dirty="0"/>
              <a:t>Sin has been ravaging the entire world since the fall of Adam, up until now Jesus has been the only person capable of pushing back the darkness...pushing back the effects of sin.</a:t>
            </a:r>
            <a:endParaRPr lang="en-US" b="1" dirty="0"/>
          </a:p>
          <a:p>
            <a:r>
              <a:rPr lang="en-US" b="1" dirty="0"/>
              <a:t>Now the Son of God, God in the flesh has decided to entrust this power to a few chosen people who have been faithfully following Him.</a:t>
            </a:r>
            <a:endParaRPr lang="en-US" b="1" dirty="0"/>
          </a:p>
          <a:p>
            <a:r>
              <a:rPr lang="en-US" b="1" dirty="0"/>
              <a:t>They are going to be “The Sent out ones” which is the literal translation for Apostle...Messenger.</a:t>
            </a:r>
            <a:endParaRPr lang="en-US" b="1" dirty="0"/>
          </a:p>
          <a:p>
            <a:r>
              <a:rPr lang="en-US" b="1" i="1" dirty="0">
                <a:sym typeface="+mn-ea"/>
              </a:rPr>
              <a:t>John Calvin; </a:t>
            </a:r>
            <a:r>
              <a:rPr lang="en-US" i="1" dirty="0">
                <a:sym typeface="+mn-ea"/>
              </a:rPr>
              <a:t>The apostles had almost no rank among men, while the commission which Christ gave them was divine. Besides, they had neither ability nor eloquence, while the excellence and novelty of their office required more than human endowments. It was therefore necessary that they should derive authority from another source. By enabling them to perform miracles, Christ invests them with the badges of heavenly power, in order to secure the confidence and veneration of the people. And hence we may infer what is the proper use of miracles. As Christ gives to them at the same time, and in immediate connection, the appointment to be preachers of the gospel and ministers of miracles, it is plain that miracles are nothing else than seals of his doctrine</a:t>
            </a:r>
            <a:endParaRPr lang="en-US" b="1" i="1" dirty="0"/>
          </a:p>
          <a:p>
            <a:endParaRPr lang="en-US" b="1" i="1" dirty="0"/>
          </a:p>
          <a:p>
            <a:r>
              <a:rPr lang="en-US" b="1" dirty="0"/>
              <a:t>They were sent out to heal and cure and even raise the dead but this was not the overarching reason. The reason that they were given these powers was so that they could authenticate their words. Their message. The miracles that they worked in Jesus name would be bound up in the message they were bringing about the kingdom Jesus is building.</a:t>
            </a:r>
            <a:endParaRPr lang="en-US" b="1" dirty="0"/>
          </a:p>
          <a:p>
            <a:r>
              <a:rPr lang="en-US" b="1" dirty="0"/>
              <a:t>Now, what that preaching contained is certainly not the gospel as we know it now but it did contain 'New Kingdom' language as well as the proclaimation that Jesus, as King is bringing it to pass. So it was a gospel in seed form. It was 'good news' because the Kingdom of God is coming and has arrived already. But the full extent of all that was meant by that had yet to be revealed. This was 'ground floor' or 'entry level' gospel</a:t>
            </a:r>
            <a:endParaRPr lang="en-US" b="1" dirty="0"/>
          </a:p>
          <a:p>
            <a:r>
              <a:rPr lang="en-US" b="1" dirty="0"/>
              <a:t> I am sure specifics were a little.... wanting or unclear.</a:t>
            </a:r>
            <a:endParaRPr lang="en-US" b="1" dirty="0"/>
          </a:p>
          <a:p>
            <a:r>
              <a:rPr lang="en-US" b="1" dirty="0"/>
              <a:t>How much Old Testament prophecy and teaching they included in their declaring the good news is never recorded. As an interesting point all we DO know about their message was that it was to be about the coming kingdom of God through Jesus as King.</a:t>
            </a:r>
            <a:endParaRPr lang="en-US" b="1" dirty="0"/>
          </a:p>
          <a:p>
            <a:endParaRPr lang="en-US"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b="1" dirty="0"/>
          </a:p>
          <a:p>
            <a:r>
              <a:rPr lang="en-US" b="1" dirty="0"/>
              <a:t> This list of apostles in relatively similar order is recorded in 3 of the 4 gospels and again in Acts.</a:t>
            </a:r>
            <a:endParaRPr lang="en-US" b="1" dirty="0"/>
          </a:p>
          <a:p>
            <a:r>
              <a:rPr lang="en-US" b="1" dirty="0"/>
              <a:t>Like I said, The calling of the 12 is no small thing!</a:t>
            </a:r>
            <a:endParaRPr lang="en-US" b="1" dirty="0"/>
          </a:p>
          <a:p>
            <a:r>
              <a:rPr lang="en-US" b="1" dirty="0">
                <a:sym typeface="+mn-ea"/>
              </a:rPr>
              <a:t>If the number of times the same issue is recorded in scripture has any weight, even Jesus lineage is not recorded as many times.</a:t>
            </a:r>
            <a:endParaRPr lang="en-US" b="1" dirty="0"/>
          </a:p>
          <a:p>
            <a:r>
              <a:rPr lang="en-US" b="1" dirty="0"/>
              <a:t>We should not read over it like any of the other geneologies or lists we usually do.</a:t>
            </a:r>
            <a:endParaRPr lang="en-US" b="1" dirty="0"/>
          </a:p>
          <a:p>
            <a:r>
              <a:rPr lang="en-US" b="1" dirty="0"/>
              <a:t>There are things we can learn for this list if we slow down.</a:t>
            </a:r>
            <a:endParaRPr lang="en-US" b="1" dirty="0"/>
          </a:p>
          <a:p>
            <a:r>
              <a:rPr lang="en-US" b="1" dirty="0"/>
              <a:t>His calling of 12 men echoes the establishing of 12 Tribes of Israel as God's people. We can almost see Jesus estabblishing his Kingdom over the top of the 12 sons...using them as a template or starting point for his New Kingdom.  </a:t>
            </a:r>
            <a:endParaRPr lang="en-US" b="1" dirty="0"/>
          </a:p>
          <a:p>
            <a:endParaRPr lang="en-US" b="1" dirty="0"/>
          </a:p>
          <a:p>
            <a:r>
              <a:rPr lang="en-US" b="1" dirty="0"/>
              <a:t>All 4 lists have Peter mentioned first. This is because he was to be the leader and as head over the church after Jesus returned to His father. Peter was to carry on as being the only one with a handle on God’s truth. The 'First among equals' is t become The Final Authority in all things....kidding.</a:t>
            </a:r>
            <a:endParaRPr lang="en-US" b="1" dirty="0"/>
          </a:p>
          <a:p>
            <a:endParaRPr lang="en-US" b="1" dirty="0"/>
          </a:p>
          <a:p>
            <a:pPr marL="0" marR="0">
              <a:lnSpc>
                <a:spcPct val="115000"/>
              </a:lnSpc>
              <a:spcBef>
                <a:spcPts val="0"/>
              </a:spcBef>
              <a:spcAft>
                <a:spcPts val="1000"/>
              </a:spcAft>
            </a:pPr>
            <a:r>
              <a:rPr lang="en-US" b="1" dirty="0"/>
              <a:t>The rest of the group is listed like I had mentioned in similar fashion in all four accounts with a couple of alterations in the listing of the 12 but the  oneother thing they all have in common is that they all list Judas Iscariot as last.</a:t>
            </a:r>
            <a:endParaRPr lang="en-US" b="1" dirty="0"/>
          </a:p>
          <a:p>
            <a:pPr marL="0" marR="0">
              <a:lnSpc>
                <a:spcPct val="115000"/>
              </a:lnSpc>
              <a:spcBef>
                <a:spcPts val="0"/>
              </a:spcBef>
              <a:spcAft>
                <a:spcPts val="1000"/>
              </a:spcAft>
            </a:pPr>
            <a:r>
              <a:rPr lang="en-US" b="1" dirty="0"/>
              <a:t>We will spend a few minutes looking at what we may know about these men as individuals but I want to look at how they fit together as a group.</a:t>
            </a:r>
            <a:endParaRPr lang="en-US" b="1" dirty="0"/>
          </a:p>
          <a:p>
            <a:pPr marL="0" marR="0">
              <a:lnSpc>
                <a:spcPct val="115000"/>
              </a:lnSpc>
              <a:spcBef>
                <a:spcPts val="0"/>
              </a:spcBef>
              <a:spcAft>
                <a:spcPts val="1000"/>
              </a:spcAft>
            </a:pPr>
            <a:r>
              <a:rPr lang="en-US" b="1" dirty="0"/>
              <a:t>We know Peter and Andrew are brothers.</a:t>
            </a:r>
            <a:endParaRPr lang="en-US" b="1" dirty="0"/>
          </a:p>
          <a:p>
            <a:pPr marL="0" marR="0">
              <a:lnSpc>
                <a:spcPct val="115000"/>
              </a:lnSpc>
              <a:spcBef>
                <a:spcPts val="0"/>
              </a:spcBef>
              <a:spcAft>
                <a:spcPts val="1000"/>
              </a:spcAft>
            </a:pPr>
            <a:r>
              <a:rPr lang="en-US" b="1" dirty="0"/>
              <a:t>we know James and John are brothers.</a:t>
            </a:r>
            <a:endParaRPr lang="en-US" b="1" dirty="0"/>
          </a:p>
          <a:p>
            <a:pPr marL="0" marR="0">
              <a:lnSpc>
                <a:spcPct val="115000"/>
              </a:lnSpc>
              <a:spcBef>
                <a:spcPts val="0"/>
              </a:spcBef>
              <a:spcAft>
                <a:spcPts val="1000"/>
              </a:spcAft>
            </a:pPr>
            <a:r>
              <a:rPr lang="en-US" b="1" dirty="0"/>
              <a:t>There is also evidence that Matthew and James (the lessor) were brothers as well; both having a father named Alpheus.</a:t>
            </a:r>
            <a:endParaRPr lang="en-US" b="1" dirty="0"/>
          </a:p>
          <a:p>
            <a:pPr marL="0" marR="0">
              <a:lnSpc>
                <a:spcPct val="115000"/>
              </a:lnSpc>
              <a:spcBef>
                <a:spcPts val="0"/>
              </a:spcBef>
              <a:spcAft>
                <a:spcPts val="1000"/>
              </a:spcAft>
            </a:pPr>
            <a:r>
              <a:rPr lang="en-US" b="1" dirty="0"/>
              <a:t>Judas the traitor is ALSO the only one of the 12 who does not have roots in Galilee having come from MOAB which was north and west of Galilee.</a:t>
            </a:r>
            <a:endParaRPr lang="en-US" b="1" dirty="0"/>
          </a:p>
          <a:p>
            <a:pPr marL="0" marR="0">
              <a:lnSpc>
                <a:spcPct val="115000"/>
              </a:lnSpc>
              <a:spcBef>
                <a:spcPts val="0"/>
              </a:spcBef>
              <a:spcAft>
                <a:spcPts val="1000"/>
              </a:spcAft>
            </a:pPr>
            <a:r>
              <a:rPr lang="en-US" b="1" dirty="0"/>
              <a:t>He would have traveled the furthest to see Jesus and to participateas a follower.</a:t>
            </a:r>
            <a:endParaRPr lang="en-US" b="1" dirty="0"/>
          </a:p>
          <a:p>
            <a:pPr marL="0" marR="0">
              <a:lnSpc>
                <a:spcPct val="115000"/>
              </a:lnSpc>
              <a:spcBef>
                <a:spcPts val="0"/>
              </a:spcBef>
              <a:spcAft>
                <a:spcPts val="1000"/>
              </a:spcAft>
            </a:pPr>
            <a:endParaRPr lang="en-US"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pPr marL="0" marR="0">
              <a:lnSpc>
                <a:spcPct val="115000"/>
              </a:lnSpc>
              <a:spcBef>
                <a:spcPts val="0"/>
              </a:spcBef>
              <a:spcAft>
                <a:spcPts val="1000"/>
              </a:spcAft>
            </a:pPr>
            <a:r>
              <a:rPr lang="en-US" b="1" u="sng" dirty="0"/>
              <a:t>Obviously, we know the most about Peter.</a:t>
            </a:r>
            <a:endParaRPr lang="en-US" b="1" u="sng" dirty="0"/>
          </a:p>
          <a:p>
            <a:pPr marL="0" marR="0">
              <a:lnSpc>
                <a:spcPct val="115000"/>
              </a:lnSpc>
              <a:spcBef>
                <a:spcPts val="0"/>
              </a:spcBef>
              <a:spcAft>
                <a:spcPts val="1000"/>
              </a:spcAft>
            </a:pPr>
            <a:r>
              <a:rPr lang="en-US" b="1" dirty="0"/>
              <a:t>Fisherman from Bethsaida just outside of Capernaum</a:t>
            </a:r>
            <a:endParaRPr lang="en-US" b="1" dirty="0"/>
          </a:p>
          <a:p>
            <a:pPr marL="0" marR="0">
              <a:lnSpc>
                <a:spcPct val="115000"/>
              </a:lnSpc>
              <a:spcBef>
                <a:spcPts val="0"/>
              </a:spcBef>
              <a:spcAft>
                <a:spcPts val="1000"/>
              </a:spcAft>
            </a:pPr>
            <a:r>
              <a:rPr lang="en-US" b="1" dirty="0">
                <a:sym typeface="+mn-ea"/>
              </a:rPr>
              <a:t>He WAS their informal leader and exhibits very impulsive, emotional actions and reactions which did not always help.</a:t>
            </a:r>
            <a:endParaRPr lang="en-US" b="1" dirty="0"/>
          </a:p>
          <a:p>
            <a:pPr marL="0" marR="0">
              <a:lnSpc>
                <a:spcPct val="115000"/>
              </a:lnSpc>
              <a:spcBef>
                <a:spcPts val="0"/>
              </a:spcBef>
              <a:spcAft>
                <a:spcPts val="1000"/>
              </a:spcAft>
            </a:pPr>
            <a:r>
              <a:rPr lang="en-US" b="1" dirty="0">
                <a:sym typeface="+mn-ea"/>
              </a:rPr>
              <a:t>He WAS- the first to proclaim Jesus as the son of God (Matt. 16:16), He was the first to deny Him. He was also the first </a:t>
            </a:r>
            <a:r>
              <a:rPr lang="en-US" b="1">
                <a:sym typeface="+mn-ea"/>
              </a:rPr>
              <a:t>of the 12 to leave the group to go fishing </a:t>
            </a:r>
            <a:r>
              <a:rPr lang="en-US" b="1" i="1">
                <a:sym typeface="+mn-ea"/>
              </a:rPr>
              <a:t>(Mk. 16:7</a:t>
            </a:r>
            <a:r>
              <a:rPr lang="en-US" b="1" i="1" dirty="0">
                <a:effectLst/>
                <a:latin typeface="Calibri" panose="020F0502020204030204" pitchFamily="34" charset="0"/>
                <a:sym typeface="+mn-ea"/>
              </a:rPr>
              <a:t>“But go, tell His disciples and Peter, ‘He is going ahead of you to Galilee; there you will see Him, just as He told you.’ ”” (NASB95))</a:t>
            </a:r>
            <a:endParaRPr lang="en-US" b="1" i="1" dirty="0">
              <a:effectLst/>
              <a:latin typeface="Calibri" panose="020F0502020204030204" pitchFamily="34" charset="0"/>
            </a:endParaRPr>
          </a:p>
          <a:p>
            <a:pPr marL="0" marR="0">
              <a:lnSpc>
                <a:spcPct val="115000"/>
              </a:lnSpc>
              <a:spcBef>
                <a:spcPts val="0"/>
              </a:spcBef>
              <a:spcAft>
                <a:spcPts val="1000"/>
              </a:spcAft>
            </a:pPr>
            <a:r>
              <a:rPr lang="en-US" b="1">
                <a:sym typeface="+mn-ea"/>
              </a:rPr>
              <a:t>He also was the first disciple to get</a:t>
            </a:r>
            <a:r>
              <a:rPr lang="en-US" b="1" dirty="0">
                <a:sym typeface="+mn-ea"/>
              </a:rPr>
              <a:t> to the empty tomb. He is recorded as the first to actually begin the proclamation of the gospel after Jesus ascension and, with James, was appointed as the first leaders in the newly formed Jerusalem church</a:t>
            </a:r>
            <a:endParaRPr lang="en-US" b="1" dirty="0"/>
          </a:p>
          <a:p>
            <a:pPr marL="0" marR="0">
              <a:lnSpc>
                <a:spcPct val="115000"/>
              </a:lnSpc>
              <a:spcBef>
                <a:spcPts val="0"/>
              </a:spcBef>
              <a:spcAft>
                <a:spcPts val="1000"/>
              </a:spcAft>
            </a:pPr>
            <a:r>
              <a:rPr lang="en-US" b="1" dirty="0"/>
              <a:t>Lack of emotional control or impulsive speech or actions. Neither of these is good qualities for a leader in usual circumstances but because he was following Jesus and being held in check by Him and others he was able to grow into a formidable, wise and soft hearted leader. Reading either of his letters, you will quickly notice how his maturing under the Lord is evidenced while still exhibiting great emotion and his concern for his readers.</a:t>
            </a:r>
            <a:endParaRPr lang="en-US" b="1" dirty="0"/>
          </a:p>
          <a:p>
            <a:pPr marL="0" marR="0">
              <a:lnSpc>
                <a:spcPct val="115000"/>
              </a:lnSpc>
              <a:spcBef>
                <a:spcPts val="0"/>
              </a:spcBef>
              <a:spcAft>
                <a:spcPts val="1000"/>
              </a:spcAft>
            </a:pPr>
            <a:endParaRPr lang="en-US" b="1" dirty="0"/>
          </a:p>
          <a:p>
            <a:pPr marL="0" marR="0">
              <a:lnSpc>
                <a:spcPct val="115000"/>
              </a:lnSpc>
              <a:spcBef>
                <a:spcPts val="0"/>
              </a:spcBef>
              <a:spcAft>
                <a:spcPts val="1000"/>
              </a:spcAft>
            </a:pPr>
            <a:r>
              <a:rPr lang="en-US" b="1" u="sng" dirty="0"/>
              <a:t>Andrew </a:t>
            </a:r>
            <a:r>
              <a:rPr lang="en-US" b="1" dirty="0"/>
              <a:t>was Peter's brother, also a fisherman and certainly the more reserved. He appears to be one of the more evangelical of the group. He was the first one called by Jesus to leave John's miistry and follow Him. He, with Peter, may have lived a little more on the emotional end of things but in Andrew this attibute is more tempered. His first reaction to Jesus call was to tell his Brother! </a:t>
            </a:r>
            <a:r>
              <a:rPr lang="en-US" b="1" dirty="0">
                <a:sym typeface="+mn-ea"/>
              </a:rPr>
              <a:t>He himself also was looked up to by some of the other apostles as Philip goes to get Andrew's support when he finds out there was a couple of Greek GENTILES that wanted to meet Jesus. Philip seemed unwilling to tell this to Jesus by himself.</a:t>
            </a:r>
            <a:endParaRPr lang="en-US" b="1" dirty="0"/>
          </a:p>
          <a:p>
            <a:pPr marL="0" marR="0">
              <a:lnSpc>
                <a:spcPct val="115000"/>
              </a:lnSpc>
              <a:spcBef>
                <a:spcPts val="0"/>
              </a:spcBef>
              <a:spcAft>
                <a:spcPts val="1000"/>
              </a:spcAft>
            </a:pPr>
            <a:r>
              <a:rPr lang="en-US" b="1" dirty="0"/>
              <a:t> Andrew had no lack of faith as HE is the one who tells Jesus about the young boy who has 5 loves of bread and  fishes when Jesus asks how they would feed the 5000 followers listening to Jesus. </a:t>
            </a:r>
            <a:endParaRPr lang="en-US" b="1" dirty="0"/>
          </a:p>
          <a:p>
            <a:pPr marL="0" marR="0">
              <a:lnSpc>
                <a:spcPct val="115000"/>
              </a:lnSpc>
              <a:spcBef>
                <a:spcPts val="0"/>
              </a:spcBef>
              <a:spcAft>
                <a:spcPts val="1000"/>
              </a:spcAft>
            </a:pPr>
            <a:r>
              <a:rPr lang="en-US" b="1" u="sng" dirty="0"/>
              <a:t>James, the son of Zebedee</a:t>
            </a:r>
            <a:r>
              <a:rPr lang="en-US" b="1" dirty="0"/>
              <a:t>,  part of a fishing family with his brother and father they had a fishing business. Along with Peter and John were in what some would describe as 'the inner circle'. These three guys were involved in parts of Jesus' life, actions and ministry that others were not a part of. The healing of Jairus' daughter being an example. Accompanying Jesus to the mount of transfiguration would be another.  This James is NOT to be confused with Jesus brother who also was named James.</a:t>
            </a:r>
            <a:endParaRPr lang="en-US" b="1" dirty="0"/>
          </a:p>
          <a:p>
            <a:pPr marL="0" marR="0">
              <a:lnSpc>
                <a:spcPct val="115000"/>
              </a:lnSpc>
              <a:spcBef>
                <a:spcPts val="0"/>
              </a:spcBef>
              <a:spcAft>
                <a:spcPts val="1000"/>
              </a:spcAft>
            </a:pPr>
            <a:r>
              <a:rPr lang="en-US" b="1" dirty="0"/>
              <a:t>This James was half of the brotherly team known by the group as  Boanerges (Bow an ER gees) which is translated in Mark as 'sons of thunder but literally means 'sons of rage'.</a:t>
            </a:r>
            <a:endParaRPr lang="en-US" b="1" dirty="0"/>
          </a:p>
          <a:p>
            <a:pPr marL="0" marR="0">
              <a:lnSpc>
                <a:spcPct val="115000"/>
              </a:lnSpc>
              <a:spcBef>
                <a:spcPts val="0"/>
              </a:spcBef>
              <a:spcAft>
                <a:spcPts val="1000"/>
              </a:spcAft>
            </a:pPr>
            <a:r>
              <a:rPr lang="en-US" b="1" dirty="0"/>
              <a:t>This is proven out in Luke's gospel.</a:t>
            </a:r>
            <a:endParaRPr lang="en-US" b="1" dirty="0"/>
          </a:p>
          <a:p>
            <a:pPr marL="0" marR="0">
              <a:lnSpc>
                <a:spcPct val="115000"/>
              </a:lnSpc>
              <a:spcBef>
                <a:spcPts val="0"/>
              </a:spcBef>
              <a:spcAft>
                <a:spcPts val="1000"/>
              </a:spcAft>
            </a:pPr>
            <a:r>
              <a:rPr lang="en-US" b="1" dirty="0"/>
              <a:t> Later on in Jesus ministry as jesus is making his way to Jerusalem, they want to pass through Samaria and stay the night in a Samaritan village.</a:t>
            </a:r>
            <a:endParaRPr lang="en-US" b="1" dirty="0"/>
          </a:p>
          <a:p>
            <a:pPr marL="0" marR="0">
              <a:lnSpc>
                <a:spcPct val="115000"/>
              </a:lnSpc>
              <a:spcBef>
                <a:spcPts val="0"/>
              </a:spcBef>
              <a:spcAft>
                <a:spcPts val="1000"/>
              </a:spcAft>
            </a:pPr>
            <a:r>
              <a:rPr lang="en-US" b="1" i="1" dirty="0"/>
              <a:t>Luke 9:51–56</a:t>
            </a:r>
            <a:endParaRPr lang="en-US" b="1" i="1" dirty="0"/>
          </a:p>
          <a:p>
            <a:pPr marL="0" marR="0">
              <a:lnSpc>
                <a:spcPct val="115000"/>
              </a:lnSpc>
              <a:spcBef>
                <a:spcPts val="0"/>
              </a:spcBef>
              <a:spcAft>
                <a:spcPts val="1000"/>
              </a:spcAft>
            </a:pPr>
            <a:r>
              <a:rPr lang="en-US" b="1" i="1" dirty="0"/>
              <a:t>When the days were approaching for His ascension, He was determined to go to Jerusalem; and He sent messengers on ahead of Him, and they went and entered a village of the Samaritans to make arrangements for Him. But they did not receive Him, because He was traveling toward Jerusalem. When His disciples James and John saw this, they said, “Lord, do You want us to command fire to come down from heaven and consume them?” But He turned and rebuked them, and said, “You do not know what kind of spirit you are of; for the Son of Man did not come to destroy men’s lives, but to save them.” And they went on to another village.” (NASB95)</a:t>
            </a:r>
            <a:endParaRPr lang="en-US" b="1" i="1" dirty="0"/>
          </a:p>
          <a:p>
            <a:pPr marL="0" marR="0">
              <a:lnSpc>
                <a:spcPct val="115000"/>
              </a:lnSpc>
              <a:spcBef>
                <a:spcPts val="0"/>
              </a:spcBef>
              <a:spcAft>
                <a:spcPts val="1000"/>
              </a:spcAft>
            </a:pPr>
            <a:r>
              <a:rPr lang="en-US" b="1" dirty="0"/>
              <a:t>James later became a leader in the jerusalem church. He seems to have been able to see the truth of Jesus message in clearer fashion than most being able to pronounce that Gentiles should not be hindered from following Jesus while peter struggled with it for a longer period of time.</a:t>
            </a:r>
            <a:endParaRPr lang="en-US" b="1" i="1" dirty="0"/>
          </a:p>
          <a:p>
            <a:pPr marL="0" marR="0">
              <a:lnSpc>
                <a:spcPct val="115000"/>
              </a:lnSpc>
              <a:spcBef>
                <a:spcPts val="0"/>
              </a:spcBef>
              <a:spcAft>
                <a:spcPts val="1000"/>
              </a:spcAft>
            </a:pPr>
            <a:endParaRPr lang="en-US" b="1" i="1" dirty="0"/>
          </a:p>
          <a:p>
            <a:pPr marL="0" marR="0">
              <a:lnSpc>
                <a:spcPct val="115000"/>
              </a:lnSpc>
              <a:spcBef>
                <a:spcPts val="0"/>
              </a:spcBef>
              <a:spcAft>
                <a:spcPts val="1000"/>
              </a:spcAft>
            </a:pPr>
            <a:r>
              <a:rPr lang="en-US" b="1" u="sng" dirty="0"/>
              <a:t>John, </a:t>
            </a:r>
            <a:r>
              <a:rPr lang="en-US" b="1" dirty="0"/>
              <a:t> </a:t>
            </a:r>
            <a:r>
              <a:rPr lang="en-US" b="1" u="sng" dirty="0"/>
              <a:t>the other part of the fishing Zebedees</a:t>
            </a:r>
            <a:r>
              <a:rPr lang="en-US" b="1" dirty="0"/>
              <a:t>. He rounds out the inner circle of three within the 12. He is probably most well know by his title' the Beloved', though he too was a 'son of thunder'  . This may be because he was a favorite of Jesus. He was after all the first to run to the empty tomb but Peter, being faster beat him to the entrance and Peter, being bolder, stepped in while a more tender John stayed back. The Beloved ALSO fits the pattern of his writing in later years. One of the foundational topics woven through his writings is love. Truth manifested in and through love. Of all the original 12 Apostles, he appears to have lived the longest and has the most writings found in scripture.</a:t>
            </a:r>
            <a:endParaRPr lang="en-US" b="1" dirty="0"/>
          </a:p>
          <a:p>
            <a:pPr marL="0" marR="0">
              <a:lnSpc>
                <a:spcPct val="115000"/>
              </a:lnSpc>
              <a:spcBef>
                <a:spcPts val="0"/>
              </a:spcBef>
              <a:spcAft>
                <a:spcPts val="1000"/>
              </a:spcAft>
            </a:pPr>
            <a:endParaRPr lang="en-US" b="1" dirty="0"/>
          </a:p>
          <a:p>
            <a:pPr marL="0" marR="0">
              <a:lnSpc>
                <a:spcPct val="115000"/>
              </a:lnSpc>
              <a:spcBef>
                <a:spcPts val="0"/>
              </a:spcBef>
              <a:spcAft>
                <a:spcPts val="1000"/>
              </a:spcAft>
            </a:pPr>
            <a:r>
              <a:rPr lang="en-US" b="1" u="sng" dirty="0"/>
              <a:t>Philip </a:t>
            </a:r>
            <a:r>
              <a:rPr lang="en-US" b="1" dirty="0"/>
              <a:t> was at least good friends with Bartholomew. They are always mentioned as a package. They were also from Bethsaida along with Peter and Andrew.</a:t>
            </a:r>
            <a:endParaRPr lang="en-US" b="1" dirty="0"/>
          </a:p>
          <a:p>
            <a:pPr marL="0" marR="0">
              <a:lnSpc>
                <a:spcPct val="115000"/>
              </a:lnSpc>
              <a:spcBef>
                <a:spcPts val="0"/>
              </a:spcBef>
              <a:spcAft>
                <a:spcPts val="1000"/>
              </a:spcAft>
            </a:pPr>
            <a:r>
              <a:rPr lang="en-US" b="1" dirty="0"/>
              <a:t>What is interesting about Philip is that when Jesus calls him to follow. He goes to Batholemew to introduce him to Jesus first! Philip is also the guy who could not think outside of the box or take what he knows in the theoretical and apply it in reality. He is the disciple that, when Jesus asked how they could feed the 5000 just announced about half a year's wages would need to be made available. He ALSO was the disciple that asked to 'see the Father' in order to know Jesus.  </a:t>
            </a:r>
            <a:endParaRPr lang="en-US" b="1" dirty="0"/>
          </a:p>
          <a:p>
            <a:pPr marL="0" marR="0">
              <a:lnSpc>
                <a:spcPct val="115000"/>
              </a:lnSpc>
              <a:spcBef>
                <a:spcPts val="0"/>
              </a:spcBef>
              <a:spcAft>
                <a:spcPts val="1000"/>
              </a:spcAft>
            </a:pPr>
            <a:endParaRPr lang="en-US" b="1" dirty="0"/>
          </a:p>
          <a:p>
            <a:pPr marL="0" marR="0">
              <a:lnSpc>
                <a:spcPct val="115000"/>
              </a:lnSpc>
              <a:spcBef>
                <a:spcPts val="0"/>
              </a:spcBef>
              <a:spcAft>
                <a:spcPts val="1000"/>
              </a:spcAft>
            </a:pPr>
            <a:r>
              <a:rPr lang="en-US" b="1" u="sng" dirty="0">
                <a:sym typeface="+mn-ea"/>
              </a:rPr>
              <a:t>Bartholomew (or Nathaniel) </a:t>
            </a:r>
            <a:r>
              <a:rPr lang="en-US" b="1" dirty="0">
                <a:sym typeface="+mn-ea"/>
              </a:rPr>
              <a:t>is the blunt guy. He is the awkward guy. He is the guy who does not seem to have a very good if any filter to slow down what he thinks from escaping from his mouth. Jesus call him a man of 'no deceit' or always willing to say the truth. What we find admirable is that he ALSO is the first to call out Jesus as the Son of God AND the king of Israel</a:t>
            </a:r>
            <a:endParaRPr lang="en-US" b="1" dirty="0"/>
          </a:p>
          <a:p>
            <a:pPr marL="0" marR="0">
              <a:lnSpc>
                <a:spcPct val="115000"/>
              </a:lnSpc>
              <a:spcBef>
                <a:spcPts val="0"/>
              </a:spcBef>
              <a:spcAft>
                <a:spcPts val="1000"/>
              </a:spcAft>
            </a:pPr>
            <a:endParaRPr lang="en-US" b="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pPr marL="0" marR="0">
              <a:lnSpc>
                <a:spcPct val="115000"/>
              </a:lnSpc>
              <a:spcBef>
                <a:spcPts val="0"/>
              </a:spcBef>
              <a:spcAft>
                <a:spcPts val="1000"/>
              </a:spcAft>
            </a:pPr>
            <a:r>
              <a:rPr lang="en-US" b="1" u="sng" dirty="0"/>
              <a:t>Then we come to Thomas or Didymus</a:t>
            </a:r>
            <a:r>
              <a:rPr lang="en-US" b="1" dirty="0"/>
              <a:t>. He is best know as being a______________.</a:t>
            </a:r>
            <a:endParaRPr lang="en-US" b="1" dirty="0"/>
          </a:p>
          <a:p>
            <a:pPr marL="0" marR="0">
              <a:lnSpc>
                <a:spcPct val="115000"/>
              </a:lnSpc>
              <a:spcBef>
                <a:spcPts val="0"/>
              </a:spcBef>
              <a:spcAft>
                <a:spcPts val="1000"/>
              </a:spcAft>
            </a:pPr>
            <a:r>
              <a:rPr lang="en-US" b="1" dirty="0"/>
              <a:t>He seems to struggle with the unseen. He was the one who requested that he </a:t>
            </a:r>
            <a:r>
              <a:rPr lang="en-US" b="1" u="sng" dirty="0"/>
              <a:t>see</a:t>
            </a:r>
            <a:r>
              <a:rPr lang="en-US" b="1" dirty="0"/>
              <a:t> Jesus scars to believe he was and did what He was claiming</a:t>
            </a:r>
            <a:endParaRPr lang="en-US" b="1" dirty="0"/>
          </a:p>
          <a:p>
            <a:pPr marL="0" marR="0">
              <a:lnSpc>
                <a:spcPct val="115000"/>
              </a:lnSpc>
              <a:spcBef>
                <a:spcPts val="0"/>
              </a:spcBef>
              <a:spcAft>
                <a:spcPts val="1000"/>
              </a:spcAft>
            </a:pPr>
            <a:r>
              <a:rPr lang="en-US" b="1" dirty="0"/>
              <a:t>He ALSO is the disciple that confessed that if Jesus left, they would not yet know the way he is going. He has not </a:t>
            </a:r>
            <a:r>
              <a:rPr lang="en-US" b="1" u="sng" dirty="0"/>
              <a:t>'seen'</a:t>
            </a:r>
            <a:r>
              <a:rPr lang="en-US" b="1" dirty="0"/>
              <a:t> how to get there. </a:t>
            </a:r>
            <a:endParaRPr lang="en-US" b="1" dirty="0"/>
          </a:p>
          <a:p>
            <a:pPr marL="0" marR="0">
              <a:lnSpc>
                <a:spcPct val="115000"/>
              </a:lnSpc>
              <a:spcBef>
                <a:spcPts val="0"/>
              </a:spcBef>
              <a:spcAft>
                <a:spcPts val="1000"/>
              </a:spcAft>
            </a:pPr>
            <a:r>
              <a:rPr lang="en-US" b="1" dirty="0"/>
              <a:t>'Seeing is believing' may have originated with Thomas.</a:t>
            </a:r>
            <a:endParaRPr lang="en-US" b="1" dirty="0"/>
          </a:p>
          <a:p>
            <a:pPr marL="0" marR="0">
              <a:lnSpc>
                <a:spcPct val="115000"/>
              </a:lnSpc>
              <a:spcBef>
                <a:spcPts val="0"/>
              </a:spcBef>
              <a:spcAft>
                <a:spcPts val="1000"/>
              </a:spcAft>
            </a:pPr>
            <a:endParaRPr lang="en-US" b="1" dirty="0"/>
          </a:p>
          <a:p>
            <a:pPr marL="0" marR="0">
              <a:lnSpc>
                <a:spcPct val="115000"/>
              </a:lnSpc>
              <a:spcBef>
                <a:spcPts val="0"/>
              </a:spcBef>
              <a:spcAft>
                <a:spcPts val="1000"/>
              </a:spcAft>
            </a:pPr>
            <a:r>
              <a:rPr lang="en-US" b="1" u="sng" dirty="0"/>
              <a:t>Matthew. the Tax Collector</a:t>
            </a:r>
            <a:r>
              <a:rPr lang="en-US" b="1" dirty="0"/>
              <a:t>.  I always wondered why He didn't manage the finances, but Jesus has his reasons. </a:t>
            </a:r>
            <a:endParaRPr lang="en-US" b="1" dirty="0"/>
          </a:p>
          <a:p>
            <a:pPr marL="0" marR="0">
              <a:lnSpc>
                <a:spcPct val="115000"/>
              </a:lnSpc>
              <a:spcBef>
                <a:spcPts val="0"/>
              </a:spcBef>
              <a:spcAft>
                <a:spcPts val="1000"/>
              </a:spcAft>
            </a:pPr>
            <a:r>
              <a:rPr lang="en-US" b="1" dirty="0"/>
              <a:t>Matthew, as a tax collector, seems to have been generous . As a matter of fact, Both tax collectors we are introduced too seem to be generous and partiers. Zachheus threw Jesus a party during which HE declared that he would made good on his thievery as a tax collector.  Really the ONLY thing we know about Matthew is that he threw that party for Jesus. The only time Matthew's name is mentioned is found in His being called, throwing the party, and recorded within the 4 lists of the 12.</a:t>
            </a:r>
            <a:endParaRPr lang="en-US" b="1" dirty="0"/>
          </a:p>
          <a:p>
            <a:pPr marL="0" marR="0">
              <a:lnSpc>
                <a:spcPct val="115000"/>
              </a:lnSpc>
              <a:spcBef>
                <a:spcPts val="0"/>
              </a:spcBef>
              <a:spcAft>
                <a:spcPts val="1000"/>
              </a:spcAft>
            </a:pPr>
            <a:endParaRPr lang="en-US" b="1" dirty="0"/>
          </a:p>
          <a:p>
            <a:pPr marL="0" marR="0">
              <a:lnSpc>
                <a:spcPct val="115000"/>
              </a:lnSpc>
              <a:spcBef>
                <a:spcPts val="0"/>
              </a:spcBef>
              <a:spcAft>
                <a:spcPts val="1000"/>
              </a:spcAft>
            </a:pPr>
            <a:r>
              <a:rPr lang="en-US" b="1" u="sng" dirty="0"/>
              <a:t>James,</a:t>
            </a:r>
            <a:r>
              <a:rPr lang="en-US" b="1" dirty="0"/>
              <a:t>  He is sometimes referd to as James the Lesser to diferentiate between him and John's brother. This title of The Lessor comes from Mark 15:40 where, at the foot of the cross, we are told there were a small group of his followers including James the lesser and his mother, Mary. Lessor seems to be in reference to his stature or height. He is NOT thought to be Jesus half brother but a third James in the life of Jesus. </a:t>
            </a:r>
            <a:endParaRPr lang="en-US" b="1" dirty="0"/>
          </a:p>
          <a:p>
            <a:pPr marL="0" marR="0">
              <a:lnSpc>
                <a:spcPct val="115000"/>
              </a:lnSpc>
              <a:spcBef>
                <a:spcPts val="0"/>
              </a:spcBef>
              <a:spcAft>
                <a:spcPts val="1000"/>
              </a:spcAft>
            </a:pPr>
            <a:endParaRPr lang="en-US" b="1" dirty="0"/>
          </a:p>
          <a:p>
            <a:pPr marL="0" marR="0">
              <a:lnSpc>
                <a:spcPct val="115000"/>
              </a:lnSpc>
              <a:spcBef>
                <a:spcPts val="0"/>
              </a:spcBef>
              <a:spcAft>
                <a:spcPts val="1000"/>
              </a:spcAft>
            </a:pPr>
            <a:r>
              <a:rPr lang="en-US" b="1" u="sng" dirty="0"/>
              <a:t>Thaddaeus,  T</a:t>
            </a:r>
            <a:r>
              <a:rPr lang="en-US" b="1" dirty="0"/>
              <a:t>haddaeus is ALSO listed as Judas, son of James in Luke's gospel but I do not know which James, if any we have discussed, would be his father. If I were him by the time the gospels were written, I would try to make sure I was recognized as Thaddaeus as well. There is nothing else recorded in scripture about Thaddeus.</a:t>
            </a:r>
            <a:endParaRPr lang="en-US" b="1" dirty="0"/>
          </a:p>
          <a:p>
            <a:pPr marL="0" marR="0">
              <a:lnSpc>
                <a:spcPct val="115000"/>
              </a:lnSpc>
              <a:spcBef>
                <a:spcPts val="0"/>
              </a:spcBef>
              <a:spcAft>
                <a:spcPts val="1000"/>
              </a:spcAft>
            </a:pPr>
            <a:endParaRPr lang="en-US" b="1" dirty="0"/>
          </a:p>
          <a:p>
            <a:pPr marL="0" marR="0">
              <a:lnSpc>
                <a:spcPct val="115000"/>
              </a:lnSpc>
              <a:spcBef>
                <a:spcPts val="0"/>
              </a:spcBef>
              <a:spcAft>
                <a:spcPts val="1000"/>
              </a:spcAft>
            </a:pPr>
            <a:r>
              <a:rPr lang="en-US" b="1" u="sng" dirty="0"/>
              <a:t>Simon the zealous or The Zealot</a:t>
            </a:r>
            <a:r>
              <a:rPr lang="en-US" b="1" dirty="0"/>
              <a:t> The term 'zealot' may come fromhis birthplace because it's literal translation is “Caananean” but most think it refers to his political leanings.</a:t>
            </a:r>
            <a:endParaRPr lang="en-US" b="1" dirty="0"/>
          </a:p>
          <a:p>
            <a:pPr marL="0" marR="0">
              <a:lnSpc>
                <a:spcPct val="115000"/>
              </a:lnSpc>
              <a:spcBef>
                <a:spcPts val="0"/>
              </a:spcBef>
              <a:spcAft>
                <a:spcPts val="1000"/>
              </a:spcAft>
            </a:pPr>
            <a:r>
              <a:rPr lang="en-US" b="1" dirty="0"/>
              <a:t>What we need to remember is that the group commonly refered to as Zealots had not become a full blown movement yet. In any case, he would have been a man of deep convision and devotion, able to walk a path less traveled and against the grain.</a:t>
            </a:r>
            <a:endParaRPr lang="en-US" b="1" dirty="0"/>
          </a:p>
          <a:p>
            <a:pPr marL="0" marR="0">
              <a:lnSpc>
                <a:spcPct val="115000"/>
              </a:lnSpc>
              <a:spcBef>
                <a:spcPts val="0"/>
              </a:spcBef>
              <a:spcAft>
                <a:spcPts val="1000"/>
              </a:spcAft>
            </a:pPr>
            <a:endParaRPr lang="en-US" b="1" dirty="0"/>
          </a:p>
          <a:p>
            <a:pPr marL="0" marR="0">
              <a:lnSpc>
                <a:spcPct val="115000"/>
              </a:lnSpc>
              <a:spcBef>
                <a:spcPts val="0"/>
              </a:spcBef>
              <a:spcAft>
                <a:spcPts val="1000"/>
              </a:spcAft>
            </a:pPr>
            <a:r>
              <a:rPr lang="en-US" b="1" u="sng" dirty="0"/>
              <a:t>Lastly we have Judas Iscariot </a:t>
            </a:r>
            <a:r>
              <a:rPr lang="en-US" b="1" dirty="0"/>
              <a:t>Possibly the most famous apostle after Peter. He was the bookkeeper and financial manager. What I find interesting is; He is probably the guy that traveled the furthest to be with Jesus and he was the only one that had a job ministering within the group. Jesus gave him the purse strings to His entire ministry and still he is recognized as the 'son of perdition'. At his betrayal, none of the disciples seemed to know that he was leaving to betray his Lord and I am sure it was a shock to all to have him give up Jesus with a kiss in the garden. “There is a way that seems right to a man, but the end thereof is death.”He fulfilled the prophecy made by David centuries ago in Ps. 41:9</a:t>
            </a:r>
            <a:endParaRPr lang="en-US" b="1" dirty="0"/>
          </a:p>
          <a:p>
            <a:pPr marL="0" marR="0">
              <a:lnSpc>
                <a:spcPct val="115000"/>
              </a:lnSpc>
              <a:spcBef>
                <a:spcPts val="0"/>
              </a:spcBef>
              <a:spcAft>
                <a:spcPts val="1000"/>
              </a:spcAft>
            </a:pPr>
            <a:r>
              <a:rPr lang="en-US" b="1" i="1" dirty="0"/>
              <a:t>Psalm 41:9</a:t>
            </a:r>
            <a:endParaRPr lang="en-US" i="1" dirty="0"/>
          </a:p>
          <a:p>
            <a:pPr marL="0" marR="0">
              <a:lnSpc>
                <a:spcPct val="115000"/>
              </a:lnSpc>
              <a:spcBef>
                <a:spcPts val="0"/>
              </a:spcBef>
              <a:spcAft>
                <a:spcPts val="1000"/>
              </a:spcAft>
            </a:pPr>
            <a:r>
              <a:rPr lang="en-US" i="1" dirty="0"/>
              <a:t>Even my close friend in whom I trusted, Who ate my bread, Has lifted up his heel against me.” (NASB95)</a:t>
            </a:r>
            <a:endParaRPr lang="en-US" i="1" dirty="0"/>
          </a:p>
          <a:p>
            <a:pPr marL="0" marR="0">
              <a:lnSpc>
                <a:spcPct val="115000"/>
              </a:lnSpc>
              <a:spcBef>
                <a:spcPts val="0"/>
              </a:spcBef>
              <a:spcAft>
                <a:spcPts val="1000"/>
              </a:spcAft>
            </a:pPr>
            <a:endParaRPr lang="en-US" i="1" dirty="0"/>
          </a:p>
          <a:p>
            <a:pPr marL="0" marR="0">
              <a:lnSpc>
                <a:spcPct val="115000"/>
              </a:lnSpc>
              <a:spcBef>
                <a:spcPts val="0"/>
              </a:spcBef>
              <a:spcAft>
                <a:spcPts val="1000"/>
              </a:spcAft>
            </a:pPr>
            <a:endParaRPr lang="en-US" i="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I wanted to quickly go through the list of Apostles and tell you what we know of them through scripture. </a:t>
            </a:r>
            <a:endParaRPr lang="en-US" b="1" dirty="0"/>
          </a:p>
          <a:p>
            <a:r>
              <a:rPr lang="en-US" b="1" dirty="0"/>
              <a:t>Now there is much written about the 12 from extra-biblical sources but for Matthews goal, we only need to understand them how scripture paints them.</a:t>
            </a:r>
            <a:endParaRPr lang="en-US" b="1" dirty="0"/>
          </a:p>
          <a:p>
            <a:r>
              <a:rPr lang="en-US" b="1" dirty="0"/>
              <a:t>If we were to classify these guys on a success line from the worlds perspective we would come up with one word that would best describe them.</a:t>
            </a:r>
            <a:endParaRPr lang="en-US" b="1" dirty="0"/>
          </a:p>
          <a:p>
            <a:r>
              <a:rPr lang="en-US" b="1" dirty="0"/>
              <a:t>Average...maybe even Unaccomplished yet, these are the 12 that he chooses to answer his own prayer that the Lord would send workers into the whitened fields!</a:t>
            </a:r>
            <a:endParaRPr lang="en-US" b="1" dirty="0"/>
          </a:p>
          <a:p>
            <a:endParaRPr lang="en-US" b="1" dirty="0"/>
          </a:p>
          <a:p>
            <a:r>
              <a:rPr lang="en-US" b="1" dirty="0"/>
              <a:t>Sure, Zebedee had a small fishing business but none of the others were particularly famous.</a:t>
            </a:r>
            <a:endParaRPr lang="en-US" b="1" dirty="0"/>
          </a:p>
          <a:p>
            <a:r>
              <a:rPr lang="en-US" b="1" dirty="0"/>
              <a:t>Matthew was actually  </a:t>
            </a:r>
            <a:r>
              <a:rPr lang="en-US" b="1" dirty="0" err="1"/>
              <a:t>INfamous</a:t>
            </a:r>
            <a:r>
              <a:rPr lang="en-US" b="1" dirty="0"/>
              <a:t> and James the lessor and Thaddaeus are thought to have been actually a little 'slow'.</a:t>
            </a:r>
            <a:endParaRPr lang="en-US" b="1" dirty="0"/>
          </a:p>
          <a:p>
            <a:r>
              <a:rPr lang="en-US" b="1" dirty="0"/>
              <a:t>Simon was the political activist in the group and he would have the most to overcome in coming to grips with the reality of Jesus and His kingdom.</a:t>
            </a:r>
            <a:endParaRPr lang="en-US" b="1" dirty="0"/>
          </a:p>
          <a:p>
            <a:endParaRPr lang="en-US" b="1" dirty="0"/>
          </a:p>
          <a:p>
            <a:r>
              <a:rPr lang="en-US" b="1" dirty="0"/>
              <a:t>Ephesians 2 says.....READ</a:t>
            </a:r>
            <a:endParaRPr lang="en-US" b="1" dirty="0"/>
          </a:p>
          <a:p>
            <a:endParaRPr lang="en-US" b="1" dirty="0"/>
          </a:p>
          <a:p>
            <a:r>
              <a:rPr lang="en-US" b="1" dirty="0"/>
              <a:t>These Apostles are the 12 pillars of Jesus' fledgling church.</a:t>
            </a:r>
            <a:endParaRPr lang="en-US" b="1" dirty="0"/>
          </a:p>
          <a:p>
            <a:r>
              <a:rPr lang="en-US" b="1" dirty="0"/>
              <a:t>(Now I know they were not the literal foundations, but it is what they said and how they lived that we are to build upon.</a:t>
            </a:r>
            <a:endParaRPr lang="en-US" b="1" dirty="0"/>
          </a:p>
          <a:p>
            <a:r>
              <a:rPr lang="en-US" b="1" dirty="0"/>
              <a:t>They were entrusted with God's word AND God's power.</a:t>
            </a:r>
            <a:endParaRPr lang="en-US" b="1" dirty="0"/>
          </a:p>
          <a:p>
            <a:r>
              <a:rPr lang="en-US" b="1" dirty="0"/>
              <a:t>They were unknowns...fishermen, despised and in some cases maybe even just stupid! Yet they were His chosen.</a:t>
            </a:r>
            <a:endParaRPr lang="en-US" b="1" dirty="0"/>
          </a:p>
          <a:p>
            <a:r>
              <a:rPr lang="en-US" b="1" dirty="0"/>
              <a:t>They were willing to let go of what they had to pursue Jesus</a:t>
            </a:r>
            <a:endParaRPr lang="en-US" b="1" dirty="0"/>
          </a:p>
          <a:p>
            <a:r>
              <a:rPr lang="en-US" b="1" dirty="0"/>
              <a:t>They were willing to 'take up their cross' </a:t>
            </a:r>
            <a:endParaRPr lang="en-US" b="1" dirty="0"/>
          </a:p>
          <a:p>
            <a:r>
              <a:rPr lang="en-US" b="1" dirty="0"/>
              <a:t>This is Jesus saying to you and me...it is NOT WHO you are but it is ONLY who you ARE.</a:t>
            </a:r>
            <a:endParaRPr lang="en-US" b="1" dirty="0"/>
          </a:p>
          <a:p>
            <a:r>
              <a:rPr lang="en-US" b="1" dirty="0"/>
              <a:t>In other words, it is NOT who you are by occupation or standing. It is not who you are by bank account or by beauty.</a:t>
            </a:r>
            <a:endParaRPr lang="en-US" b="1" dirty="0"/>
          </a:p>
          <a:p>
            <a:r>
              <a:rPr lang="en-US" b="1" dirty="0"/>
              <a:t>The size of your house or the size of your memory has NOTHING to do with your standing in Christ. The things that matter to the world have little to no importance to God.</a:t>
            </a:r>
            <a:endParaRPr lang="en-US" b="1" dirty="0"/>
          </a:p>
          <a:p>
            <a:r>
              <a:rPr lang="en-US" b="1" dirty="0"/>
              <a:t>But It is ONLY  who you or more precisely, whom you have become that matters.  Having your heart transplanted…being BORN AGAIN in the Spirit is the only criteria.</a:t>
            </a:r>
            <a:endParaRPr lang="en-US" b="1" dirty="0"/>
          </a:p>
          <a:p>
            <a:pPr marL="0" marR="0">
              <a:lnSpc>
                <a:spcPct val="115000"/>
              </a:lnSpc>
              <a:spcBef>
                <a:spcPts val="0"/>
              </a:spcBef>
              <a:spcAft>
                <a:spcPts val="1000"/>
              </a:spcAft>
            </a:pPr>
            <a:r>
              <a:rPr lang="en-US" sz="1800" b="1" dirty="0">
                <a:sym typeface="+mn-ea"/>
              </a:rPr>
              <a:t>We are freed from the curse of the law now have and have become the Temple of the Holy Spirit.</a:t>
            </a:r>
            <a:endParaRPr lang="en-US" sz="1800" b="1" dirty="0"/>
          </a:p>
          <a:p>
            <a:endParaRPr lang="en-US" b="1" i="1" dirty="0"/>
          </a:p>
          <a:p>
            <a:r>
              <a:rPr lang="en-US" b="1" dirty="0"/>
              <a:t>Romans 7 says we now serve in’ the newness of the Spirit’ and not in oldness of the law.</a:t>
            </a:r>
            <a:endParaRPr lang="en-US" b="1" dirty="0"/>
          </a:p>
          <a:p>
            <a:r>
              <a:rPr lang="en-US" b="1" dirty="0">
                <a:sym typeface="+mn-ea"/>
              </a:rPr>
              <a:t>Is Jesus at the center of your life? Do you live for Jesus before self?</a:t>
            </a:r>
            <a:endParaRPr lang="en-US" b="1" dirty="0"/>
          </a:p>
          <a:p>
            <a:r>
              <a:rPr lang="en-US" b="1" dirty="0">
                <a:sym typeface="+mn-ea"/>
              </a:rPr>
              <a:t>Do OTHERS have a more prominent place in your life than your own wants or desires?</a:t>
            </a:r>
            <a:endParaRPr lang="en-US" b="1" dirty="0"/>
          </a:p>
          <a:p>
            <a:endParaRPr lang="en-US" b="1" dirty="0"/>
          </a:p>
          <a:p>
            <a:r>
              <a:rPr lang="en-US" b="1" dirty="0"/>
              <a:t>We serve because we WANT to, not because we are forced to by outside influences like regulations, commands, law or punishment.</a:t>
            </a:r>
            <a:endParaRPr lang="en-US" b="1" dirty="0"/>
          </a:p>
          <a:p>
            <a:r>
              <a:rPr lang="en-US" b="1" dirty="0"/>
              <a:t>We ARE growing in grace AND the knowledge of your Savior!</a:t>
            </a:r>
            <a:endParaRPr lang="en-US" b="1" dirty="0"/>
          </a:p>
          <a:p>
            <a:endParaRPr lang="en-US" b="1" dirty="0"/>
          </a:p>
          <a:p>
            <a:r>
              <a:rPr lang="en-US" b="1" dirty="0"/>
              <a:t>This was the to become the heart of the Apostles.</a:t>
            </a:r>
            <a:endParaRPr lang="en-US" b="1" dirty="0"/>
          </a:p>
          <a:p>
            <a:r>
              <a:rPr lang="en-US" b="1" dirty="0"/>
              <a:t>This was to be built into their character</a:t>
            </a:r>
            <a:endParaRPr lang="en-US" b="1" dirty="0"/>
          </a:p>
          <a:p>
            <a:r>
              <a:rPr lang="en-US" b="1" dirty="0"/>
              <a:t>Certainly they were not perfect. God was gracious enough to even allow us to read about their failures but they got back up, continued to follow even to the grave.</a:t>
            </a:r>
            <a:endParaRPr lang="en-US" b="1" dirty="0"/>
          </a:p>
          <a:p>
            <a:r>
              <a:rPr lang="en-US" b="1" dirty="0"/>
              <a:t>This is what is pleasing to our Lord.</a:t>
            </a:r>
            <a:endParaRPr lang="en-US" b="1" dirty="0"/>
          </a:p>
          <a:p>
            <a:r>
              <a:rPr lang="en-US" b="1" dirty="0"/>
              <a:t>God LOVES to see His temple being built. He rejoices to see the Holy Spirit moving in and through His people to enlarge the dwelling place of the Holy Spirit.</a:t>
            </a:r>
            <a:endParaRPr lang="en-US" b="1" dirty="0"/>
          </a:p>
          <a:p>
            <a:r>
              <a:rPr lang="en-US" b="1" dirty="0"/>
              <a:t>This is Matthew’s reason…to show the enlarging of the kingdom of God.</a:t>
            </a:r>
            <a:endParaRPr lang="en-US" b="1" dirty="0"/>
          </a:p>
          <a:p>
            <a:r>
              <a:rPr lang="en-US" b="1" dirty="0"/>
              <a:t>We go from Jesus to Jesus and the 12.</a:t>
            </a:r>
            <a:endParaRPr lang="en-US" b="1" dirty="0"/>
          </a:p>
          <a:p>
            <a:r>
              <a:rPr lang="en-US" b="1" dirty="0"/>
              <a:t>God through Jesus is already building His Kingdom...expanding its borders and influence.</a:t>
            </a:r>
            <a:endParaRPr lang="en-US" b="1" dirty="0"/>
          </a:p>
          <a:p>
            <a:endParaRPr lang="en-US" b="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Now step back;</a:t>
            </a:r>
            <a:endParaRPr lang="en-US" b="1" dirty="0"/>
          </a:p>
          <a:p>
            <a:r>
              <a:rPr lang="en-US" b="1" dirty="0"/>
              <a:t>If we would have looked at their lives then, they would have seemed inconsequential. </a:t>
            </a:r>
            <a:endParaRPr lang="en-US" b="1" dirty="0"/>
          </a:p>
          <a:p>
            <a:r>
              <a:rPr lang="en-US" b="1" dirty="0"/>
              <a:t>We now them as the 12 that turned the world upside down.</a:t>
            </a:r>
            <a:endParaRPr lang="en-US" b="1" dirty="0"/>
          </a:p>
          <a:p>
            <a:r>
              <a:rPr lang="en-US" b="1" dirty="0"/>
              <a:t>The difference was what? The Holy Spirit.</a:t>
            </a:r>
            <a:endParaRPr lang="en-US" b="1" dirty="0"/>
          </a:p>
          <a:p>
            <a:r>
              <a:rPr lang="en-US" b="1" dirty="0"/>
              <a:t>The Spirit of God is the common agent of change in the lives of ALL believers.</a:t>
            </a:r>
            <a:endParaRPr lang="en-US" b="1" dirty="0"/>
          </a:p>
          <a:p>
            <a:r>
              <a:rPr lang="en-US" b="1" dirty="0"/>
              <a:t>In John 14, Jesus tells His disciples that he needs leave so the Helper will come. </a:t>
            </a:r>
            <a:endParaRPr lang="en-US" b="1" dirty="0"/>
          </a:p>
          <a:p>
            <a:r>
              <a:rPr lang="en-US" b="1" dirty="0"/>
              <a:t>This Helper will be of no value to the world but to Jesus followers the Helper will be with them AND in them.</a:t>
            </a:r>
            <a:endParaRPr lang="en-US" b="1" dirty="0"/>
          </a:p>
          <a:p>
            <a:r>
              <a:rPr lang="en-US" b="1" dirty="0">
                <a:sym typeface="+mn-ea"/>
              </a:rPr>
              <a:t>The Holy Spirit dwelling within each one of us is what holds us together as a group and empowers us for action, United under our Head.</a:t>
            </a:r>
            <a:endParaRPr lang="en-US" b="1" dirty="0"/>
          </a:p>
          <a:p>
            <a:endParaRPr lang="en-US" b="1" dirty="0"/>
          </a:p>
          <a:p>
            <a:r>
              <a:rPr lang="en-US" b="1" dirty="0"/>
              <a:t>This is the role Holy Spirit helper </a:t>
            </a:r>
            <a:endParaRPr lang="en-US" b="1" dirty="0"/>
          </a:p>
          <a:p>
            <a:r>
              <a:rPr lang="en-US" b="1" dirty="0"/>
              <a:t>The Same Holy Spirit that gave Peter boldness to stand before a multi-lingual audience is the same Holy Spirit  within you.</a:t>
            </a:r>
            <a:endParaRPr lang="en-US" b="1" dirty="0"/>
          </a:p>
          <a:p>
            <a:r>
              <a:rPr lang="en-US" b="1" dirty="0"/>
              <a:t>The same Holy Spirit that caused Philip to intercept the Ethiopian eunuch resides in you.</a:t>
            </a:r>
            <a:endParaRPr lang="en-US" b="1" dirty="0"/>
          </a:p>
          <a:p>
            <a:r>
              <a:rPr lang="en-US" b="1" dirty="0"/>
              <a:t>The same Spirit that Gave Paul such eloquence @ Mars Hill abides in you as well.</a:t>
            </a:r>
            <a:endParaRPr lang="en-US" b="1" dirty="0"/>
          </a:p>
          <a:p>
            <a:r>
              <a:rPr lang="en-US" b="1" dirty="0"/>
              <a:t>The same Spirit that kept Luther standing and defending his faith in from of the Roman Catholic </a:t>
            </a:r>
            <a:r>
              <a:rPr lang="en-US" b="1" dirty="0" err="1"/>
              <a:t>heirarchy</a:t>
            </a:r>
            <a:r>
              <a:rPr lang="en-US" b="1" dirty="0"/>
              <a:t> is the same Spirit within you.</a:t>
            </a:r>
            <a:endParaRPr lang="en-US" b="1" dirty="0"/>
          </a:p>
          <a:p>
            <a:r>
              <a:rPr lang="en-US" b="1" dirty="0"/>
              <a:t>The same Holy Spirit that moved in the lives of Great Christians from then until this day  has not changed or become diluted.</a:t>
            </a:r>
            <a:endParaRPr lang="en-US" b="1" dirty="0"/>
          </a:p>
          <a:p>
            <a:endParaRPr lang="en-US" b="1" dirty="0"/>
          </a:p>
          <a:p>
            <a:r>
              <a:rPr lang="en-US" b="1" dirty="0"/>
              <a:t>He fitted each apostle specifically for His purpose and to bring glory to The Father. He is the Same spirit that fits each of us. </a:t>
            </a:r>
            <a:endParaRPr lang="en-US" b="1" dirty="0"/>
          </a:p>
          <a:p>
            <a:r>
              <a:rPr lang="en-US" b="1" dirty="0"/>
              <a:t>We talked about that last week a bit.</a:t>
            </a:r>
            <a:endParaRPr lang="en-US" b="1" dirty="0"/>
          </a:p>
          <a:p>
            <a:endParaRPr lang="en-US"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t>Jesus takes this group of B and C rookie level guys and maybe even players would have spent their lives on the bench.</a:t>
            </a:r>
            <a:endParaRPr lang="en-US" sz="1800" b="1" dirty="0"/>
          </a:p>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t>But Jesus calls them to follow Him  and does AMAZING things to them and through them.</a:t>
            </a:r>
            <a:endParaRPr lang="en-US" sz="1800" b="1" dirty="0"/>
          </a:p>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t>It all starts with the teachings of Jesus Christ and the later the indwelling of the Holy Spirit at Pentecost.</a:t>
            </a:r>
            <a:endParaRPr lang="en-US" sz="1800" b="1" dirty="0"/>
          </a:p>
          <a:p>
            <a:pPr marL="0" marR="0" lvl="0" indent="0" algn="l" defTabSz="914400" rtl="0" eaLnBrk="1" fontAlgn="auto" latinLnBrk="0" hangingPunct="1">
              <a:lnSpc>
                <a:spcPct val="115000"/>
              </a:lnSpc>
              <a:spcBef>
                <a:spcPts val="0"/>
              </a:spcBef>
              <a:spcAft>
                <a:spcPts val="1000"/>
              </a:spcAft>
              <a:buClrTx/>
              <a:buSzTx/>
              <a:buFontTx/>
              <a:buNone/>
              <a:defRPr/>
            </a:pPr>
            <a:endParaRPr lang="en-US" sz="1800" dirty="0">
              <a:effectLst/>
              <a:latin typeface="Calibri" panose="020F0502020204030204" pitchFamily="34" charset="0"/>
            </a:endParaRPr>
          </a:p>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effectLst/>
                <a:latin typeface="Calibri" panose="020F0502020204030204" pitchFamily="34" charset="0"/>
              </a:rPr>
              <a:t>As mentioned before, the same Spirit that indwelt these 11 (and Paul) indwells us and is able to accomplish the same things.But He has other, bettrer things for us.</a:t>
            </a:r>
            <a:endParaRPr lang="en-US" sz="1800" b="1" dirty="0">
              <a:effectLst/>
              <a:latin typeface="Calibri" panose="020F0502020204030204" pitchFamily="34" charset="0"/>
            </a:endParaRPr>
          </a:p>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effectLst/>
                <a:latin typeface="Calibri" panose="020F0502020204030204" pitchFamily="34" charset="0"/>
              </a:rPr>
              <a:t>Remember the Colossians passage, Paul wanted them to remember that they had been 'knit together in love.</a:t>
            </a:r>
            <a:endParaRPr lang="en-US" sz="1800" b="1" dirty="0">
              <a:effectLst/>
              <a:latin typeface="Calibri" panose="020F0502020204030204" pitchFamily="34" charset="0"/>
            </a:endParaRPr>
          </a:p>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effectLst/>
                <a:latin typeface="Calibri" panose="020F0502020204030204" pitchFamily="34" charset="0"/>
              </a:rPr>
              <a:t>How did the knitting happen? By their pursuing the true knowledge of Jesus Christ.</a:t>
            </a:r>
            <a:endParaRPr lang="en-US" sz="1800" b="1" dirty="0">
              <a:effectLst/>
              <a:latin typeface="Calibri" panose="020F0502020204030204" pitchFamily="34" charset="0"/>
            </a:endParaRPr>
          </a:p>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effectLst/>
                <a:latin typeface="Calibri" panose="020F0502020204030204" pitchFamily="34" charset="0"/>
              </a:rPr>
              <a:t>Where does the desire to Pursue come from?</a:t>
            </a:r>
            <a:endParaRPr lang="en-US" sz="1800" b="1" dirty="0">
              <a:effectLst/>
              <a:latin typeface="Calibri" panose="020F0502020204030204" pitchFamily="34" charset="0"/>
            </a:endParaRPr>
          </a:p>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effectLst/>
                <a:latin typeface="Calibri" panose="020F0502020204030204" pitchFamily="34" charset="0"/>
              </a:rPr>
              <a:t>Where does the ability to know Jesus come from?</a:t>
            </a:r>
            <a:endParaRPr lang="en-US" sz="1800" b="1" dirty="0">
              <a:effectLst/>
              <a:latin typeface="Calibri" panose="020F0502020204030204" pitchFamily="34" charset="0"/>
            </a:endParaRPr>
          </a:p>
          <a:p>
            <a:pPr marL="0" marR="0" lvl="0" indent="0" algn="l" defTabSz="914400" rtl="0" eaLnBrk="1" fontAlgn="auto" latinLnBrk="0" hangingPunct="1">
              <a:lnSpc>
                <a:spcPct val="115000"/>
              </a:lnSpc>
              <a:spcBef>
                <a:spcPts val="0"/>
              </a:spcBef>
              <a:spcAft>
                <a:spcPts val="1000"/>
              </a:spcAft>
              <a:buClrTx/>
              <a:buSzTx/>
              <a:buFontTx/>
              <a:buNone/>
              <a:defRPr/>
            </a:pPr>
            <a:r>
              <a:rPr lang="en-US" sz="1800" b="1" i="1" dirty="0">
                <a:solidFill>
                  <a:srgbClr val="F5FC30"/>
                </a:solidFill>
                <a:sym typeface="+mn-ea"/>
              </a:rPr>
              <a:t>1 Corinthians 2:16</a:t>
            </a:r>
            <a:endParaRPr lang="en-US" sz="1800" b="1" i="1" dirty="0">
              <a:solidFill>
                <a:srgbClr val="F5FC30"/>
              </a:solidFill>
            </a:endParaRPr>
          </a:p>
          <a:p>
            <a:pPr marL="0" marR="0" lvl="0" indent="0" algn="l" defTabSz="914400" rtl="0" eaLnBrk="1" fontAlgn="auto" latinLnBrk="0" hangingPunct="1">
              <a:lnSpc>
                <a:spcPct val="115000"/>
              </a:lnSpc>
              <a:spcBef>
                <a:spcPts val="0"/>
              </a:spcBef>
              <a:spcAft>
                <a:spcPts val="1000"/>
              </a:spcAft>
              <a:buClrTx/>
              <a:buSzTx/>
              <a:buFontTx/>
              <a:buNone/>
              <a:defRPr/>
            </a:pPr>
            <a:r>
              <a:rPr lang="en-US" sz="1800" b="1" i="1" dirty="0">
                <a:solidFill>
                  <a:srgbClr val="F5FC30"/>
                </a:solidFill>
                <a:sym typeface="+mn-ea"/>
              </a:rPr>
              <a:t>For WHO HAS KNOWN THE MIND OF THE LORD, THAT HE WILL INSTRUCT HIM? But we have the mind of Christ.” (NASB95)</a:t>
            </a:r>
            <a:endParaRPr lang="en-US" sz="1800" b="1" dirty="0">
              <a:solidFill>
                <a:srgbClr val="F5FC30"/>
              </a:solidFill>
            </a:endParaRPr>
          </a:p>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effectLst/>
                <a:latin typeface="Calibri" panose="020F0502020204030204" pitchFamily="34" charset="0"/>
              </a:rPr>
              <a:t>It comes from the indwelling Holy Spirit.</a:t>
            </a:r>
            <a:endParaRPr lang="en-US" sz="1800" b="1" dirty="0">
              <a:effectLst/>
              <a:latin typeface="Calibri" panose="020F0502020204030204" pitchFamily="34" charset="0"/>
            </a:endParaRPr>
          </a:p>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effectLst/>
                <a:latin typeface="Calibri" panose="020F0502020204030204" pitchFamily="34" charset="0"/>
              </a:rPr>
              <a:t>Because of his living within us we HAVE the Mind of Christ and are now able to see things from a completly different (spiritual) perspective.</a:t>
            </a:r>
            <a:endParaRPr lang="en-US" sz="1800" b="1" dirty="0">
              <a:effectLst/>
              <a:latin typeface="Calibri" panose="020F0502020204030204" pitchFamily="34" charset="0"/>
            </a:endParaRPr>
          </a:p>
          <a:p>
            <a:pPr marL="0" marR="0" lvl="0" indent="0" algn="l" defTabSz="914400" rtl="0" eaLnBrk="1" fontAlgn="auto" latinLnBrk="0" hangingPunct="1">
              <a:lnSpc>
                <a:spcPct val="115000"/>
              </a:lnSpc>
              <a:spcBef>
                <a:spcPts val="0"/>
              </a:spcBef>
              <a:spcAft>
                <a:spcPts val="1000"/>
              </a:spcAft>
              <a:buClrTx/>
              <a:buSzTx/>
              <a:buFontTx/>
              <a:buNone/>
              <a:defRPr/>
            </a:pPr>
            <a:endParaRPr lang="en-US" sz="1800" b="1" dirty="0">
              <a:effectLst/>
              <a:latin typeface="Calibri" panose="020F0502020204030204" pitchFamily="34" charset="0"/>
            </a:endParaRPr>
          </a:p>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effectLst/>
                <a:latin typeface="Calibri" panose="020F0502020204030204" pitchFamily="34" charset="0"/>
              </a:rPr>
              <a:t>But ALSO because we have the Holy Spirit within us, we have the conection that goes 2 ways. we know the mind of Christ and the Holy Spirit intercedes for us unraveling our minds before the very throne of God.</a:t>
            </a:r>
            <a:endParaRPr lang="en-US" sz="1800" b="1" dirty="0">
              <a:effectLst/>
              <a:latin typeface="Calibri" panose="020F0502020204030204" pitchFamily="34" charset="0"/>
            </a:endParaRPr>
          </a:p>
          <a:p>
            <a:pPr marL="0" marR="0" lvl="0" indent="0" algn="l" defTabSz="914400" rtl="0" eaLnBrk="1" fontAlgn="auto" latinLnBrk="0" hangingPunct="1">
              <a:lnSpc>
                <a:spcPct val="115000"/>
              </a:lnSpc>
              <a:spcBef>
                <a:spcPts val="0"/>
              </a:spcBef>
              <a:spcAft>
                <a:spcPts val="1000"/>
              </a:spcAft>
              <a:buClrTx/>
              <a:buSzTx/>
              <a:buFontTx/>
              <a:buNone/>
              <a:defRPr/>
            </a:pPr>
            <a:r>
              <a:rPr lang="en-US" sz="1800" b="1" i="1" dirty="0">
                <a:solidFill>
                  <a:srgbClr val="F5FC30"/>
                </a:solidFill>
                <a:sym typeface="+mn-ea"/>
              </a:rPr>
              <a:t>Romans 8:27</a:t>
            </a:r>
            <a:endParaRPr lang="en-US" sz="1800" b="1" i="1" dirty="0">
              <a:solidFill>
                <a:srgbClr val="F5FC30"/>
              </a:solidFill>
            </a:endParaRPr>
          </a:p>
          <a:p>
            <a:pPr marL="0" marR="0" lvl="0" indent="0" algn="l" defTabSz="914400" rtl="0" eaLnBrk="1" fontAlgn="auto" latinLnBrk="0" hangingPunct="1">
              <a:lnSpc>
                <a:spcPct val="115000"/>
              </a:lnSpc>
              <a:spcBef>
                <a:spcPts val="0"/>
              </a:spcBef>
              <a:spcAft>
                <a:spcPts val="1000"/>
              </a:spcAft>
              <a:buClrTx/>
              <a:buSzTx/>
              <a:buFontTx/>
              <a:buNone/>
              <a:defRPr/>
            </a:pPr>
            <a:r>
              <a:rPr lang="en-US" sz="1800" b="1" i="1" dirty="0">
                <a:solidFill>
                  <a:srgbClr val="F5FC30"/>
                </a:solidFill>
                <a:sym typeface="+mn-ea"/>
              </a:rPr>
              <a:t>and He who searches the hearts knows what the mind of the Spirit is, because He intercedes for the saints according to the will of God.” (NASB95)</a:t>
            </a:r>
            <a:endParaRPr lang="en-US" sz="1800" b="1" dirty="0">
              <a:solidFill>
                <a:srgbClr val="F5FC30"/>
              </a:solidFill>
            </a:endParaRPr>
          </a:p>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effectLst/>
                <a:latin typeface="Calibri" panose="020F0502020204030204" pitchFamily="34" charset="0"/>
              </a:rPr>
              <a:t>Our prayers go directly to the throne of grace for consideration and action.</a:t>
            </a:r>
            <a:endParaRPr lang="en-US" sz="1800" b="1" dirty="0">
              <a:effectLst/>
              <a:latin typeface="Calibri" panose="020F0502020204030204" pitchFamily="34" charset="0"/>
            </a:endParaRPr>
          </a:p>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effectLst/>
                <a:latin typeface="Calibri" panose="020F0502020204030204" pitchFamily="34" charset="0"/>
              </a:rPr>
              <a:t>These truths empowered the lives of the Apostles, the Church Fathers and Apostolic Fathers, the Reformers and Anabaptists and so on down through History.</a:t>
            </a:r>
            <a:endParaRPr lang="en-US" sz="1800" b="1" dirty="0">
              <a:effectLst/>
              <a:latin typeface="Calibri" panose="020F0502020204030204" pitchFamily="34" charset="0"/>
            </a:endParaRPr>
          </a:p>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effectLst/>
                <a:latin typeface="Calibri" panose="020F0502020204030204" pitchFamily="34" charset="0"/>
              </a:rPr>
              <a:t>They ALL knew that it was not them that was accomplishing anything but it was the power of the Holy Spirit living within them and God moving through them.</a:t>
            </a:r>
            <a:endParaRPr lang="en-US" sz="1800" b="1" dirty="0">
              <a:effectLst/>
              <a:latin typeface="Calibri" panose="020F0502020204030204" pitchFamily="34" charset="0"/>
            </a:endParaRPr>
          </a:p>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effectLst/>
                <a:latin typeface="Calibri" panose="020F0502020204030204" pitchFamily="34" charset="0"/>
                <a:sym typeface="+mn-ea"/>
              </a:rPr>
              <a:t>The dividing wall is  torn down and Unity is available to a segregated, seperated and lonely world.</a:t>
            </a:r>
            <a:endParaRPr lang="en-US" sz="1800" b="1" dirty="0">
              <a:effectLst/>
              <a:latin typeface="Calibri" panose="020F0502020204030204" pitchFamily="34" charset="0"/>
            </a:endParaRPr>
          </a:p>
          <a:p>
            <a:pPr marL="0" marR="0" lvl="0" indent="0" algn="l" defTabSz="914400" rtl="0" eaLnBrk="1" fontAlgn="auto" latinLnBrk="0" hangingPunct="1">
              <a:lnSpc>
                <a:spcPct val="115000"/>
              </a:lnSpc>
              <a:spcBef>
                <a:spcPts val="0"/>
              </a:spcBef>
              <a:spcAft>
                <a:spcPts val="1000"/>
              </a:spcAft>
              <a:buClrTx/>
              <a:buSzTx/>
              <a:buFontTx/>
              <a:buNone/>
              <a:defRPr/>
            </a:pPr>
            <a:endParaRPr lang="en-US" sz="1800" b="1" dirty="0">
              <a:effectLst/>
              <a:latin typeface="Calibri" panose="020F0502020204030204" pitchFamily="34" charset="0"/>
            </a:endParaRPr>
          </a:p>
          <a:p>
            <a:pPr marL="0" marR="0" lvl="0" indent="0" algn="l" defTabSz="914400" rtl="0" eaLnBrk="1" fontAlgn="auto" latinLnBrk="0" hangingPunct="1">
              <a:lnSpc>
                <a:spcPct val="115000"/>
              </a:lnSpc>
              <a:spcBef>
                <a:spcPts val="0"/>
              </a:spcBef>
              <a:spcAft>
                <a:spcPts val="1000"/>
              </a:spcAft>
              <a:buClrTx/>
              <a:buSzTx/>
              <a:buFontTx/>
              <a:buNone/>
              <a:defRPr/>
            </a:pPr>
            <a:endParaRPr lang="en-US" sz="1800" b="1" dirty="0">
              <a:effectLst/>
              <a:latin typeface="Calibri" panose="020F0502020204030204" pitchFamily="34" charset="0"/>
            </a:endParaRPr>
          </a:p>
          <a:p>
            <a:pPr marL="0" marR="0" lvl="0" indent="0" algn="l" defTabSz="914400" rtl="0" eaLnBrk="1" fontAlgn="auto" latinLnBrk="0" hangingPunct="1">
              <a:lnSpc>
                <a:spcPct val="115000"/>
              </a:lnSpc>
              <a:spcBef>
                <a:spcPts val="0"/>
              </a:spcBef>
              <a:spcAft>
                <a:spcPts val="1000"/>
              </a:spcAft>
              <a:buClrTx/>
              <a:buSzTx/>
              <a:buFontTx/>
              <a:buNone/>
              <a:defRPr/>
            </a:pPr>
            <a:endParaRPr lang="en-US" sz="1800" b="1" dirty="0">
              <a:effectLst/>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t>The Disciples were being sent out to do amazing miracles.</a:t>
            </a:r>
            <a:endParaRPr lang="en-US" sz="1800" b="1" dirty="0"/>
          </a:p>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effectLst/>
                <a:latin typeface="Calibri" panose="020F0502020204030204" pitchFamily="34" charset="0"/>
              </a:rPr>
              <a:t>This happened on a couple of occasions.</a:t>
            </a:r>
            <a:endParaRPr lang="en-US" sz="1800" b="1" dirty="0">
              <a:effectLst/>
              <a:latin typeface="Calibri" panose="020F0502020204030204" pitchFamily="34" charset="0"/>
            </a:endParaRPr>
          </a:p>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effectLst/>
                <a:latin typeface="Calibri" panose="020F0502020204030204" pitchFamily="34" charset="0"/>
              </a:rPr>
              <a:t>On one of these sessions when Jesus sends out His followers, they come back full of excitement and happiness. Jesus tells them that he even saw the retreat of evil and Satan while they were performing the miracles but what wer they supposed to be truly joyful about? </a:t>
            </a:r>
            <a:endParaRPr lang="en-US" sz="1800" b="1" dirty="0">
              <a:effectLst/>
              <a:latin typeface="Calibri" panose="020F0502020204030204" pitchFamily="34" charset="0"/>
            </a:endParaRPr>
          </a:p>
          <a:p>
            <a:pPr marL="0" marR="0" lvl="0" indent="0" algn="l" defTabSz="914400" rtl="0" eaLnBrk="1" fontAlgn="auto" latinLnBrk="0" hangingPunct="1">
              <a:lnSpc>
                <a:spcPct val="115000"/>
              </a:lnSpc>
              <a:spcBef>
                <a:spcPts val="0"/>
              </a:spcBef>
              <a:spcAft>
                <a:spcPts val="1000"/>
              </a:spcAft>
              <a:buClrTx/>
              <a:buSzTx/>
              <a:buFontTx/>
              <a:buNone/>
              <a:defRPr/>
            </a:pPr>
            <a:r>
              <a:rPr lang="en-US" sz="1800" b="1" i="1" dirty="0">
                <a:solidFill>
                  <a:srgbClr val="F5FC30"/>
                </a:solidFill>
                <a:sym typeface="+mn-ea"/>
              </a:rPr>
              <a:t>Luke 10:20</a:t>
            </a:r>
            <a:endParaRPr lang="en-US" sz="1800" b="1" i="1" dirty="0">
              <a:solidFill>
                <a:srgbClr val="F5FC30"/>
              </a:solidFill>
            </a:endParaRPr>
          </a:p>
          <a:p>
            <a:pPr marL="0" marR="0" lvl="0" indent="0" algn="l" defTabSz="914400" rtl="0" eaLnBrk="1" fontAlgn="auto" latinLnBrk="0" hangingPunct="1">
              <a:lnSpc>
                <a:spcPct val="115000"/>
              </a:lnSpc>
              <a:spcBef>
                <a:spcPts val="0"/>
              </a:spcBef>
              <a:spcAft>
                <a:spcPts val="1000"/>
              </a:spcAft>
              <a:buClrTx/>
              <a:buSzTx/>
              <a:buFontTx/>
              <a:buNone/>
              <a:defRPr/>
            </a:pPr>
            <a:r>
              <a:rPr lang="en-US" sz="1800" b="1" i="1" dirty="0">
                <a:solidFill>
                  <a:srgbClr val="F5FC30"/>
                </a:solidFill>
                <a:sym typeface="+mn-ea"/>
              </a:rPr>
              <a:t>“Nevertheless do not rejoice in this, that the spirits are subject to you, but rejoice that your names are recorded in heaven.”” (NASB95)</a:t>
            </a:r>
            <a:endParaRPr lang="en-US" sz="1800" b="1" i="1" dirty="0">
              <a:solidFill>
                <a:srgbClr val="F5FC30"/>
              </a:solidFill>
            </a:endParaRPr>
          </a:p>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effectLst/>
                <a:latin typeface="Calibri" panose="020F0502020204030204" pitchFamily="34" charset="0"/>
              </a:rPr>
              <a:t>Their Salvation.</a:t>
            </a:r>
            <a:endParaRPr lang="en-US" sz="1800" b="1" dirty="0">
              <a:effectLst/>
              <a:latin typeface="Calibri" panose="020F0502020204030204" pitchFamily="34" charset="0"/>
            </a:endParaRPr>
          </a:p>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effectLst/>
                <a:latin typeface="Calibri" panose="020F0502020204030204" pitchFamily="34" charset="0"/>
              </a:rPr>
              <a:t>Their salvation was of more value and should be held onto with greater care than any supernatural power they had. Their joy should be that their future is secure with a God of boundless love and not that THEY were able to perform something otherworldly.</a:t>
            </a:r>
            <a:endParaRPr lang="en-US" sz="1800" b="1" dirty="0">
              <a:effectLst/>
              <a:latin typeface="Calibri" panose="020F0502020204030204" pitchFamily="34" charset="0"/>
            </a:endParaRPr>
          </a:p>
          <a:p>
            <a:pPr marL="0" marR="0" lvl="0" indent="0" algn="l" defTabSz="914400" rtl="0" eaLnBrk="1" fontAlgn="auto" latinLnBrk="0" hangingPunct="1">
              <a:lnSpc>
                <a:spcPct val="115000"/>
              </a:lnSpc>
              <a:spcBef>
                <a:spcPts val="0"/>
              </a:spcBef>
              <a:spcAft>
                <a:spcPts val="1000"/>
              </a:spcAft>
              <a:buClrTx/>
              <a:buSzTx/>
              <a:buFontTx/>
              <a:buNone/>
              <a:defRPr/>
            </a:pPr>
            <a:endParaRPr lang="en-US" sz="1800" b="1" dirty="0">
              <a:effectLst/>
              <a:latin typeface="Calibri" panose="020F0502020204030204" pitchFamily="34" charset="0"/>
            </a:endParaRPr>
          </a:p>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effectLst/>
                <a:latin typeface="Calibri" panose="020F0502020204030204" pitchFamily="34" charset="0"/>
              </a:rPr>
              <a:t>In the Upper Room as Jesus has his last meal with his Apostles and talks to them very frankly about all things. Concerningall His work....</a:t>
            </a:r>
            <a:endParaRPr lang="en-US" sz="1800" b="1" dirty="0">
              <a:effectLst/>
              <a:latin typeface="Calibri" panose="020F0502020204030204" pitchFamily="34" charset="0"/>
            </a:endParaRPr>
          </a:p>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effectLst/>
                <a:latin typeface="Calibri" panose="020F0502020204030204" pitchFamily="34" charset="0"/>
              </a:rPr>
              <a:t>READ he says</a:t>
            </a:r>
            <a:endParaRPr lang="en-US" sz="1800" b="1" dirty="0">
              <a:effectLst/>
              <a:latin typeface="Calibri" panose="020F0502020204030204" pitchFamily="34" charset="0"/>
            </a:endParaRPr>
          </a:p>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effectLst/>
                <a:latin typeface="Calibri" panose="020F0502020204030204" pitchFamily="34" charset="0"/>
              </a:rPr>
              <a:t> </a:t>
            </a:r>
            <a:r>
              <a:rPr lang="en-US" sz="1800" b="1" i="1" dirty="0">
                <a:solidFill>
                  <a:srgbClr val="F5FC30"/>
                </a:solidFill>
                <a:sym typeface="+mn-ea"/>
              </a:rPr>
              <a:t>John 14:12</a:t>
            </a:r>
            <a:endParaRPr lang="en-US" sz="1800" b="1" i="1" dirty="0">
              <a:solidFill>
                <a:srgbClr val="F5FC30"/>
              </a:solidFill>
            </a:endParaRPr>
          </a:p>
          <a:p>
            <a:pPr marL="0" marR="0" lvl="0" indent="0" algn="l" defTabSz="914400" rtl="0" eaLnBrk="1" fontAlgn="auto" latinLnBrk="0" hangingPunct="1">
              <a:lnSpc>
                <a:spcPct val="115000"/>
              </a:lnSpc>
              <a:spcBef>
                <a:spcPts val="0"/>
              </a:spcBef>
              <a:spcAft>
                <a:spcPts val="1000"/>
              </a:spcAft>
              <a:buClrTx/>
              <a:buSzTx/>
              <a:buFontTx/>
              <a:buNone/>
              <a:defRPr/>
            </a:pPr>
            <a:r>
              <a:rPr lang="en-US" sz="1800" b="1" i="1" dirty="0">
                <a:solidFill>
                  <a:srgbClr val="F5FC30"/>
                </a:solidFill>
                <a:sym typeface="+mn-ea"/>
              </a:rPr>
              <a:t>“Truly, truly, I say to you, he who believes in Me, the works that I do, he will do also; and greater works than these he will do; because I go to the Father.” (NASB95)</a:t>
            </a:r>
            <a:endParaRPr lang="en-US" sz="1800" b="1" i="1" dirty="0">
              <a:solidFill>
                <a:srgbClr val="F5FC30"/>
              </a:solidFill>
            </a:endParaRPr>
          </a:p>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solidFill>
                  <a:srgbClr val="F5FC30"/>
                </a:solidFill>
              </a:rPr>
              <a:t>The 'Greater Works are carrying and delivering the message of the Gospel and giving the Holy Spirit the open door to work on and change peoples hearts.</a:t>
            </a:r>
            <a:endParaRPr lang="en-US" sz="1800" b="1" dirty="0">
              <a:solidFill>
                <a:srgbClr val="F5FC30"/>
              </a:solidFill>
            </a:endParaRPr>
          </a:p>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effectLst/>
                <a:latin typeface="Calibri" panose="020F0502020204030204" pitchFamily="34" charset="0"/>
              </a:rPr>
              <a:t>A Changed Heart for God is of more value than ANY miracles.</a:t>
            </a:r>
            <a:endParaRPr lang="en-US" sz="1800" b="1" dirty="0">
              <a:effectLst/>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ustomXml" Target="../ink/ink3.xml"/><Relationship Id="rId4" Type="http://schemas.openxmlformats.org/officeDocument/2006/relationships/customXml" Target="../ink/ink2.xml"/><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r:id="rId2" p14:bwMode="auto">
            <p14:nvContentPartPr>
              <p14:cNvPr id="18" name="Ink 17"/>
              <p14:cNvContentPartPr/>
              <p14:nvPr/>
            </p14:nvContentPartPr>
            <p14:xfrm>
              <a:off x="4042251" y="6243916"/>
              <a:ext cx="360" cy="360"/>
            </p14:xfrm>
          </p:contentPart>
        </mc:Choice>
        <mc:Fallback xmlns="">
          <p:pic>
            <p:nvPicPr>
              <p:cNvPr id="18" name="Ink 17"/>
            </p:nvPicPr>
            <p:blipFill>
              <a:blip r:embed="rId3"/>
            </p:blipFill>
            <p:spPr>
              <a:xfrm>
                <a:off x="4042251" y="6243916"/>
                <a:ext cx="360" cy="36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19" name="Ink 18"/>
              <p14:cNvContentPartPr/>
              <p14:nvPr/>
            </p14:nvContentPartPr>
            <p14:xfrm>
              <a:off x="3741291" y="6135556"/>
              <a:ext cx="360" cy="360"/>
            </p14:xfrm>
          </p:contentPart>
        </mc:Choice>
        <mc:Fallback xmlns="">
          <p:pic>
            <p:nvPicPr>
              <p:cNvPr id="19" name="Ink 18"/>
            </p:nvPicPr>
            <p:blipFill>
              <a:blip r:embed="rId3"/>
            </p:blipFill>
            <p:spPr>
              <a:xfrm>
                <a:off x="3741291" y="6135556"/>
                <a:ext cx="360" cy="36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20" name="Ink 19"/>
              <p14:cNvContentPartPr/>
              <p14:nvPr/>
            </p14:nvContentPartPr>
            <p14:xfrm>
              <a:off x="3585051" y="6051316"/>
              <a:ext cx="360" cy="360"/>
            </p14:xfrm>
          </p:contentPart>
        </mc:Choice>
        <mc:Fallback xmlns="">
          <p:pic>
            <p:nvPicPr>
              <p:cNvPr id="20" name="Ink 19"/>
            </p:nvPicPr>
            <p:blipFill>
              <a:blip r:embed="rId3"/>
            </p:blipFill>
            <p:spPr>
              <a:xfrm>
                <a:off x="3585051" y="6051316"/>
                <a:ext cx="360" cy="360"/>
              </a:xfrm>
              <a:prstGeom prst="rect"/>
            </p:spPr>
          </p:pic>
        </mc:Fallback>
      </mc:AlternateContent>
      <p:cxnSp>
        <p:nvCxnSpPr>
          <p:cNvPr id="15" name="Straight Connector 14"/>
          <p:cNvCxnSpPr/>
          <p:nvPr/>
        </p:nvCxnSpPr>
        <p:spPr>
          <a:xfrm>
            <a:off x="1470992" y="2604052"/>
            <a:ext cx="0" cy="17890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6"/>
          <a:stretch>
            <a:fillRect/>
          </a:stretch>
        </p:blipFill>
        <p:spPr>
          <a:xfrm rot="21360000">
            <a:off x="6003290" y="6089650"/>
            <a:ext cx="2283460" cy="752475"/>
          </a:xfrm>
          <a:prstGeom prst="rect">
            <a:avLst/>
          </a:prstGeom>
          <a:effectLst>
            <a:softEdge rad="1270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p:cNvPicPr>
            <a:picLocks noChangeAspect="1"/>
          </p:cNvPicPr>
          <p:nvPr>
            <p:ph sz="half" idx="2"/>
          </p:nvPr>
        </p:nvPicPr>
        <p:blipFill>
          <a:blip r:embed="rId1"/>
          <a:stretch>
            <a:fillRect/>
          </a:stretch>
        </p:blipFill>
        <p:spPr>
          <a:xfrm>
            <a:off x="-106045" y="282575"/>
            <a:ext cx="8206740" cy="7354570"/>
          </a:xfrm>
          <a:prstGeom prst="rect">
            <a:avLst/>
          </a:prstGeom>
          <a:effectLst>
            <a:softEdge rad="635000"/>
          </a:effectLst>
        </p:spPr>
      </p:pic>
      <p:sp>
        <p:nvSpPr>
          <p:cNvPr id="14" name="Content Placeholder 13"/>
          <p:cNvSpPr>
            <a:spLocks noGrp="1"/>
          </p:cNvSpPr>
          <p:nvPr>
            <p:ph sz="half" idx="1"/>
          </p:nvPr>
        </p:nvSpPr>
        <p:spPr>
          <a:xfrm>
            <a:off x="7451725" y="755015"/>
            <a:ext cx="4617720" cy="6105525"/>
          </a:xfrm>
        </p:spPr>
        <p:txBody>
          <a:bodyPr>
            <a:noAutofit/>
          </a:bodyPr>
          <a:lstStyle/>
          <a:p>
            <a:pPr marL="0" indent="0" algn="ctr">
              <a:buNone/>
            </a:pPr>
            <a:r>
              <a:rPr lang="en-US" sz="3600" b="1" dirty="0">
                <a:solidFill>
                  <a:srgbClr val="FFFF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Luke 15:7</a:t>
            </a:r>
            <a:endParaRPr lang="en-US" sz="3600" b="1" dirty="0">
              <a:solidFill>
                <a:srgbClr val="FFFF00"/>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gn="ctr">
              <a:buNone/>
            </a:pPr>
            <a:r>
              <a:rPr lang="en-US" sz="3600" b="1" dirty="0">
                <a:solidFill>
                  <a:srgbClr val="FFFF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“I tell you that in the same way, there will be more joy in heaven over one sinner who repents than over ninety-nine righteous persons who need no repentance.” (NASB95)</a:t>
            </a:r>
            <a:endParaRPr lang="en-US" sz="3600" b="1" dirty="0">
              <a:solidFill>
                <a:srgbClr val="FFFF00"/>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14301" y="110214"/>
            <a:ext cx="11921490" cy="6554167"/>
          </a:xfrm>
          <a:prstGeom prst="rect">
            <a:avLst/>
          </a:prstGeom>
          <a:noFill/>
        </p:spPr>
        <p:txBody>
          <a:bodyPr wrap="square">
            <a:spAutoFit/>
          </a:bodyPr>
          <a:lstStyle/>
          <a:p>
            <a:pPr marL="0" marR="0">
              <a:lnSpc>
                <a:spcPct val="115000"/>
              </a:lnSpc>
              <a:spcBef>
                <a:spcPts val="0"/>
              </a:spcBef>
              <a:spcAft>
                <a:spcPts val="1000"/>
              </a:spcAft>
            </a:pPr>
            <a:r>
              <a:rPr lang="en-US" sz="3600" b="1" dirty="0">
                <a:solidFill>
                  <a:srgbClr val="FFFF00"/>
                </a:solidFill>
                <a:effectLst/>
                <a:latin typeface="Calibri" panose="020F0502020204030204" pitchFamily="34" charset="0"/>
              </a:rPr>
              <a:t>Matthew 10:1–4</a:t>
            </a:r>
            <a:endParaRPr lang="en-US" sz="3600" b="1" dirty="0">
              <a:solidFill>
                <a:srgbClr val="FFFF00"/>
              </a:solidFill>
              <a:effectLst/>
              <a:latin typeface="Calibri" panose="020F0502020204030204" pitchFamily="34" charset="0"/>
            </a:endParaRPr>
          </a:p>
          <a:p>
            <a:pPr marL="0" marR="0">
              <a:lnSpc>
                <a:spcPct val="115000"/>
              </a:lnSpc>
              <a:spcBef>
                <a:spcPts val="0"/>
              </a:spcBef>
              <a:spcAft>
                <a:spcPts val="1000"/>
              </a:spcAft>
            </a:pPr>
            <a:r>
              <a:rPr lang="en-US" sz="3600" b="1" dirty="0">
                <a:solidFill>
                  <a:srgbClr val="FFFF00"/>
                </a:solidFill>
                <a:effectLst/>
                <a:latin typeface="Calibri" panose="020F0502020204030204" pitchFamily="34" charset="0"/>
              </a:rPr>
              <a:t>Jesus summoned His twelve disciples and gave them authority over unclean spirits, to cast them out, and to heal every kind of disease and every kind of sickness. Now the names of the twelve apostles are these: The first, Simon, who is called Peter, and Andrew his brother; and James the son of Zebedee, and John his brother; Philip and Bartholomew; Thomas and Matthew the tax collector; James the son of Alphaeus, and Thaddaeus; Simon the Zealot, and Judas Iscariot, the one who betrayed Him.” (NASB95)</a:t>
            </a:r>
            <a:endParaRPr lang="en-US" sz="3600" b="1" dirty="0">
              <a:solidFill>
                <a:srgbClr val="FFFF00"/>
              </a:solidFill>
              <a:effectLst/>
              <a:latin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1457387"/>
          </a:xfrm>
          <a:prstGeom prst="rect">
            <a:avLst/>
          </a:prstGeom>
          <a:noFill/>
        </p:spPr>
        <p:txBody>
          <a:bodyPr wrap="square">
            <a:spAutoFit/>
          </a:bodyPr>
          <a:lstStyle/>
          <a:p>
            <a:pPr marL="0" marR="0">
              <a:lnSpc>
                <a:spcPct val="115000"/>
              </a:lnSpc>
              <a:spcBef>
                <a:spcPts val="0"/>
              </a:spcBef>
              <a:spcAft>
                <a:spcPts val="1000"/>
              </a:spcAft>
            </a:pPr>
            <a:r>
              <a:rPr lang="en-US" sz="3600" b="1" dirty="0">
                <a:solidFill>
                  <a:srgbClr val="FFFF00"/>
                </a:solidFill>
                <a:effectLst/>
                <a:latin typeface="Calibri" panose="020F0502020204030204" pitchFamily="34" charset="0"/>
              </a:rPr>
              <a:t>Background</a:t>
            </a:r>
            <a:endParaRPr lang="en-US" sz="3600" b="1" dirty="0">
              <a:solidFill>
                <a:srgbClr val="FFFF00"/>
              </a:solidFill>
              <a:effectLst/>
              <a:latin typeface="Calibri" panose="020F0502020204030204" pitchFamily="34" charset="0"/>
            </a:endParaRPr>
          </a:p>
          <a:p>
            <a:pPr marL="0" marR="0">
              <a:lnSpc>
                <a:spcPct val="115000"/>
              </a:lnSpc>
              <a:spcBef>
                <a:spcPts val="0"/>
              </a:spcBef>
              <a:spcAft>
                <a:spcPts val="1000"/>
              </a:spcAft>
            </a:pPr>
            <a:endParaRPr lang="en-US" sz="3600" b="1" dirty="0">
              <a:solidFill>
                <a:srgbClr val="FFFF00"/>
              </a:solidFill>
              <a:effectLst/>
              <a:latin typeface="Calibri" panose="020F0502020204030204" pitchFamily="34" charset="0"/>
            </a:endParaRPr>
          </a:p>
        </p:txBody>
      </p:sp>
      <p:sp>
        <p:nvSpPr>
          <p:cNvPr id="4" name="TextBox 3"/>
          <p:cNvSpPr txBox="1"/>
          <p:nvPr/>
        </p:nvSpPr>
        <p:spPr>
          <a:xfrm>
            <a:off x="5721985" y="1426210"/>
            <a:ext cx="6156960" cy="4523105"/>
          </a:xfrm>
          <a:prstGeom prst="rect">
            <a:avLst/>
          </a:prstGeom>
          <a:noFill/>
        </p:spPr>
        <p:txBody>
          <a:bodyPr wrap="square" rtlCol="0">
            <a:spAutoFit/>
          </a:bodyPr>
          <a:lstStyle/>
          <a:p>
            <a:r>
              <a:rPr lang="en-US" sz="4800" dirty="0">
                <a:solidFill>
                  <a:srgbClr val="00B0F0"/>
                </a:solidFill>
              </a:rPr>
              <a:t>Thomas</a:t>
            </a:r>
            <a:endParaRPr lang="en-US" sz="4800" dirty="0">
              <a:solidFill>
                <a:srgbClr val="00B0F0"/>
              </a:solidFill>
            </a:endParaRPr>
          </a:p>
          <a:p>
            <a:r>
              <a:rPr lang="en-US" sz="4800" dirty="0">
                <a:solidFill>
                  <a:srgbClr val="00B0F0"/>
                </a:solidFill>
              </a:rPr>
              <a:t>Matthew, </a:t>
            </a:r>
            <a:r>
              <a:rPr lang="en-US" sz="2800" dirty="0">
                <a:solidFill>
                  <a:srgbClr val="00B0F0"/>
                </a:solidFill>
              </a:rPr>
              <a:t>tax collector</a:t>
            </a:r>
            <a:endParaRPr lang="en-US" sz="2800" dirty="0">
              <a:solidFill>
                <a:srgbClr val="00B0F0"/>
              </a:solidFill>
            </a:endParaRPr>
          </a:p>
          <a:p>
            <a:r>
              <a:rPr lang="en-US" sz="4800" dirty="0">
                <a:solidFill>
                  <a:srgbClr val="00B0F0"/>
                </a:solidFill>
              </a:rPr>
              <a:t>James, </a:t>
            </a:r>
            <a:r>
              <a:rPr lang="en-US" sz="2800" dirty="0">
                <a:solidFill>
                  <a:srgbClr val="00B0F0"/>
                </a:solidFill>
              </a:rPr>
              <a:t>son of Alpheus </a:t>
            </a:r>
            <a:endParaRPr lang="en-US" sz="4800" dirty="0">
              <a:solidFill>
                <a:srgbClr val="00B0F0"/>
              </a:solidFill>
            </a:endParaRPr>
          </a:p>
          <a:p>
            <a:r>
              <a:rPr lang="en-US" sz="4800" dirty="0">
                <a:solidFill>
                  <a:srgbClr val="00B0F0"/>
                </a:solidFill>
              </a:rPr>
              <a:t>Thaddaeus</a:t>
            </a:r>
            <a:r>
              <a:rPr lang="en-US" sz="2800" dirty="0">
                <a:solidFill>
                  <a:srgbClr val="00B0F0"/>
                </a:solidFill>
              </a:rPr>
              <a:t> (Judas, son of james) </a:t>
            </a:r>
            <a:r>
              <a:rPr lang="en-US" sz="4800" dirty="0">
                <a:solidFill>
                  <a:srgbClr val="00B0F0"/>
                </a:solidFill>
              </a:rPr>
              <a:t>Simon, </a:t>
            </a:r>
            <a:r>
              <a:rPr lang="en-US" sz="2800" dirty="0">
                <a:solidFill>
                  <a:srgbClr val="00B0F0"/>
                </a:solidFill>
              </a:rPr>
              <a:t>the zealot</a:t>
            </a:r>
            <a:r>
              <a:rPr lang="en-US" sz="4800" dirty="0">
                <a:solidFill>
                  <a:srgbClr val="00B0F0"/>
                </a:solidFill>
              </a:rPr>
              <a:t> </a:t>
            </a:r>
            <a:endParaRPr lang="en-US" sz="4800" dirty="0">
              <a:solidFill>
                <a:srgbClr val="00B0F0"/>
              </a:solidFill>
            </a:endParaRPr>
          </a:p>
          <a:p>
            <a:r>
              <a:rPr lang="en-US" sz="4800" dirty="0">
                <a:solidFill>
                  <a:srgbClr val="00B0F0"/>
                </a:solidFill>
              </a:rPr>
              <a:t>Judas Iscariot, </a:t>
            </a:r>
            <a:r>
              <a:rPr lang="en-US" sz="2800" dirty="0">
                <a:solidFill>
                  <a:srgbClr val="00B0F0"/>
                </a:solidFill>
              </a:rPr>
              <a:t>betrayed Jesus</a:t>
            </a:r>
            <a:endParaRPr lang="en-US" sz="4800" dirty="0">
              <a:solidFill>
                <a:srgbClr val="00B0F0"/>
              </a:solidFill>
            </a:endParaRPr>
          </a:p>
        </p:txBody>
      </p:sp>
      <p:sp>
        <p:nvSpPr>
          <p:cNvPr id="6" name="TextBox 5"/>
          <p:cNvSpPr txBox="1"/>
          <p:nvPr/>
        </p:nvSpPr>
        <p:spPr>
          <a:xfrm>
            <a:off x="442186" y="1286329"/>
            <a:ext cx="5977889" cy="4523105"/>
          </a:xfrm>
          <a:prstGeom prst="rect">
            <a:avLst/>
          </a:prstGeom>
          <a:noFill/>
        </p:spPr>
        <p:txBody>
          <a:bodyPr wrap="square" rtlCol="0">
            <a:spAutoFit/>
          </a:bodyPr>
          <a:lstStyle/>
          <a:p>
            <a:r>
              <a:rPr lang="en-US" sz="4800" dirty="0">
                <a:solidFill>
                  <a:srgbClr val="00B0F0"/>
                </a:solidFill>
              </a:rPr>
              <a:t>Simon, </a:t>
            </a:r>
            <a:r>
              <a:rPr lang="en-US" sz="2800" dirty="0">
                <a:solidFill>
                  <a:srgbClr val="00B0F0"/>
                </a:solidFill>
              </a:rPr>
              <a:t>called Peter </a:t>
            </a:r>
            <a:endParaRPr lang="en-US" sz="2800" dirty="0">
              <a:solidFill>
                <a:srgbClr val="00B0F0"/>
              </a:solidFill>
            </a:endParaRPr>
          </a:p>
          <a:p>
            <a:r>
              <a:rPr lang="en-US" sz="4800" dirty="0">
                <a:solidFill>
                  <a:srgbClr val="00B0F0"/>
                </a:solidFill>
              </a:rPr>
              <a:t>Andrew, </a:t>
            </a:r>
            <a:r>
              <a:rPr lang="en-US" sz="2800" dirty="0">
                <a:solidFill>
                  <a:srgbClr val="00B0F0"/>
                </a:solidFill>
              </a:rPr>
              <a:t>Peter's brother</a:t>
            </a:r>
            <a:endParaRPr lang="en-US" sz="4800" dirty="0">
              <a:solidFill>
                <a:srgbClr val="00B0F0"/>
              </a:solidFill>
            </a:endParaRPr>
          </a:p>
          <a:p>
            <a:r>
              <a:rPr lang="en-US" sz="4800" dirty="0">
                <a:solidFill>
                  <a:srgbClr val="00B0F0"/>
                </a:solidFill>
              </a:rPr>
              <a:t>James, </a:t>
            </a:r>
            <a:r>
              <a:rPr lang="en-US" sz="2800" dirty="0">
                <a:solidFill>
                  <a:srgbClr val="00B0F0"/>
                </a:solidFill>
              </a:rPr>
              <a:t>son of Zebedee</a:t>
            </a:r>
            <a:endParaRPr lang="en-US" sz="2800" dirty="0">
              <a:solidFill>
                <a:srgbClr val="00B0F0"/>
              </a:solidFill>
            </a:endParaRPr>
          </a:p>
          <a:p>
            <a:r>
              <a:rPr lang="en-US" sz="4800" dirty="0">
                <a:solidFill>
                  <a:srgbClr val="00B0F0"/>
                </a:solidFill>
              </a:rPr>
              <a:t>John, </a:t>
            </a:r>
            <a:r>
              <a:rPr lang="en-US" sz="2800" dirty="0">
                <a:solidFill>
                  <a:srgbClr val="00B0F0"/>
                </a:solidFill>
              </a:rPr>
              <a:t>son of Zebedee</a:t>
            </a:r>
            <a:endParaRPr lang="en-US" sz="2800" dirty="0">
              <a:solidFill>
                <a:srgbClr val="00B0F0"/>
              </a:solidFill>
            </a:endParaRPr>
          </a:p>
          <a:p>
            <a:r>
              <a:rPr lang="en-US" sz="4800" dirty="0">
                <a:solidFill>
                  <a:srgbClr val="00B0F0"/>
                </a:solidFill>
              </a:rPr>
              <a:t>Philip</a:t>
            </a:r>
            <a:endParaRPr lang="en-US" sz="4800" dirty="0">
              <a:solidFill>
                <a:srgbClr val="00B0F0"/>
              </a:solidFill>
            </a:endParaRPr>
          </a:p>
          <a:p>
            <a:r>
              <a:rPr lang="en-US" sz="4800" dirty="0">
                <a:solidFill>
                  <a:srgbClr val="00B0F0"/>
                </a:solidFill>
              </a:rPr>
              <a:t>Bartholomew </a:t>
            </a:r>
            <a:r>
              <a:rPr lang="en-US" sz="2800" dirty="0">
                <a:solidFill>
                  <a:srgbClr val="00B0F0"/>
                </a:solidFill>
              </a:rPr>
              <a:t>(Nathaniel)</a:t>
            </a:r>
            <a:endParaRPr lang="en-US" sz="2800" dirty="0">
              <a:solidFill>
                <a:srgbClr val="00B0F0"/>
              </a:solidFill>
            </a:endParaRPr>
          </a:p>
        </p:txBody>
      </p:sp>
      <p:sp>
        <p:nvSpPr>
          <p:cNvPr id="12" name="Left Bracket 11"/>
          <p:cNvSpPr/>
          <p:nvPr/>
        </p:nvSpPr>
        <p:spPr>
          <a:xfrm>
            <a:off x="228600" y="1782500"/>
            <a:ext cx="213586" cy="697810"/>
          </a:xfrm>
          <a:prstGeom prst="leftBracket">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ket 12"/>
          <p:cNvSpPr/>
          <p:nvPr/>
        </p:nvSpPr>
        <p:spPr>
          <a:xfrm>
            <a:off x="225129" y="3178120"/>
            <a:ext cx="213586" cy="697810"/>
          </a:xfrm>
          <a:prstGeom prst="leftBracket">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ket 13"/>
          <p:cNvSpPr/>
          <p:nvPr/>
        </p:nvSpPr>
        <p:spPr>
          <a:xfrm>
            <a:off x="5465971" y="2519045"/>
            <a:ext cx="213586" cy="697810"/>
          </a:xfrm>
          <a:prstGeom prst="leftBracket">
            <a:avLst>
              <a:gd name="adj" fmla="val 45487"/>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1457387"/>
          </a:xfrm>
          <a:prstGeom prst="rect">
            <a:avLst/>
          </a:prstGeom>
          <a:noFill/>
        </p:spPr>
        <p:txBody>
          <a:bodyPr wrap="square">
            <a:spAutoFit/>
          </a:bodyPr>
          <a:lstStyle/>
          <a:p>
            <a:pPr marL="0" marR="0">
              <a:lnSpc>
                <a:spcPct val="115000"/>
              </a:lnSpc>
              <a:spcBef>
                <a:spcPts val="0"/>
              </a:spcBef>
              <a:spcAft>
                <a:spcPts val="1000"/>
              </a:spcAft>
            </a:pPr>
            <a:r>
              <a:rPr lang="en-US" sz="3600" b="1" dirty="0">
                <a:solidFill>
                  <a:srgbClr val="FFFF00"/>
                </a:solidFill>
                <a:effectLst/>
                <a:latin typeface="Calibri" panose="020F0502020204030204" pitchFamily="34" charset="0"/>
              </a:rPr>
              <a:t>Background</a:t>
            </a:r>
            <a:endParaRPr lang="en-US" sz="3600" b="1" dirty="0">
              <a:solidFill>
                <a:srgbClr val="FFFF00"/>
              </a:solidFill>
              <a:effectLst/>
              <a:latin typeface="Calibri" panose="020F0502020204030204" pitchFamily="34" charset="0"/>
            </a:endParaRPr>
          </a:p>
          <a:p>
            <a:pPr marL="0" marR="0">
              <a:lnSpc>
                <a:spcPct val="115000"/>
              </a:lnSpc>
              <a:spcBef>
                <a:spcPts val="0"/>
              </a:spcBef>
              <a:spcAft>
                <a:spcPts val="1000"/>
              </a:spcAft>
            </a:pPr>
            <a:endParaRPr lang="en-US" sz="3600" b="1" dirty="0">
              <a:solidFill>
                <a:srgbClr val="FFFF00"/>
              </a:solidFill>
              <a:effectLst/>
              <a:latin typeface="Calibri" panose="020F0502020204030204" pitchFamily="34" charset="0"/>
            </a:endParaRPr>
          </a:p>
        </p:txBody>
      </p:sp>
      <p:sp>
        <p:nvSpPr>
          <p:cNvPr id="4" name="TextBox 3"/>
          <p:cNvSpPr txBox="1"/>
          <p:nvPr/>
        </p:nvSpPr>
        <p:spPr>
          <a:xfrm>
            <a:off x="5701665" y="1346835"/>
            <a:ext cx="6156960" cy="4523105"/>
          </a:xfrm>
          <a:prstGeom prst="rect">
            <a:avLst/>
          </a:prstGeom>
          <a:noFill/>
        </p:spPr>
        <p:txBody>
          <a:bodyPr wrap="square" rtlCol="0">
            <a:spAutoFit/>
          </a:bodyPr>
          <a:lstStyle/>
          <a:p>
            <a:r>
              <a:rPr lang="en-US" sz="4800" dirty="0">
                <a:solidFill>
                  <a:srgbClr val="00B0F0"/>
                </a:solidFill>
              </a:rPr>
              <a:t>Thomas </a:t>
            </a:r>
            <a:r>
              <a:rPr lang="en-US" sz="2800" dirty="0">
                <a:solidFill>
                  <a:srgbClr val="00B0F0"/>
                </a:solidFill>
              </a:rPr>
              <a:t>(Didymus)</a:t>
            </a:r>
            <a:endParaRPr lang="en-US" sz="4800" dirty="0">
              <a:solidFill>
                <a:srgbClr val="00B0F0"/>
              </a:solidFill>
            </a:endParaRPr>
          </a:p>
          <a:p>
            <a:r>
              <a:rPr lang="en-US" sz="4800" dirty="0">
                <a:solidFill>
                  <a:srgbClr val="00B0F0"/>
                </a:solidFill>
              </a:rPr>
              <a:t>Matthew, </a:t>
            </a:r>
            <a:r>
              <a:rPr lang="en-US" sz="2800" dirty="0">
                <a:solidFill>
                  <a:srgbClr val="00B0F0"/>
                </a:solidFill>
              </a:rPr>
              <a:t>tax collector</a:t>
            </a:r>
            <a:endParaRPr lang="en-US" sz="2800" dirty="0">
              <a:solidFill>
                <a:srgbClr val="00B0F0"/>
              </a:solidFill>
            </a:endParaRPr>
          </a:p>
          <a:p>
            <a:r>
              <a:rPr lang="en-US" sz="4800" dirty="0">
                <a:solidFill>
                  <a:srgbClr val="00B0F0"/>
                </a:solidFill>
              </a:rPr>
              <a:t>James, </a:t>
            </a:r>
            <a:r>
              <a:rPr lang="en-US" sz="2800" dirty="0">
                <a:solidFill>
                  <a:srgbClr val="00B0F0"/>
                </a:solidFill>
              </a:rPr>
              <a:t>son of Alpheus </a:t>
            </a:r>
            <a:endParaRPr lang="en-US" sz="4800" dirty="0">
              <a:solidFill>
                <a:srgbClr val="00B0F0"/>
              </a:solidFill>
            </a:endParaRPr>
          </a:p>
          <a:p>
            <a:r>
              <a:rPr lang="en-US" sz="4800" dirty="0">
                <a:solidFill>
                  <a:srgbClr val="00B0F0"/>
                </a:solidFill>
              </a:rPr>
              <a:t>Thaddaeus</a:t>
            </a:r>
            <a:r>
              <a:rPr lang="en-US" sz="2800" dirty="0">
                <a:solidFill>
                  <a:srgbClr val="00B0F0"/>
                </a:solidFill>
              </a:rPr>
              <a:t> (Judas, son of james) </a:t>
            </a:r>
            <a:r>
              <a:rPr lang="en-US" sz="4800" dirty="0">
                <a:solidFill>
                  <a:srgbClr val="00B0F0"/>
                </a:solidFill>
              </a:rPr>
              <a:t>Simon, </a:t>
            </a:r>
            <a:r>
              <a:rPr lang="en-US" sz="2800" dirty="0">
                <a:solidFill>
                  <a:srgbClr val="00B0F0"/>
                </a:solidFill>
              </a:rPr>
              <a:t>the zealot</a:t>
            </a:r>
            <a:r>
              <a:rPr lang="en-US" sz="4800" dirty="0">
                <a:solidFill>
                  <a:srgbClr val="00B0F0"/>
                </a:solidFill>
              </a:rPr>
              <a:t> </a:t>
            </a:r>
            <a:endParaRPr lang="en-US" sz="4800" dirty="0">
              <a:solidFill>
                <a:srgbClr val="00B0F0"/>
              </a:solidFill>
            </a:endParaRPr>
          </a:p>
          <a:p>
            <a:r>
              <a:rPr lang="en-US" sz="4800" dirty="0">
                <a:solidFill>
                  <a:srgbClr val="00B0F0"/>
                </a:solidFill>
              </a:rPr>
              <a:t>Judas Iscariot, </a:t>
            </a:r>
            <a:r>
              <a:rPr lang="en-US" sz="2800" dirty="0">
                <a:solidFill>
                  <a:srgbClr val="00B0F0"/>
                </a:solidFill>
              </a:rPr>
              <a:t>betrayed Jesus</a:t>
            </a:r>
            <a:endParaRPr lang="en-US" sz="4800" dirty="0">
              <a:solidFill>
                <a:srgbClr val="00B0F0"/>
              </a:solidFill>
            </a:endParaRPr>
          </a:p>
        </p:txBody>
      </p:sp>
      <p:sp>
        <p:nvSpPr>
          <p:cNvPr id="6" name="TextBox 5"/>
          <p:cNvSpPr txBox="1"/>
          <p:nvPr/>
        </p:nvSpPr>
        <p:spPr>
          <a:xfrm>
            <a:off x="442186" y="1286329"/>
            <a:ext cx="5977889" cy="4523105"/>
          </a:xfrm>
          <a:prstGeom prst="rect">
            <a:avLst/>
          </a:prstGeom>
          <a:noFill/>
        </p:spPr>
        <p:txBody>
          <a:bodyPr wrap="square" rtlCol="0">
            <a:spAutoFit/>
          </a:bodyPr>
          <a:lstStyle/>
          <a:p>
            <a:r>
              <a:rPr lang="en-US" sz="4800" dirty="0">
                <a:solidFill>
                  <a:srgbClr val="00B0F0"/>
                </a:solidFill>
              </a:rPr>
              <a:t>Simon, </a:t>
            </a:r>
            <a:r>
              <a:rPr lang="en-US" sz="2800" dirty="0">
                <a:solidFill>
                  <a:srgbClr val="00B0F0"/>
                </a:solidFill>
              </a:rPr>
              <a:t>called Peter </a:t>
            </a:r>
            <a:endParaRPr lang="en-US" sz="2800" dirty="0">
              <a:solidFill>
                <a:srgbClr val="00B0F0"/>
              </a:solidFill>
            </a:endParaRPr>
          </a:p>
          <a:p>
            <a:r>
              <a:rPr lang="en-US" sz="4800" dirty="0">
                <a:solidFill>
                  <a:srgbClr val="00B0F0"/>
                </a:solidFill>
              </a:rPr>
              <a:t>Andrew, </a:t>
            </a:r>
            <a:r>
              <a:rPr lang="en-US" sz="2800" dirty="0">
                <a:solidFill>
                  <a:srgbClr val="00B0F0"/>
                </a:solidFill>
              </a:rPr>
              <a:t>Peter's brother</a:t>
            </a:r>
            <a:endParaRPr lang="en-US" sz="4800" dirty="0">
              <a:solidFill>
                <a:srgbClr val="00B0F0"/>
              </a:solidFill>
            </a:endParaRPr>
          </a:p>
          <a:p>
            <a:r>
              <a:rPr lang="en-US" sz="4800" dirty="0">
                <a:solidFill>
                  <a:srgbClr val="00B0F0"/>
                </a:solidFill>
              </a:rPr>
              <a:t>James, </a:t>
            </a:r>
            <a:r>
              <a:rPr lang="en-US" sz="2800" dirty="0">
                <a:solidFill>
                  <a:srgbClr val="00B0F0"/>
                </a:solidFill>
              </a:rPr>
              <a:t>son of Zebedee</a:t>
            </a:r>
            <a:endParaRPr lang="en-US" sz="2800" dirty="0">
              <a:solidFill>
                <a:srgbClr val="00B0F0"/>
              </a:solidFill>
            </a:endParaRPr>
          </a:p>
          <a:p>
            <a:r>
              <a:rPr lang="en-US" sz="4800" dirty="0">
                <a:solidFill>
                  <a:srgbClr val="00B0F0"/>
                </a:solidFill>
              </a:rPr>
              <a:t>John, </a:t>
            </a:r>
            <a:r>
              <a:rPr lang="en-US" sz="2800" dirty="0">
                <a:solidFill>
                  <a:srgbClr val="00B0F0"/>
                </a:solidFill>
              </a:rPr>
              <a:t>son of Zebedee</a:t>
            </a:r>
            <a:endParaRPr lang="en-US" sz="2800" dirty="0">
              <a:solidFill>
                <a:srgbClr val="00B0F0"/>
              </a:solidFill>
            </a:endParaRPr>
          </a:p>
          <a:p>
            <a:r>
              <a:rPr lang="en-US" sz="4800" dirty="0">
                <a:solidFill>
                  <a:srgbClr val="00B0F0"/>
                </a:solidFill>
              </a:rPr>
              <a:t>Philip</a:t>
            </a:r>
            <a:endParaRPr lang="en-US" sz="4800" dirty="0">
              <a:solidFill>
                <a:srgbClr val="00B0F0"/>
              </a:solidFill>
            </a:endParaRPr>
          </a:p>
          <a:p>
            <a:r>
              <a:rPr lang="en-US" sz="4800" dirty="0">
                <a:solidFill>
                  <a:srgbClr val="00B0F0"/>
                </a:solidFill>
              </a:rPr>
              <a:t>Bartholomew </a:t>
            </a:r>
            <a:r>
              <a:rPr lang="en-US" sz="2800" dirty="0">
                <a:solidFill>
                  <a:srgbClr val="00B0F0"/>
                </a:solidFill>
              </a:rPr>
              <a:t>(Nathaniel)</a:t>
            </a:r>
            <a:endParaRPr lang="en-US" sz="2800" dirty="0">
              <a:solidFill>
                <a:srgbClr val="00B0F0"/>
              </a:solidFill>
            </a:endParaRPr>
          </a:p>
        </p:txBody>
      </p:sp>
      <p:sp>
        <p:nvSpPr>
          <p:cNvPr id="12" name="Left Bracket 11"/>
          <p:cNvSpPr/>
          <p:nvPr/>
        </p:nvSpPr>
        <p:spPr>
          <a:xfrm>
            <a:off x="228600" y="1782500"/>
            <a:ext cx="213586" cy="697810"/>
          </a:xfrm>
          <a:prstGeom prst="leftBracket">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ket 12"/>
          <p:cNvSpPr/>
          <p:nvPr/>
        </p:nvSpPr>
        <p:spPr>
          <a:xfrm>
            <a:off x="225129" y="3178120"/>
            <a:ext cx="213586" cy="697810"/>
          </a:xfrm>
          <a:prstGeom prst="leftBracket">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ket 13"/>
          <p:cNvSpPr/>
          <p:nvPr/>
        </p:nvSpPr>
        <p:spPr>
          <a:xfrm>
            <a:off x="5465971" y="2519045"/>
            <a:ext cx="213586" cy="697810"/>
          </a:xfrm>
          <a:prstGeom prst="leftBracket">
            <a:avLst>
              <a:gd name="adj" fmla="val 45487"/>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1457387"/>
          </a:xfrm>
          <a:prstGeom prst="rect">
            <a:avLst/>
          </a:prstGeom>
          <a:noFill/>
        </p:spPr>
        <p:txBody>
          <a:bodyPr wrap="square">
            <a:spAutoFit/>
          </a:bodyPr>
          <a:lstStyle/>
          <a:p>
            <a:pPr marL="0" marR="0">
              <a:lnSpc>
                <a:spcPct val="115000"/>
              </a:lnSpc>
              <a:spcBef>
                <a:spcPts val="0"/>
              </a:spcBef>
              <a:spcAft>
                <a:spcPts val="1000"/>
              </a:spcAft>
            </a:pPr>
            <a:r>
              <a:rPr lang="en-US" sz="3600" b="1" dirty="0">
                <a:solidFill>
                  <a:srgbClr val="FFFF00"/>
                </a:solidFill>
                <a:effectLst/>
                <a:latin typeface="Calibri" panose="020F0502020204030204" pitchFamily="34" charset="0"/>
              </a:rPr>
              <a:t>Background</a:t>
            </a:r>
            <a:endParaRPr lang="en-US" sz="3600" b="1" dirty="0">
              <a:solidFill>
                <a:srgbClr val="FFFF00"/>
              </a:solidFill>
              <a:effectLst/>
              <a:latin typeface="Calibri" panose="020F0502020204030204" pitchFamily="34" charset="0"/>
            </a:endParaRPr>
          </a:p>
          <a:p>
            <a:pPr marL="0" marR="0">
              <a:lnSpc>
                <a:spcPct val="115000"/>
              </a:lnSpc>
              <a:spcBef>
                <a:spcPts val="0"/>
              </a:spcBef>
              <a:spcAft>
                <a:spcPts val="1000"/>
              </a:spcAft>
            </a:pPr>
            <a:endParaRPr lang="en-US" sz="3600" b="1" dirty="0">
              <a:solidFill>
                <a:srgbClr val="FFFF00"/>
              </a:solidFill>
              <a:effectLst/>
              <a:latin typeface="Calibri" panose="020F0502020204030204" pitchFamily="34" charset="0"/>
            </a:endParaRPr>
          </a:p>
        </p:txBody>
      </p:sp>
      <p:sp>
        <p:nvSpPr>
          <p:cNvPr id="4" name="TextBox 3"/>
          <p:cNvSpPr txBox="1"/>
          <p:nvPr/>
        </p:nvSpPr>
        <p:spPr>
          <a:xfrm>
            <a:off x="5701665" y="1346835"/>
            <a:ext cx="6156960" cy="4523105"/>
          </a:xfrm>
          <a:prstGeom prst="rect">
            <a:avLst/>
          </a:prstGeom>
          <a:noFill/>
        </p:spPr>
        <p:txBody>
          <a:bodyPr wrap="square" rtlCol="0">
            <a:spAutoFit/>
          </a:bodyPr>
          <a:lstStyle/>
          <a:p>
            <a:r>
              <a:rPr lang="en-US" sz="4800" dirty="0">
                <a:solidFill>
                  <a:srgbClr val="00B0F0"/>
                </a:solidFill>
              </a:rPr>
              <a:t>Thomas </a:t>
            </a:r>
            <a:r>
              <a:rPr lang="en-US" sz="2800" dirty="0">
                <a:solidFill>
                  <a:srgbClr val="00B0F0"/>
                </a:solidFill>
              </a:rPr>
              <a:t>(Didymus)</a:t>
            </a:r>
            <a:endParaRPr lang="en-US" sz="4800" dirty="0">
              <a:solidFill>
                <a:srgbClr val="00B0F0"/>
              </a:solidFill>
            </a:endParaRPr>
          </a:p>
          <a:p>
            <a:r>
              <a:rPr lang="en-US" sz="4800" dirty="0">
                <a:solidFill>
                  <a:srgbClr val="00B0F0"/>
                </a:solidFill>
              </a:rPr>
              <a:t>Matthew, </a:t>
            </a:r>
            <a:r>
              <a:rPr lang="en-US" sz="2800" dirty="0">
                <a:solidFill>
                  <a:srgbClr val="00B0F0"/>
                </a:solidFill>
              </a:rPr>
              <a:t>(Levi) tax collector</a:t>
            </a:r>
            <a:endParaRPr lang="en-US" sz="2800" dirty="0">
              <a:solidFill>
                <a:srgbClr val="00B0F0"/>
              </a:solidFill>
            </a:endParaRPr>
          </a:p>
          <a:p>
            <a:r>
              <a:rPr lang="en-US" sz="4800" dirty="0">
                <a:solidFill>
                  <a:srgbClr val="00B0F0"/>
                </a:solidFill>
              </a:rPr>
              <a:t>James, </a:t>
            </a:r>
            <a:r>
              <a:rPr lang="en-US" sz="2800" dirty="0">
                <a:solidFill>
                  <a:srgbClr val="00B0F0"/>
                </a:solidFill>
              </a:rPr>
              <a:t>son of Alpheus </a:t>
            </a:r>
            <a:endParaRPr lang="en-US" sz="4800" dirty="0">
              <a:solidFill>
                <a:srgbClr val="00B0F0"/>
              </a:solidFill>
            </a:endParaRPr>
          </a:p>
          <a:p>
            <a:r>
              <a:rPr lang="en-US" sz="4800" dirty="0">
                <a:solidFill>
                  <a:srgbClr val="00B0F0"/>
                </a:solidFill>
              </a:rPr>
              <a:t>Thaddaeus</a:t>
            </a:r>
            <a:r>
              <a:rPr lang="en-US" sz="2800" dirty="0">
                <a:solidFill>
                  <a:srgbClr val="00B0F0"/>
                </a:solidFill>
              </a:rPr>
              <a:t> (Judas, son of  James) </a:t>
            </a:r>
            <a:r>
              <a:rPr lang="en-US" sz="4800" dirty="0">
                <a:solidFill>
                  <a:srgbClr val="00B0F0"/>
                </a:solidFill>
              </a:rPr>
              <a:t>Simon, </a:t>
            </a:r>
            <a:r>
              <a:rPr lang="en-US" sz="2800" dirty="0">
                <a:solidFill>
                  <a:srgbClr val="00B0F0"/>
                </a:solidFill>
              </a:rPr>
              <a:t>the zealot</a:t>
            </a:r>
            <a:r>
              <a:rPr lang="en-US" sz="4800" dirty="0">
                <a:solidFill>
                  <a:srgbClr val="00B0F0"/>
                </a:solidFill>
              </a:rPr>
              <a:t> </a:t>
            </a:r>
            <a:endParaRPr lang="en-US" sz="4800" dirty="0">
              <a:solidFill>
                <a:srgbClr val="00B0F0"/>
              </a:solidFill>
            </a:endParaRPr>
          </a:p>
          <a:p>
            <a:r>
              <a:rPr lang="en-US" sz="4800" dirty="0">
                <a:solidFill>
                  <a:srgbClr val="00B0F0"/>
                </a:solidFill>
              </a:rPr>
              <a:t>Judas Iscariot, </a:t>
            </a:r>
            <a:r>
              <a:rPr lang="en-US" sz="2800" dirty="0">
                <a:solidFill>
                  <a:srgbClr val="00B0F0"/>
                </a:solidFill>
              </a:rPr>
              <a:t>betrayed Jesus</a:t>
            </a:r>
            <a:endParaRPr lang="en-US" sz="4800" dirty="0">
              <a:solidFill>
                <a:srgbClr val="00B0F0"/>
              </a:solidFill>
            </a:endParaRPr>
          </a:p>
        </p:txBody>
      </p:sp>
      <p:sp>
        <p:nvSpPr>
          <p:cNvPr id="6" name="TextBox 5"/>
          <p:cNvSpPr txBox="1"/>
          <p:nvPr/>
        </p:nvSpPr>
        <p:spPr>
          <a:xfrm>
            <a:off x="442186" y="1286329"/>
            <a:ext cx="5977889" cy="4523105"/>
          </a:xfrm>
          <a:prstGeom prst="rect">
            <a:avLst/>
          </a:prstGeom>
          <a:noFill/>
        </p:spPr>
        <p:txBody>
          <a:bodyPr wrap="square" rtlCol="0">
            <a:spAutoFit/>
          </a:bodyPr>
          <a:lstStyle/>
          <a:p>
            <a:r>
              <a:rPr lang="en-US" sz="4800" dirty="0">
                <a:solidFill>
                  <a:srgbClr val="00B0F0"/>
                </a:solidFill>
              </a:rPr>
              <a:t>Simon, </a:t>
            </a:r>
            <a:r>
              <a:rPr lang="en-US" sz="2800" dirty="0">
                <a:solidFill>
                  <a:srgbClr val="00B0F0"/>
                </a:solidFill>
              </a:rPr>
              <a:t>called Peter </a:t>
            </a:r>
            <a:endParaRPr lang="en-US" sz="2800" dirty="0">
              <a:solidFill>
                <a:srgbClr val="00B0F0"/>
              </a:solidFill>
            </a:endParaRPr>
          </a:p>
          <a:p>
            <a:r>
              <a:rPr lang="en-US" sz="4800" dirty="0">
                <a:solidFill>
                  <a:srgbClr val="00B0F0"/>
                </a:solidFill>
              </a:rPr>
              <a:t>Andrew, </a:t>
            </a:r>
            <a:r>
              <a:rPr lang="en-US" sz="2800" dirty="0">
                <a:solidFill>
                  <a:srgbClr val="00B0F0"/>
                </a:solidFill>
              </a:rPr>
              <a:t>Peter's brother</a:t>
            </a:r>
            <a:endParaRPr lang="en-US" sz="4800" dirty="0">
              <a:solidFill>
                <a:srgbClr val="00B0F0"/>
              </a:solidFill>
            </a:endParaRPr>
          </a:p>
          <a:p>
            <a:r>
              <a:rPr lang="en-US" sz="4800" dirty="0">
                <a:solidFill>
                  <a:srgbClr val="00B0F0"/>
                </a:solidFill>
              </a:rPr>
              <a:t>James, </a:t>
            </a:r>
            <a:r>
              <a:rPr lang="en-US" sz="2800" dirty="0">
                <a:solidFill>
                  <a:srgbClr val="00B0F0"/>
                </a:solidFill>
              </a:rPr>
              <a:t>son of Zebedee</a:t>
            </a:r>
            <a:endParaRPr lang="en-US" sz="2800" dirty="0">
              <a:solidFill>
                <a:srgbClr val="00B0F0"/>
              </a:solidFill>
            </a:endParaRPr>
          </a:p>
          <a:p>
            <a:r>
              <a:rPr lang="en-US" sz="4800" dirty="0">
                <a:solidFill>
                  <a:srgbClr val="00B0F0"/>
                </a:solidFill>
              </a:rPr>
              <a:t>John, </a:t>
            </a:r>
            <a:r>
              <a:rPr lang="en-US" sz="2800" dirty="0">
                <a:solidFill>
                  <a:srgbClr val="00B0F0"/>
                </a:solidFill>
              </a:rPr>
              <a:t>son of Zebedee</a:t>
            </a:r>
            <a:endParaRPr lang="en-US" sz="2800" dirty="0">
              <a:solidFill>
                <a:srgbClr val="00B0F0"/>
              </a:solidFill>
            </a:endParaRPr>
          </a:p>
          <a:p>
            <a:r>
              <a:rPr lang="en-US" sz="4800" dirty="0">
                <a:solidFill>
                  <a:srgbClr val="00B0F0"/>
                </a:solidFill>
              </a:rPr>
              <a:t>Philip</a:t>
            </a:r>
            <a:endParaRPr lang="en-US" sz="4800" dirty="0">
              <a:solidFill>
                <a:srgbClr val="00B0F0"/>
              </a:solidFill>
            </a:endParaRPr>
          </a:p>
          <a:p>
            <a:r>
              <a:rPr lang="en-US" sz="4800" dirty="0">
                <a:solidFill>
                  <a:srgbClr val="00B0F0"/>
                </a:solidFill>
              </a:rPr>
              <a:t>Bartholomew </a:t>
            </a:r>
            <a:r>
              <a:rPr lang="en-US" sz="2800" dirty="0">
                <a:solidFill>
                  <a:srgbClr val="00B0F0"/>
                </a:solidFill>
              </a:rPr>
              <a:t>(Nathaniel)</a:t>
            </a:r>
            <a:endParaRPr lang="en-US" sz="2800" dirty="0">
              <a:solidFill>
                <a:srgbClr val="00B0F0"/>
              </a:solidFill>
            </a:endParaRPr>
          </a:p>
        </p:txBody>
      </p:sp>
      <p:sp>
        <p:nvSpPr>
          <p:cNvPr id="12" name="Left Bracket 11"/>
          <p:cNvSpPr/>
          <p:nvPr/>
        </p:nvSpPr>
        <p:spPr>
          <a:xfrm>
            <a:off x="228600" y="1782500"/>
            <a:ext cx="213586" cy="697810"/>
          </a:xfrm>
          <a:prstGeom prst="leftBracket">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ket 12"/>
          <p:cNvSpPr/>
          <p:nvPr/>
        </p:nvSpPr>
        <p:spPr>
          <a:xfrm>
            <a:off x="225129" y="3178120"/>
            <a:ext cx="213586" cy="697810"/>
          </a:xfrm>
          <a:prstGeom prst="leftBracket">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ket 13"/>
          <p:cNvSpPr/>
          <p:nvPr/>
        </p:nvSpPr>
        <p:spPr>
          <a:xfrm>
            <a:off x="5465971" y="2519045"/>
            <a:ext cx="213586" cy="697810"/>
          </a:xfrm>
          <a:prstGeom prst="leftBracket">
            <a:avLst>
              <a:gd name="adj" fmla="val 45487"/>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820" y="110490"/>
            <a:ext cx="11690985" cy="6078220"/>
          </a:xfrm>
          <a:prstGeom prst="rect">
            <a:avLst/>
          </a:prstGeom>
          <a:noFill/>
        </p:spPr>
        <p:txBody>
          <a:bodyPr wrap="square">
            <a:spAutoFit/>
          </a:bodyPr>
          <a:lstStyle/>
          <a:p>
            <a:pPr marL="0" marR="0">
              <a:lnSpc>
                <a:spcPct val="115000"/>
              </a:lnSpc>
              <a:spcBef>
                <a:spcPts val="0"/>
              </a:spcBef>
              <a:spcAft>
                <a:spcPts val="1000"/>
              </a:spcAft>
            </a:pPr>
            <a:r>
              <a:rPr lang="en-US" sz="3600" b="1" dirty="0">
                <a:solidFill>
                  <a:srgbClr val="FFFF00"/>
                </a:solidFill>
                <a:effectLst/>
                <a:latin typeface="Calibri" panose="020F0502020204030204" pitchFamily="34" charset="0"/>
              </a:rPr>
              <a:t>The Unaccomplished...</a:t>
            </a:r>
            <a:endParaRPr lang="en-US" sz="3600" b="1" dirty="0">
              <a:solidFill>
                <a:srgbClr val="FFFF00"/>
              </a:solidFill>
              <a:effectLst/>
              <a:latin typeface="Calibri" panose="020F0502020204030204" pitchFamily="34" charset="0"/>
            </a:endParaRPr>
          </a:p>
          <a:p>
            <a:pPr marL="0" marR="0">
              <a:lnSpc>
                <a:spcPct val="115000"/>
              </a:lnSpc>
              <a:spcBef>
                <a:spcPts val="0"/>
              </a:spcBef>
              <a:spcAft>
                <a:spcPts val="1000"/>
              </a:spcAft>
            </a:pPr>
            <a:r>
              <a:rPr lang="en-US" sz="3600" b="1" dirty="0">
                <a:solidFill>
                  <a:srgbClr val="FFFF00"/>
                </a:solidFill>
                <a:effectLst/>
                <a:latin typeface="Calibri" panose="020F0502020204030204" pitchFamily="34" charset="0"/>
              </a:rPr>
              <a:t>Ephesians 2:19–22</a:t>
            </a:r>
            <a:endParaRPr lang="en-US" sz="3600" b="1" dirty="0">
              <a:solidFill>
                <a:srgbClr val="FFFF00"/>
              </a:solidFill>
              <a:effectLst/>
              <a:latin typeface="Calibri" panose="020F0502020204030204" pitchFamily="34" charset="0"/>
            </a:endParaRPr>
          </a:p>
          <a:p>
            <a:pPr marL="0" marR="0">
              <a:lnSpc>
                <a:spcPct val="115000"/>
              </a:lnSpc>
              <a:spcBef>
                <a:spcPts val="0"/>
              </a:spcBef>
              <a:spcAft>
                <a:spcPts val="1000"/>
              </a:spcAft>
            </a:pPr>
            <a:r>
              <a:rPr lang="en-US" sz="3600" b="1" dirty="0">
                <a:solidFill>
                  <a:srgbClr val="FFFF00"/>
                </a:solidFill>
                <a:effectLst/>
                <a:latin typeface="Calibri" panose="020F0502020204030204" pitchFamily="34" charset="0"/>
              </a:rPr>
              <a:t>So then you are no longer strangers and aliens, but you are fellow citizens with the saints, and are of God’s household, having been built on the foundation of the apostles and prophets, Christ Jesus Himself being the corner stone, in whom the whole building, being fitted together, is growing into a holy temple in the Lord, in whom you also are being built together into a dwelling of God in the Spirit.” (NASB95)</a:t>
            </a:r>
            <a:endParaRPr lang="en-US" sz="3600" b="1" dirty="0">
              <a:solidFill>
                <a:srgbClr val="FFFF00"/>
              </a:solidFill>
              <a:effectLst/>
              <a:latin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46185" y="110214"/>
            <a:ext cx="11641015" cy="6810647"/>
          </a:xfrm>
          <a:prstGeom prst="rect">
            <a:avLst/>
          </a:prstGeom>
          <a:noFill/>
        </p:spPr>
        <p:txBody>
          <a:bodyPr wrap="square">
            <a:spAutoFit/>
          </a:bodyPr>
          <a:lstStyle/>
          <a:p>
            <a:pPr marL="0" marR="0">
              <a:lnSpc>
                <a:spcPct val="115000"/>
              </a:lnSpc>
              <a:spcBef>
                <a:spcPts val="0"/>
              </a:spcBef>
              <a:spcAft>
                <a:spcPts val="1000"/>
              </a:spcAft>
            </a:pPr>
            <a:r>
              <a:rPr lang="en-US" sz="3600" b="1" dirty="0">
                <a:solidFill>
                  <a:srgbClr val="FFFF00"/>
                </a:solidFill>
                <a:effectLst/>
                <a:latin typeface="Calibri" panose="020F0502020204030204" pitchFamily="34" charset="0"/>
              </a:rPr>
              <a:t>...generate significant accomplishments</a:t>
            </a:r>
            <a:endParaRPr lang="en-US" sz="3600" b="1" dirty="0">
              <a:solidFill>
                <a:srgbClr val="FFFF00"/>
              </a:solidFill>
              <a:effectLst/>
              <a:latin typeface="Calibri" panose="020F0502020204030204" pitchFamily="34" charset="0"/>
            </a:endParaRPr>
          </a:p>
          <a:p>
            <a:pPr marL="0" marR="0">
              <a:lnSpc>
                <a:spcPct val="115000"/>
              </a:lnSpc>
              <a:spcBef>
                <a:spcPts val="0"/>
              </a:spcBef>
              <a:spcAft>
                <a:spcPts val="1000"/>
              </a:spcAft>
            </a:pPr>
            <a:r>
              <a:rPr lang="en-US" sz="3600" b="1" dirty="0">
                <a:solidFill>
                  <a:srgbClr val="FFFF00"/>
                </a:solidFill>
                <a:effectLst/>
                <a:latin typeface="Calibri" panose="020F0502020204030204" pitchFamily="34" charset="0"/>
              </a:rPr>
              <a:t>Colossians 2:1–2</a:t>
            </a:r>
            <a:endParaRPr lang="en-US" sz="3600" b="1" dirty="0">
              <a:solidFill>
                <a:srgbClr val="FFFF00"/>
              </a:solidFill>
              <a:effectLst/>
              <a:latin typeface="Calibri" panose="020F0502020204030204" pitchFamily="34" charset="0"/>
            </a:endParaRPr>
          </a:p>
          <a:p>
            <a:pPr marL="0" marR="0">
              <a:lnSpc>
                <a:spcPct val="115000"/>
              </a:lnSpc>
              <a:spcBef>
                <a:spcPts val="0"/>
              </a:spcBef>
              <a:spcAft>
                <a:spcPts val="1000"/>
              </a:spcAft>
            </a:pPr>
            <a:r>
              <a:rPr lang="en-US" sz="3600" b="1" dirty="0">
                <a:solidFill>
                  <a:srgbClr val="FFFF00"/>
                </a:solidFill>
                <a:effectLst/>
                <a:latin typeface="Calibri" panose="020F0502020204030204" pitchFamily="34" charset="0"/>
              </a:rPr>
              <a:t>For I want you to know how great a struggle I have on your behalf and for those who are at Laodicea, and for all those who have not personally seen my face, that their hearts may be encouraged, having been knit together in love, and attaining to all the wealth that comes from the full assurance of understanding, resulting in a true knowledge of God’s mystery, that is, Christ Himself,” (NASB95)</a:t>
            </a:r>
            <a:endParaRPr lang="en-US" sz="3600" b="1" dirty="0">
              <a:solidFill>
                <a:srgbClr val="FFFF00"/>
              </a:solidFill>
              <a:effectLst/>
              <a:latin typeface="Calibri" panose="020F0502020204030204" pitchFamily="34" charset="0"/>
            </a:endParaRPr>
          </a:p>
          <a:p>
            <a:pPr marL="0" marR="0">
              <a:lnSpc>
                <a:spcPct val="115000"/>
              </a:lnSpc>
              <a:spcBef>
                <a:spcPts val="0"/>
              </a:spcBef>
              <a:spcAft>
                <a:spcPts val="1000"/>
              </a:spcAft>
            </a:pPr>
            <a:endParaRPr lang="en-US" sz="3600" b="1" dirty="0">
              <a:solidFill>
                <a:srgbClr val="FFFF00"/>
              </a:solidFill>
              <a:effectLst/>
              <a:latin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8955405"/>
          </a:xfrm>
          <a:prstGeom prst="rect">
            <a:avLst/>
          </a:prstGeom>
          <a:noFill/>
        </p:spPr>
        <p:txBody>
          <a:bodyPr wrap="square">
            <a:spAutoFit/>
          </a:bodyPr>
          <a:lstStyle/>
          <a:p>
            <a:r>
              <a:rPr lang="en-US" sz="3600" b="1" dirty="0">
                <a:solidFill>
                  <a:srgbClr val="F5FC30"/>
                </a:solidFill>
              </a:rPr>
              <a:t>Accomplishment</a:t>
            </a:r>
            <a:endParaRPr lang="en-US" sz="3600" b="1" dirty="0">
              <a:solidFill>
                <a:srgbClr val="F5FC30"/>
              </a:solidFill>
            </a:endParaRPr>
          </a:p>
          <a:p>
            <a:r>
              <a:rPr lang="en-US" sz="3600" b="1" dirty="0">
                <a:solidFill>
                  <a:srgbClr val="F5FC30"/>
                </a:solidFill>
              </a:rPr>
              <a:t>1 Corinthians 2:16</a:t>
            </a:r>
            <a:endParaRPr lang="en-US" sz="3600" b="1" dirty="0">
              <a:solidFill>
                <a:srgbClr val="F5FC30"/>
              </a:solidFill>
            </a:endParaRPr>
          </a:p>
          <a:p>
            <a:r>
              <a:rPr lang="en-US" sz="3600" b="1" dirty="0">
                <a:solidFill>
                  <a:srgbClr val="F5FC30"/>
                </a:solidFill>
              </a:rPr>
              <a:t>For WHO HAS KNOWN THE MIND OF THE LORD, THAT HE WILL INSTRUCT HIM? But we have the mind of Christ.” (NASB95)</a:t>
            </a:r>
            <a:endParaRPr lang="en-US" sz="3600" b="1" dirty="0">
              <a:solidFill>
                <a:srgbClr val="F5FC30"/>
              </a:solidFill>
            </a:endParaRPr>
          </a:p>
          <a:p>
            <a:endParaRPr lang="en-US" sz="3600" b="1" dirty="0">
              <a:solidFill>
                <a:srgbClr val="F5FC30"/>
              </a:solidFill>
            </a:endParaRPr>
          </a:p>
          <a:p>
            <a:r>
              <a:rPr lang="en-US" sz="3600" b="1" dirty="0">
                <a:solidFill>
                  <a:srgbClr val="F5FC30"/>
                </a:solidFill>
              </a:rPr>
              <a:t>Romans 8:27</a:t>
            </a:r>
            <a:endParaRPr lang="en-US" sz="3600" b="1" dirty="0">
              <a:solidFill>
                <a:srgbClr val="F5FC30"/>
              </a:solidFill>
            </a:endParaRPr>
          </a:p>
          <a:p>
            <a:r>
              <a:rPr lang="en-US" sz="3600" b="1" dirty="0">
                <a:solidFill>
                  <a:srgbClr val="F5FC30"/>
                </a:solidFill>
              </a:rPr>
              <a:t>and He who searches the hearts knows what the mind of the Spirit is, because He intercedes for the saints according to the will of God.” (NASB95)</a:t>
            </a:r>
            <a:endParaRPr lang="en-US" sz="3600" b="1" dirty="0">
              <a:solidFill>
                <a:srgbClr val="F5FC30"/>
              </a:solidFill>
            </a:endParaRPr>
          </a:p>
          <a:p>
            <a:endParaRPr lang="en-US" sz="3600" b="1" dirty="0">
              <a:solidFill>
                <a:srgbClr val="F5FC30"/>
              </a:solidFill>
            </a:endParaRPr>
          </a:p>
          <a:p>
            <a:r>
              <a:rPr lang="en-US" sz="3600" b="1" i="1" dirty="0">
                <a:solidFill>
                  <a:srgbClr val="F5FC30"/>
                </a:solidFill>
              </a:rPr>
              <a:t>	 </a:t>
            </a:r>
            <a:endParaRPr lang="en-US" sz="3600" b="1" i="1" dirty="0">
              <a:solidFill>
                <a:srgbClr val="F5FC30"/>
              </a:solidFill>
            </a:endParaRPr>
          </a:p>
          <a:p>
            <a:endParaRPr lang="en-US" sz="3600" b="1" i="1" dirty="0">
              <a:solidFill>
                <a:srgbClr val="F5FC30"/>
              </a:solidFill>
            </a:endParaRPr>
          </a:p>
          <a:p>
            <a:endParaRPr lang="en-US" sz="3600" b="1" i="1" dirty="0">
              <a:solidFill>
                <a:srgbClr val="F5FC30"/>
              </a:solidFill>
            </a:endParaRPr>
          </a:p>
          <a:p>
            <a:br>
              <a:rPr lang="en-US" sz="3600" b="1" i="1" dirty="0">
                <a:solidFill>
                  <a:srgbClr val="F5FC30"/>
                </a:solidFill>
              </a:rPr>
            </a:br>
            <a:endParaRPr lang="en-US" sz="3600" b="1" i="1" dirty="0">
              <a:solidFill>
                <a:srgbClr val="F5FC3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72498" y="198479"/>
            <a:ext cx="11412241" cy="8401685"/>
          </a:xfrm>
          <a:prstGeom prst="rect">
            <a:avLst/>
          </a:prstGeom>
          <a:noFill/>
        </p:spPr>
        <p:txBody>
          <a:bodyPr wrap="square">
            <a:spAutoFit/>
          </a:bodyPr>
          <a:lstStyle/>
          <a:p>
            <a:r>
              <a:rPr lang="en-US" sz="3600" b="1" dirty="0">
                <a:solidFill>
                  <a:srgbClr val="F5FC30"/>
                </a:solidFill>
              </a:rPr>
              <a:t>Accomplishment</a:t>
            </a:r>
            <a:endParaRPr lang="en-US" sz="3600" b="1" dirty="0">
              <a:solidFill>
                <a:srgbClr val="F5FC30"/>
              </a:solidFill>
            </a:endParaRPr>
          </a:p>
          <a:p>
            <a:endParaRPr lang="en-US" sz="3600" b="1" dirty="0">
              <a:solidFill>
                <a:srgbClr val="F5FC30"/>
              </a:solidFill>
            </a:endParaRPr>
          </a:p>
          <a:p>
            <a:r>
              <a:rPr lang="en-US" sz="3600" b="1" dirty="0">
                <a:solidFill>
                  <a:srgbClr val="F5FC30"/>
                </a:solidFill>
              </a:rPr>
              <a:t>Luke 10:20</a:t>
            </a:r>
            <a:endParaRPr lang="en-US" sz="3600" b="1" dirty="0">
              <a:solidFill>
                <a:srgbClr val="F5FC30"/>
              </a:solidFill>
            </a:endParaRPr>
          </a:p>
          <a:p>
            <a:r>
              <a:rPr lang="en-US" sz="3600" b="1" dirty="0">
                <a:solidFill>
                  <a:srgbClr val="F5FC30"/>
                </a:solidFill>
              </a:rPr>
              <a:t>“Nevertheless do not rejoice in this, that the spirits are subject to you, but rejoice that your names are recorded in heaven.”” (NASB95)</a:t>
            </a:r>
            <a:endParaRPr lang="en-US" sz="3600" b="1" dirty="0">
              <a:solidFill>
                <a:srgbClr val="F5FC30"/>
              </a:solidFill>
            </a:endParaRPr>
          </a:p>
          <a:p>
            <a:endParaRPr lang="en-US" sz="3600" b="1" dirty="0">
              <a:solidFill>
                <a:srgbClr val="F5FC30"/>
              </a:solidFill>
            </a:endParaRPr>
          </a:p>
          <a:p>
            <a:r>
              <a:rPr lang="en-US" sz="3600" b="1" dirty="0">
                <a:solidFill>
                  <a:srgbClr val="F5FC30"/>
                </a:solidFill>
              </a:rPr>
              <a:t>John 14:12</a:t>
            </a:r>
            <a:endParaRPr lang="en-US" sz="3600" b="1" dirty="0">
              <a:solidFill>
                <a:srgbClr val="F5FC30"/>
              </a:solidFill>
            </a:endParaRPr>
          </a:p>
          <a:p>
            <a:r>
              <a:rPr lang="en-US" sz="3600" b="1" dirty="0">
                <a:solidFill>
                  <a:srgbClr val="F5FC30"/>
                </a:solidFill>
              </a:rPr>
              <a:t>“Truly, truly, I say to you, he who believes in Me, the works that I do, he will do also; and greater works than these he will do; because I go to the Father.” (NASB95)</a:t>
            </a:r>
            <a:endParaRPr lang="en-US" sz="3600" b="1" dirty="0">
              <a:solidFill>
                <a:srgbClr val="F5FC30"/>
              </a:solidFill>
            </a:endParaRPr>
          </a:p>
          <a:p>
            <a:endParaRPr lang="en-US" sz="3600" b="1" dirty="0">
              <a:solidFill>
                <a:srgbClr val="F5FC30"/>
              </a:solidFill>
            </a:endParaRPr>
          </a:p>
          <a:p>
            <a:endParaRPr lang="en-US" sz="3600" b="1" i="1" dirty="0">
              <a:solidFill>
                <a:srgbClr val="F5FC30"/>
              </a:solidFill>
            </a:endParaRPr>
          </a:p>
          <a:p>
            <a:br>
              <a:rPr lang="en-US" sz="3600" b="1" i="1" dirty="0">
                <a:solidFill>
                  <a:srgbClr val="F5FC30"/>
                </a:solidFill>
              </a:rPr>
            </a:br>
            <a:endParaRPr lang="en-US" sz="3600" b="1" i="1" dirty="0">
              <a:solidFill>
                <a:srgbClr val="F5FC3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3023</Words>
  <Application>WPS Presentation</Application>
  <PresentationFormat>Widescreen</PresentationFormat>
  <Paragraphs>86</Paragraphs>
  <Slides>10</Slides>
  <Notes>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10</vt:i4>
      </vt:variant>
    </vt:vector>
  </HeadingPairs>
  <TitlesOfParts>
    <vt:vector size="19" baseType="lpstr">
      <vt:lpstr>Arial</vt:lpstr>
      <vt:lpstr>SimSun</vt:lpstr>
      <vt:lpstr>Wingdings</vt:lpstr>
      <vt:lpstr>Calibri</vt:lpstr>
      <vt:lpstr>Times New Roman</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Revive IT</dc:creator>
  <cp:lastModifiedBy>Revive IT</cp:lastModifiedBy>
  <cp:revision>210</cp:revision>
  <dcterms:created xsi:type="dcterms:W3CDTF">2023-01-28T17:36:00Z</dcterms:created>
  <dcterms:modified xsi:type="dcterms:W3CDTF">2024-03-02T22:08:20Z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