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ink/ink4.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
  </p:handoutMasterIdLst>
  <p:sldIdLst>
    <p:sldId id="357" r:id="rId3"/>
    <p:sldId id="618" r:id="rId5"/>
    <p:sldId id="620" r:id="rId6"/>
    <p:sldId id="605" r:id="rId7"/>
    <p:sldId id="622" r:id="rId8"/>
    <p:sldId id="621" r:id="rId9"/>
    <p:sldId id="578" r:id="rId10"/>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97"/>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38414" autoAdjust="0"/>
  </p:normalViewPr>
  <p:slideViewPr>
    <p:cSldViewPr snapToGrid="0">
      <p:cViewPr varScale="1">
        <p:scale>
          <a:sx n="33" d="100"/>
          <a:sy n="33" d="100"/>
        </p:scale>
        <p:origin x="3432" y="42"/>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4-03-08T18:28:54"/>
    </inkml:context>
    <inkml:brush xml:id="br0">
      <inkml:brushProperty name="width" value="0.12347" units="cm"/>
      <inkml:brushProperty name="height" value="0.12347" units="cm"/>
      <inkml:brushProperty name="color" value="#e71224"/>
    </inkml:brush>
  </inkml:definitions>
  <inkml:trace contextRef="#ctx0" brushRef="#br0">1227 258 24575,'123'2'0,"136"-5"0,-161-15 0,-37 6 0,-44 7 0,-1 0 0,1 0 0,-1-2 0,0 0 0,15-10 0,11-4 0,0-1 0,-28 14 0,1 1 0,-1 1 0,1 0 0,16-5 0,-19 8 0,-1-1 0,1-1 0,18-10 0,-19 9 0,0 0 0,0 1 0,19-6 0,11 0 0,0 0 0,52-8 0,-83 17 0,1 1 0,-1 1 0,1 0 0,-1 0 0,1 1 0,-1 0 0,1 0 0,-1 1 0,0 1 0,14 5 0,-18-5 0,-1 0 0,1 1 0,-1-1 0,0 1 0,0 1 0,0-1 0,0 1 0,-1-1 0,0 1 0,0 1 0,0-1 0,-1 1 0,0-1 0,0 1 0,0 0 0,-1 0 0,1 0 0,1 11 0,2-1 0,0-2 0,1 0 0,1 0 0,0-1 0,0 0 0,2 0 0,14 16 0,73 64 0,-63-67 0,0-1 0,2-2 0,0-2 0,68 29 0,-66-37 0,1 0 0,1-3 0,0-1 0,51 4 0,-52-9 0,-1 2 0,0 2 0,0 1 0,59 24 0,-78-22 0,0 2 0,0 1 0,-1 0 0,-1 1 0,-1 1 0,0 0 0,20 28 0,21 19 0,-5 4 0,-14-16 0,-26-34 0,0 0 0,-2 2 0,0-1 0,-1 1 0,9 27 0,-7-19 0,0-1 0,16 27 0,12 15 0,39 100 0,-68-145 0,13 36 0,-18-41 0,2-1 0,0 0 0,11 17 0,-14-27 0,0-1 0,1 0 0,0-1 0,0 1 0,0-1 0,1 0 0,-1 0 0,1 0 0,0-1 0,1 0 0,8 4 0,16 9 0,-1 2 0,-1 1 0,-1 1 0,42 40 0,-47-40 0,-5-4 0,131 105 0,-141-116 0,1-1 0,1 0 0,-1-1 0,1 0 0,0 0 0,0-1 0,0-1 0,19 4 0,8-3 0,45-1 0,-50-2 0,59 6 0,-9 15 0,-68-16 0,0 0 0,0-1 0,0-1 0,1 0 0,0-1 0,-1-1 0,1 0 0,0-1 0,0-1 0,20-3 0,-2-2 0,0 0 0,61 0 0,-23 1 0,-58 3 0,0-1 0,0 0 0,-1-1 0,0-1 0,18-9 0,21-7 0,-15 9 0,52-9 0,-72 19 0,-1 0 0,1 1 0,-1 1 0,0 1 0,1 0 0,18 4 0,-20-2 0,0 0 0,0 1 0,-1 1 0,0 0 0,0 1 0,0 0 0,-1 1 0,0 0 0,0 1 0,-1 1 0,0-1 0,0 2 0,16 18 0,-20-22 0,0 0 0,1-1 0,0 0 0,0 0 0,1 0 0,0-1 0,-1-1 0,1 1 0,0-2 0,19 5 0,-19-6 0,-1 1 0,1 0 0,-1 0 0,0 1 0,0 0 0,0 1 0,0 0 0,0 0 0,-1 1 0,1 0 0,-1 0 0,-1 0 0,1 1 0,5 7 0,-5-2 0,-1 0 0,-1 0 0,0 1 0,0-1 0,-1 1 0,-1 0 0,0 1 0,-1-1 0,0 0 0,-1 1 0,0-1 0,-2 23 0,1-14 0,1 0 0,1 0 0,7 32 0,-1-20 0,-2 0 0,-2 0 0,-1 0 0,-1 1 0,-6 66 0,-11-51 0,11-42 0,1 1 0,1-1 0,-1 1 0,1-1 0,-1 11 0,0 317 0,6-170 0,-2-144 0,0-1 0,2 1 0,1-1 0,0 1 0,2-1 0,0-1 0,10 22 0,10 15 0,35 56 0,-32-67 0,-19-31 0,0 1 0,-1 0 0,-1 0 0,-1 1 0,8 21 0,-14-31 0,0-1 0,0 1 0,0-1 0,-1 1 0,0-1 0,0 1 0,0-1 0,0 1 0,-1-1 0,0 0 0,-1 1 0,1-1 0,-1 0 0,0 1 0,0-1 0,0 0 0,-1-1 0,0 1 0,0 0 0,0-1 0,-5 6 0,-52 48 0,45-46 0,1 1 0,-18 22 0,27-30 0,2 1 0,-1 0 0,0 0 0,1 0 0,0 0 0,1 0 0,-1 0 0,1 1 0,0-1 0,-1 14 0,-1 52 0,4-67 0,0 1 0,1-1 0,0 0 0,0 1 0,0-1 0,1 0 0,0 0 0,0 0 0,0 0 0,0 0 0,4 5 0,0-2 0,0 1 0,-1 0 0,0-1 0,-1 2 0,0-1 0,0 0 0,3 16 0,-6-22 0,0 1 0,-1-1 0,1 0 0,-1 1 0,0-1 0,0 0 0,0 1 0,0-1 0,-1 0 0,1 0 0,-1 1 0,0-1 0,0 0 0,0 0 0,-1 0 0,1 0 0,-1 0 0,1 0 0,-1 0 0,0 0 0,0-1 0,0 1 0,-1-1 0,1 1 0,-5 3 0,-10 4 0,0 0 0,-31 12 0,31-14 0,0 0 0,0 0 0,-17 14 0,29-19 0,1 1 0,-1 0 0,1 0 0,0 1 0,0-1 0,0 1 0,1 0 0,-1 0 0,1 0 0,0 0 0,1 1 0,-1-1 0,-2 12 0,1 4 0,-3 14 0,6-34 0,1-1 0,-1 1 0,0 0 0,1-1 0,-1 1 0,0-1 0,1 1 0,-1-1 0,0 1 0,0-1 0,1 1 0,-1-1 0,0 0 0,0 1 0,0-1 0,1 0 0,-1 0 0,0 0 0,0 0 0,0 1 0,0-1 0,0 0 0,0-1 0,1 1 0,-1 0 0,0 0 0,0 0 0,0 0 0,0-1 0,1 1 0,-1 0 0,0-1 0,0 1 0,1-1 0,-1 1 0,0-1 0,0 0 0,-5-3 0,1 0 0,0-1 0,0 1 0,1-1 0,-1 0 0,1 0 0,0-1 0,1 1 0,-1-1 0,1 0 0,-4-11 0,-11-16 0,-11-18 0,25 41 0,-1 0 0,0 0 0,-1 0 0,0 1 0,-1 0 0,0 0 0,0 0 0,-1 1 0,0 0 0,-1 1 0,-12-9 0,4 3 0,1 0 0,0 0 0,1-2 0,1 0 0,0 0 0,1-2 0,0 1 0,-12-25 0,-33-39 0,36 49 0,-13-13 0,27 36 0,0 0 0,1-1 0,0 0 0,0 0 0,1-1 0,0 0 0,1 0 0,-5-13 0,-10-18 0,16 34 0,-1 0 0,1 1 0,-2 0 0,1 0 0,-1 0 0,1 1 0,-2-1 0,1 1 0,-12-6 0,-73-37 0,26 15 0,2 0 0,40 22 0,1 0 0,1-2 0,-34-25 0,50 33 0,0-1 0,0 0 0,0 0 0,0-1 0,1 0 0,-4-8 0,6 10 0,-1-1 0,0 1 0,-1-1 0,1 1 0,-1 0 0,0 0 0,0 1 0,-1-1 0,1 1 0,-1 0 0,-6-4 0,-20-7 0,0 2 0,0 1 0,-2 1 0,-57-10 0,64 17 0,0 1 0,-1 1 0,0 2 0,1 0 0,-1 2 0,1 1 0,-1 1 0,1 2 0,0 0 0,-28 12 0,-10-2 0,48-13 0,1 1 0,-1 0 0,-28 13 0,39-14 0,-1 0 0,1 0 0,0 1 0,1 0 0,-1-1 0,1 2 0,-1-1 0,1 0 0,1 1 0,-1 0 0,0 0 0,1 0 0,0 0 0,-3 9 0,-19 55 0,22-56 0,-1 0 0,0 0 0,-1 0 0,0 0 0,-1-1 0,-1 0 0,0-1 0,0 1 0,-1-1 0,-1-1 0,-11 13 0,4-9 0,0 2 0,-20 26 0,27-30 0,0-1 0,0 0 0,-1-1 0,-1 0 0,0 0 0,0-1 0,-1-1 0,-16 10 0,12-9 0,1 0 0,-28 23 0,35-25 0,-1 0 0,0-1 0,0 1 0,0-2 0,0 1 0,-1-1 0,0-1 0,0 0 0,0 0 0,-1-1 0,-15 3 0,-31 3 0,-59 17 0,-27 4 0,75-17 0,38-7 0,-1-1 0,-35 1 0,55-6 0,0 0 0,0-1 0,0-1 0,1 1 0,-1-2 0,0 0 0,1 0 0,-1 0 0,-17-10 0,13 6 0,-1 0 0,1 2 0,-1 0 0,0 0 0,0 2 0,0 0 0,-26-1 0,-123 5 0,71 2 0,-25-2 0,-149-20 0,137 7 0,-220 9 0,172 5 0,25-4 0,-168 5 0,310-2 0,1 0 0,-1 1 0,1 0 0,-1 1 0,1 0 0,0 1 0,0 0 0,1 1 0,-1 0 0,1 1 0,0 0 0,-17 14 0,18-13 0,-1 0 0,0 0 0,-1-1 0,0-1 0,1 0 0,-2 0 0,1-1 0,0 0 0,-1-1 0,-13 2 0,-8-1 0,-1-2 0,-41-2 0,-30 2 0,22 12 0,-8 1 0,68-14 0,2-1 0,0 2 0,0 0 0,-27 7 0,41-7 0,0 1 0,0-1 0,0 1 0,1 0 0,-1 1 0,1 0 0,-1 0 0,1 1 0,1-1 0,-1 1 0,0 0 0,1 1 0,-5 6 0,-7 4 0,15-14 0,-1 0 0,1 0 0,-1 1 0,1-1 0,0 0 0,0 1 0,0-1 0,0 1 0,0 0 0,1 0 0,-3 5 0,0-7 0,-1 0 0,1 0 0,0 0 0,-1 0 0,1-1 0,-1 1 0,1-1 0,0 0 0,-1-1 0,-7 0 0,4 0 0,-9 1 0,4 0 0,1 0 0,-1-1 0,0-1 0,-20-4 0,30 5 0,1 0 0,-1 1 0,1-1 0,0 0 0,0-1 0,-1 1 0,1 0 0,0-1 0,0 1 0,0-1 0,0 1 0,0-1 0,0 0 0,1 0 0,-1 0 0,1 0 0,-1 0 0,1 0 0,0 0 0,0-1 0,0 1 0,0 0 0,0-1 0,0 1 0,1-1 0,-1 1 0,1-1 0,-1 1 0,1-5 0,1 3 0,0 1 0,0-1 0,1 0 0,-1 0 0,1 1 0,-1-1 0,1 0 0,1 1 0,-1 0 0,5-6 0,7-13 0,-4-4 0,-1 0 0,-1-1 0,-1 0 0,-1 0 0,-2 0 0,1-29 0,-1 37 0,0 0 0,1 1 0,1 0 0,0 0 0,15-27 0,-12 28 0,-2 0 0,0 0 0,-1-1 0,0 0 0,5-35 0,-11 42 0,1 1 0,0 0 0,1 0 0,0 0 0,1 0 0,0 1 0,0-1 0,1 1 0,0-1 0,0 1 0,1 1 0,1-1 0,11-15 0,7-4 0,-2-1 0,36-61 0,-55 82 0,-1 0 0,0-1 0,0 0 0,-1 1 0,0-1 0,0 0 0,-1 0 0,0 1 0,-1-1 0,0 0 0,-3-12 0,0-20 0,4 38 0,-2-15 0,1-1 0,0 0 0,2 1 0,0-1 0,1 1 0,1-1 0,1 1 0,0 0 0,2 0 0,8-20 0,-6 22 0,0 0 0,1 1 0,1-1 0,0 2 0,2 0 0,-1 0 0,2 1 0,-1 0 0,2 1 0,26-18 0,-36 27 0,-1 0 0,1 0 0,-1-1 0,0 1 0,0-1 0,0 0 0,0 0 0,-1 0 0,1 0 0,-1 0 0,3-8 0,14-55 0,-5 13 0,-2 24 0,1-1 0,1 2 0,1 0 0,22-30 0,5 4 0,-29 41 0,-1-1 0,-1 0 0,-1-1 0,0-1 0,-1 1 0,8-22 0,-11 25 0,-1 0 0,2 1 0,8-14 0,-9 16 0,0 0 0,-1 0 0,0-1 0,0 0 0,5-21 0,8-62 0,-9 35 0,3 1 0,2 0 0,43-107 0,-50 145 0,-1 0 0,-1-1 0,-1 1 0,-1-1 0,0 0 0,-2 0 0,0 0 0,-3-21 0,1 9 0,8-66 0,3 38 0,-7 31 0,2 0 0,1 0 0,2 0 0,21-54 0,-24 70 0,0-1 0,-1 1 0,-1-1 0,-1 1 0,0-1 0,0 0 0,-2-29 0,-1 30 0,1 0 0,0-1 0,2 1 0,-1 0 0,2 0 0,0 0 0,0 0 0,10-21 0,-6 20 0,-1 0 0,-1 0 0,0-1 0,0 1 0,-2-1 0,2-21 0,-1-98 0,-5 114 0,2 7 0,0 1 0,1 0 0,0 0 0,1 0 0,1 0 0,0 0 0,10-22 0,4-11 0,-13 27-227,-1 0-1,-1 0 1,-1 0-1,0 0 1,-2-29-1,0 21-6598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sym typeface="+mn-ea"/>
              </a:rPr>
              <a:t>Wedding proposals....</a:t>
            </a:r>
            <a:endParaRPr lang="en-US" sz="1400" b="1" dirty="0">
              <a:sym typeface="+mn-ea"/>
            </a:endParaRPr>
          </a:p>
          <a:p>
            <a:r>
              <a:rPr lang="en-US" sz="1400" b="1" dirty="0">
                <a:sym typeface="+mn-ea"/>
              </a:rPr>
              <a:t>They are one of the more important questions and have life altering implications.</a:t>
            </a:r>
            <a:endParaRPr lang="en-US" sz="1400" b="1" dirty="0">
              <a:sym typeface="+mn-ea"/>
            </a:endParaRPr>
          </a:p>
          <a:p>
            <a:r>
              <a:rPr lang="en-US" sz="1400" b="1" dirty="0">
                <a:sym typeface="+mn-ea"/>
              </a:rPr>
              <a:t>My proposal (if you can call it that) was done on a Saturday morning at our local Bob's Big Boy. </a:t>
            </a:r>
            <a:endParaRPr lang="en-US" sz="1400" b="1" dirty="0">
              <a:sym typeface="+mn-ea"/>
            </a:endParaRPr>
          </a:p>
          <a:p>
            <a:r>
              <a:rPr lang="en-US" sz="1400" b="1" dirty="0">
                <a:sym typeface="+mn-ea"/>
              </a:rPr>
              <a:t>We were there for brunch and discussing things and the question just kinda came out.</a:t>
            </a:r>
            <a:endParaRPr lang="en-US" sz="1400" b="1" dirty="0">
              <a:sym typeface="+mn-ea"/>
            </a:endParaRPr>
          </a:p>
          <a:p>
            <a:r>
              <a:rPr lang="en-US" sz="1400" b="1" dirty="0">
                <a:sym typeface="+mn-ea"/>
              </a:rPr>
              <a:t>It wasn't even much of a proposal because after I asked her, she said she didn't understand the question!</a:t>
            </a:r>
            <a:endParaRPr lang="en-US" sz="1400" b="1" dirty="0">
              <a:sym typeface="+mn-ea"/>
            </a:endParaRPr>
          </a:p>
          <a:p>
            <a:endParaRPr lang="en-US" sz="1400" b="1" dirty="0">
              <a:sym typeface="+mn-ea"/>
            </a:endParaRPr>
          </a:p>
          <a:p>
            <a:r>
              <a:rPr lang="en-US" sz="1400" b="1" dirty="0">
                <a:sym typeface="+mn-ea"/>
              </a:rPr>
              <a:t>In a normal world and not in the wild mind of David, most guys make a big deal out of the proposal.</a:t>
            </a:r>
            <a:endParaRPr lang="en-US" sz="1400" b="1" dirty="0">
              <a:sym typeface="+mn-ea"/>
            </a:endParaRPr>
          </a:p>
          <a:p>
            <a:r>
              <a:rPr lang="en-US" sz="1400" b="1" dirty="0">
                <a:sym typeface="+mn-ea"/>
              </a:rPr>
              <a:t>They want the perfect setting.</a:t>
            </a:r>
            <a:endParaRPr lang="en-US" sz="1400" b="1" dirty="0">
              <a:sym typeface="+mn-ea"/>
            </a:endParaRPr>
          </a:p>
          <a:p>
            <a:r>
              <a:rPr lang="en-US" sz="1400" b="1" dirty="0">
                <a:sym typeface="+mn-ea"/>
              </a:rPr>
              <a:t>They want the perfect ambiance</a:t>
            </a:r>
            <a:endParaRPr lang="en-US" sz="1400" b="1" dirty="0">
              <a:sym typeface="+mn-ea"/>
            </a:endParaRPr>
          </a:p>
          <a:p>
            <a:r>
              <a:rPr lang="en-US" sz="1400" b="1" dirty="0">
                <a:sym typeface="+mn-ea"/>
              </a:rPr>
              <a:t>They want the question to go off without a hitch and the whole thing to be very memorable BECAUSE it is an important question and decision.</a:t>
            </a:r>
            <a:endParaRPr lang="en-US" sz="1400" b="1" dirty="0">
              <a:sym typeface="+mn-ea"/>
            </a:endParaRPr>
          </a:p>
          <a:p>
            <a:endParaRPr lang="en-US" sz="1400" b="1" dirty="0">
              <a:sym typeface="+mn-ea"/>
            </a:endParaRPr>
          </a:p>
          <a:p>
            <a:r>
              <a:rPr lang="en-US" sz="1400" b="1" dirty="0">
                <a:sym typeface="+mn-ea"/>
              </a:rPr>
              <a:t>Last time; We spent some time discussing the 12 disciples Jesus chose.</a:t>
            </a:r>
            <a:endParaRPr lang="en-US" sz="1400" b="1" dirty="0">
              <a:sym typeface="+mn-ea"/>
            </a:endParaRPr>
          </a:p>
          <a:p>
            <a:r>
              <a:rPr lang="en-US" sz="1400" b="1" dirty="0">
                <a:sym typeface="+mn-ea"/>
              </a:rPr>
              <a:t> </a:t>
            </a:r>
            <a:r>
              <a:rPr lang="en-US" sz="1400" b="1" dirty="0">
                <a:sym typeface="+mn-ea"/>
              </a:rPr>
              <a:t>They were seperated out...chosen to be Apostles....messengers and now we have Jesus outfitting them and giving them the message.</a:t>
            </a:r>
            <a:endParaRPr lang="en-US" sz="1400" b="1" dirty="0">
              <a:sym typeface="+mn-ea"/>
            </a:endParaRPr>
          </a:p>
          <a:p>
            <a:r>
              <a:rPr lang="en-US" sz="1400" b="1" dirty="0">
                <a:sym typeface="+mn-ea"/>
              </a:rPr>
              <a:t>and noticed a few things about the group;</a:t>
            </a:r>
            <a:endParaRPr lang="en-US" sz="1400" b="1" dirty="0">
              <a:sym typeface="+mn-ea"/>
            </a:endParaRPr>
          </a:p>
          <a:p>
            <a:r>
              <a:rPr lang="en-US" sz="1400" b="1" dirty="0">
                <a:sym typeface="+mn-ea"/>
              </a:rPr>
              <a:t>They were mostly local</a:t>
            </a:r>
            <a:endParaRPr lang="en-US" sz="1400" b="1" dirty="0">
              <a:sym typeface="+mn-ea"/>
            </a:endParaRPr>
          </a:p>
          <a:p>
            <a:r>
              <a:rPr lang="en-US" sz="1400" b="1" dirty="0">
                <a:sym typeface="+mn-ea"/>
              </a:rPr>
              <a:t>They were not all the same</a:t>
            </a:r>
            <a:endParaRPr lang="en-US" sz="1400" b="1" dirty="0">
              <a:sym typeface="+mn-ea"/>
            </a:endParaRPr>
          </a:p>
          <a:p>
            <a:r>
              <a:rPr lang="en-US" sz="1400" b="1" dirty="0">
                <a:sym typeface="+mn-ea"/>
              </a:rPr>
              <a:t>They WERE all ordinary.</a:t>
            </a:r>
            <a:endParaRPr lang="en-US" sz="1400" b="1" dirty="0">
              <a:sym typeface="+mn-ea"/>
            </a:endParaRPr>
          </a:p>
          <a:p>
            <a:endParaRPr lang="en-US" sz="1400" b="1" dirty="0">
              <a:sym typeface="+mn-ea"/>
            </a:endParaRPr>
          </a:p>
          <a:p>
            <a:r>
              <a:rPr lang="en-US" sz="1400" b="1" dirty="0">
                <a:sym typeface="+mn-ea"/>
              </a:rPr>
              <a:t>This week we have Jesus deputizing and empowering them to deliver Jesus’message about the coming of the Kingdom of God.</a:t>
            </a:r>
            <a:endParaRPr lang="en-US" sz="1400" b="1" dirty="0">
              <a:sym typeface="+mn-ea"/>
            </a:endParaRPr>
          </a:p>
          <a:p>
            <a:r>
              <a:rPr lang="en-US" sz="1400" b="1" dirty="0">
                <a:sym typeface="+mn-ea"/>
              </a:rPr>
              <a:t>...the proposal.</a:t>
            </a:r>
            <a:endParaRPr lang="en-US" sz="1400" b="1" dirty="0">
              <a:sym typeface="+mn-ea"/>
            </a:endParaRPr>
          </a:p>
          <a:p>
            <a:r>
              <a:rPr lang="en-US" sz="1400" b="1" dirty="0">
                <a:sym typeface="+mn-ea"/>
              </a:rPr>
              <a:t>We are going to take a look at the HOWS  of the sending out of the 12. </a:t>
            </a:r>
            <a:endParaRPr lang="en-US" sz="1400" b="1" dirty="0">
              <a:sym typeface="+mn-ea"/>
            </a:endParaRPr>
          </a:p>
          <a:p>
            <a:endParaRPr lang="en-US" sz="1400" b="1" dirty="0">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rPr>
              <a:t>The first HOW is... Specifically. Jesus did not send them out to everyone. He had a distinct plan in mind.</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 gameplan for the kingdom was gradual expansion.</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Jesus initially came to address and offer entrance into the kingdom to the Jews and almost bypassing completely the gentiles and Samaritans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Notice the map.....do NOT go to the Gentiles and do NOT enter into a Samaritan city.</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Matthew 15:21–24</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Jesus went away from there, and withdrew into the district of </a:t>
            </a:r>
            <a:r>
              <a:rPr lang="en-US" sz="1800" dirty="0" err="1">
                <a:effectLst/>
                <a:latin typeface="Calibri" panose="020F0502020204030204" pitchFamily="34" charset="0"/>
              </a:rPr>
              <a:t>Tyre</a:t>
            </a:r>
            <a:r>
              <a:rPr lang="en-US" sz="1800" dirty="0">
                <a:effectLst/>
                <a:latin typeface="Calibri" panose="020F0502020204030204" pitchFamily="34" charset="0"/>
              </a:rPr>
              <a:t> and Sidon. And a Canaanite woman from that region came out and began to cry out, saying, “Have mercy on me, Lord, Son of David; my daughter is cruelly demon-possessed.” But He did not answer her a word. And His disciples came and implored Him, saying, “Send her away, because she keeps shouting at us.” But He answered and said, “I was sent only to the lost sheep of the house of Israel.”” (NASB95) </a:t>
            </a:r>
            <a:endParaRPr lang="en-US" b="1" dirty="0"/>
          </a:p>
          <a:p>
            <a:r>
              <a:rPr lang="en-US" b="1" dirty="0"/>
              <a:t>Sometimes at work I bring snacks for the team. I put them out on our table but I make sure that they take what they want before i offer them up to others who may wander into the office. I do not force the snacks on them...I give them the 'right of first refusal This is what jesus is doing. Making sure the jews are exposed to the message first.</a:t>
            </a:r>
            <a:endParaRPr lang="en-US" b="1" dirty="0"/>
          </a:p>
          <a:p>
            <a:endParaRPr lang="en-US" b="1" dirty="0"/>
          </a:p>
          <a:p>
            <a:r>
              <a:rPr lang="en-US" b="1" dirty="0"/>
              <a:t>He has a particular and very tender concern for the house of Israel; they were beloved for the fathers’sakes,</a:t>
            </a:r>
            <a:endParaRPr lang="en-US" b="1" dirty="0"/>
          </a:p>
          <a:p>
            <a:pPr marL="0" marR="0">
              <a:lnSpc>
                <a:spcPct val="115000"/>
              </a:lnSpc>
              <a:spcBef>
                <a:spcPts val="0"/>
              </a:spcBef>
              <a:spcAft>
                <a:spcPts val="1000"/>
              </a:spcAft>
            </a:pPr>
            <a:r>
              <a:rPr lang="en-US" b="1" dirty="0"/>
              <a:t> </a:t>
            </a:r>
            <a:r>
              <a:rPr lang="en-US" sz="1800" b="1" dirty="0">
                <a:effectLst/>
                <a:latin typeface="Calibri" panose="020F0502020204030204" pitchFamily="34" charset="0"/>
              </a:rPr>
              <a:t>Romans 9:3–5</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For I could wish that I myself were accursed, separated from Christ for the sake of my brethren, my kinsmen according to the flesh, who are Israelites, to whom belongs the adoption as sons, and the glory and the covenants and the giving of the Law and the temple service and the promises, whose are the fathers, and from whom is the Christ according to the flesh, who is over all, God blessed forever. Amen.” (NASB95)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Romans 11:28</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From the standpoint of the gospel they are enemies for your sake, but from the standpoint of God’s choice they are beloved for the sake of the fathers;” (NASB95) </a:t>
            </a:r>
            <a:endParaRPr lang="en-US" sz="1800" dirty="0">
              <a:effectLst/>
              <a:latin typeface="Calibri" panose="020F0502020204030204" pitchFamily="34" charset="0"/>
            </a:endParaRPr>
          </a:p>
          <a:p>
            <a:endParaRPr lang="en-US" b="1" dirty="0"/>
          </a:p>
          <a:p>
            <a:r>
              <a:rPr lang="en-US" b="1" dirty="0"/>
              <a:t>The growth of the kingdom, like the unfolding of the knowledge of the kingdom is ORGANIC.</a:t>
            </a:r>
            <a:endParaRPr lang="en-US" b="1" dirty="0"/>
          </a:p>
          <a:p>
            <a:r>
              <a:rPr lang="en-US" b="1" dirty="0"/>
              <a:t>As the ministry of Jesus draws to a close, the boundaries for their preaching are removed.</a:t>
            </a:r>
            <a:endParaRPr lang="en-US" b="1" dirty="0"/>
          </a:p>
          <a:p>
            <a:pPr marL="0" marR="0">
              <a:lnSpc>
                <a:spcPct val="115000"/>
              </a:lnSpc>
              <a:spcBef>
                <a:spcPts val="0"/>
              </a:spcBef>
              <a:spcAft>
                <a:spcPts val="1000"/>
              </a:spcAft>
            </a:pPr>
            <a:r>
              <a:rPr lang="en-US" sz="1800" b="1" dirty="0">
                <a:effectLst/>
                <a:latin typeface="Calibri" panose="020F0502020204030204" pitchFamily="34" charset="0"/>
              </a:rPr>
              <a:t>Matthew 28:19</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“Go therefore and make disciples of all the nations, baptizing them in the name of the Father and the Son and the Holy Spirit,” (NASB95) </a:t>
            </a: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God, through the HS equips them exactly as God sees (and knows) best.</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Acts 1:8</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but you will receive power when the Holy Spirit has come upon you; and you shall be My witnesses both in Jerusalem, and in all Judea and Samaria, and even to the remotest part of the earth.”” (NASB95) </a:t>
            </a:r>
            <a:endParaRPr lang="en-US" sz="1800" dirty="0">
              <a:effectLst/>
              <a:latin typeface="Calibri" panose="020F0502020204030204" pitchFamily="34" charset="0"/>
            </a:endParaRPr>
          </a:p>
          <a:p>
            <a:r>
              <a:rPr lang="en-US" sz="1800" b="1" dirty="0">
                <a:effectLst/>
                <a:latin typeface="Calibri" panose="020F0502020204030204" pitchFamily="34" charset="0"/>
                <a:sym typeface="+mn-ea"/>
              </a:rPr>
              <a:t>Later on The Holy Spirit will be rightly identified as the one who gives the disciples their healing power.</a:t>
            </a:r>
            <a:endParaRPr lang="en-US" b="1"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The second Specific is WHAT.</a:t>
            </a:r>
            <a:endParaRPr lang="en-US" b="1" dirty="0"/>
          </a:p>
          <a:p>
            <a:r>
              <a:rPr lang="en-US" b="1" dirty="0"/>
              <a:t>There was a specific message and it was concerning the Kingdom of Heaven.</a:t>
            </a:r>
            <a:endParaRPr lang="en-US" b="1" dirty="0"/>
          </a:p>
          <a:p>
            <a:r>
              <a:rPr lang="en-US" b="1" dirty="0"/>
              <a:t>This 'kingdom of Heaven' picture is first mentioned in Daniel 2 to Nebuchadnezzar</a:t>
            </a:r>
            <a:endParaRPr lang="en-US" b="1" dirty="0"/>
          </a:p>
          <a:p>
            <a:endParaRPr lang="en-US" b="1" dirty="0"/>
          </a:p>
          <a:p>
            <a:r>
              <a:rPr lang="en-US" b="1" dirty="0"/>
              <a:t>Daniel 2:36–44</a:t>
            </a:r>
            <a:endParaRPr lang="en-US" b="1" dirty="0"/>
          </a:p>
          <a:p>
            <a:r>
              <a:rPr lang="en-US" b="1" dirty="0"/>
              <a:t>“This was the dream; now we will tell its interpretation before the king. “You, O king, are the king of kings, to whom the God of heaven has given the kingdom, the power, the strength and the glory; and wherever the sons of men dwell, or the beasts of the field, or the birds of the sky, He has given them into your hand and has caused you to rule over them all. You are the head of gold. “After you there will arise another kingdom inferior to you, then another third kingdom of bronze, which will rule over all the earth. “Then there will be a fourth kingdom as strong as iron; inasmuch as iron crushes and shatters all things, so, like iron that breaks in pieces, it will crush and break all these in pieces. “In that you saw the feet and toes, partly of potter’s clay and partly of iron, it will be a divided kingdom; but it will have in it the toughness of iron, inasmuch as you saw the iron mixed with common clay. “As the toes of the feet were partly of iron and partly of pottery, so some of the kingdom will be strong and part of it will be brittle. “And in that you saw the iron mixed with common clay, they will combine with one another in the seed of men; but they will not adhere to one another, even as iron does not combine with pottery. “In the days of those kings the God of heaven will set up a kingdom which will never be destroyed, and that kingdom will not be left for another people; it will crush and put an end to all these kingdoms, but it will itself endure forever.”</a:t>
            </a:r>
            <a:endParaRPr lang="en-US" b="1" dirty="0"/>
          </a:p>
          <a:p>
            <a:endParaRPr lang="en-US" b="1" dirty="0"/>
          </a:p>
          <a:p>
            <a:r>
              <a:rPr lang="en-US" b="1" dirty="0"/>
              <a:t>Everyone wants to know whick each kingdom corresponds to which part of the statue, but there may be a different perspective.... I stumbled upon it while studying. </a:t>
            </a:r>
            <a:endParaRPr lang="en-US" b="1" dirty="0"/>
          </a:p>
          <a:p>
            <a:r>
              <a:rPr lang="en-US" b="1" dirty="0"/>
              <a:t>This perspective looks at things from a general national goodness perspective. from the standpoint of rightousness or pursuit of morality a type of spiritual sensitivity and not necessaily a direct correlation between kingdom and element.</a:t>
            </a:r>
            <a:endParaRPr lang="en-US" b="1" dirty="0"/>
          </a:p>
          <a:p>
            <a:endParaRPr lang="en-US" b="1" dirty="0"/>
          </a:p>
          <a:p>
            <a:r>
              <a:rPr lang="en-US" b="1" dirty="0"/>
              <a:t>Notice first one is Gold- single element, pure and extremely valuable. </a:t>
            </a:r>
            <a:endParaRPr lang="en-US" b="1" dirty="0"/>
          </a:p>
          <a:p>
            <a:r>
              <a:rPr lang="en-US" b="1" dirty="0"/>
              <a:t>  (There is no way I am saying that Nebuchadnezzer was a believer but he certainly DID recognize the reality and power of God in the end.)</a:t>
            </a:r>
            <a:endParaRPr lang="en-US" b="1" dirty="0"/>
          </a:p>
          <a:p>
            <a:r>
              <a:rPr lang="en-US" b="1" dirty="0"/>
              <a:t>Second is silver, another pure element, yet less costly and maybe loosing a bt of a moral standard</a:t>
            </a:r>
            <a:endParaRPr lang="en-US" b="1" dirty="0"/>
          </a:p>
          <a:p>
            <a:r>
              <a:rPr lang="en-US" b="1" dirty="0"/>
              <a:t>Third is bronze- a combining of to semi precious materials, copper and zinc that need to be combined through fire</a:t>
            </a:r>
            <a:endParaRPr lang="en-US" b="1" dirty="0"/>
          </a:p>
          <a:p>
            <a:r>
              <a:rPr lang="en-US" b="1" dirty="0"/>
              <a:t>Forth is made of iron- a combination of worthless  ironstone, limestone and again, FIRE.</a:t>
            </a:r>
            <a:endParaRPr lang="en-US" b="1" dirty="0"/>
          </a:p>
          <a:p>
            <a:r>
              <a:rPr lang="en-US" b="1" dirty="0"/>
              <a:t>FIRE is what gives it it's unique properties...it HAS to go through a fire to even BE…even to Exist while silver and gold are naturally found.</a:t>
            </a:r>
            <a:endParaRPr lang="en-US" b="1" dirty="0"/>
          </a:p>
          <a:p>
            <a:r>
              <a:rPr lang="en-US" b="1" dirty="0"/>
              <a:t>Lastly you have iron and clay- a mixture that does not even stay together. they are opposites. to make iron strong, you use fire which makes clay brittle.</a:t>
            </a:r>
            <a:endParaRPr lang="en-US" b="1" dirty="0"/>
          </a:p>
          <a:p>
            <a:endParaRPr lang="en-US" b="1" dirty="0"/>
          </a:p>
          <a:p>
            <a:r>
              <a:rPr lang="en-US" b="1" dirty="0"/>
              <a:t>We can look at the statue this way, </a:t>
            </a:r>
            <a:endParaRPr lang="en-US" b="1" dirty="0"/>
          </a:p>
          <a:p>
            <a:r>
              <a:rPr lang="en-US" b="1" dirty="0"/>
              <a:t>not so much of a seperating out of specific kingdom ages or dividing history by king or kingdom (although kings and kingdoms are used as placeholders). </a:t>
            </a:r>
            <a:endParaRPr lang="en-US" b="1" dirty="0"/>
          </a:p>
          <a:p>
            <a:r>
              <a:rPr lang="en-US" b="1" dirty="0"/>
              <a:t>It is the disintegration of kingdoms and with it, many times a reduction in morality and spiritual pursuit.</a:t>
            </a:r>
            <a:endParaRPr lang="en-US" b="1" dirty="0"/>
          </a:p>
          <a:p>
            <a:r>
              <a:rPr lang="en-US" b="1" dirty="0"/>
              <a:t>The statue represents the growing of godlessness until God steps in and establishes His kingdom.</a:t>
            </a:r>
            <a:endParaRPr lang="en-US" b="1" dirty="0"/>
          </a:p>
          <a:p>
            <a:r>
              <a:rPr lang="en-US" b="1" dirty="0"/>
              <a:t>THIS kingdom, Daniel says, is an eternal kingdom. It will not disintegrate or be destroyed. </a:t>
            </a:r>
            <a:endParaRPr lang="en-US" b="1" dirty="0"/>
          </a:p>
          <a:p>
            <a:endParaRPr lang="en-US" b="1" dirty="0"/>
          </a:p>
          <a:p>
            <a:r>
              <a:rPr lang="en-US" b="1" dirty="0"/>
              <a:t>Fastforwarding now to Matthew, it is NOW the fullness of time and the Kingdom of God is at hand.</a:t>
            </a:r>
            <a:endParaRPr lang="en-US" b="1" dirty="0"/>
          </a:p>
          <a:p>
            <a:r>
              <a:rPr lang="en-US" b="1" dirty="0"/>
              <a:t>God is beginning to establish His kingdom in earnest.</a:t>
            </a:r>
            <a:endParaRPr lang="en-US" b="1" dirty="0"/>
          </a:p>
          <a:p>
            <a:r>
              <a:rPr lang="en-US" b="1" dirty="0"/>
              <a:t>To have a kingdom, the first thing you need is the King and now Jesus is ON THE EARTH.</a:t>
            </a:r>
            <a:endParaRPr lang="en-US" b="1" dirty="0"/>
          </a:p>
          <a:p>
            <a:r>
              <a:rPr lang="en-US" b="1" dirty="0"/>
              <a:t>The kingdom is AT HAND</a:t>
            </a:r>
            <a:endParaRPr lang="en-US" b="1" dirty="0"/>
          </a:p>
          <a:p>
            <a:endParaRPr lang="en-US" b="1" dirty="0"/>
          </a:p>
          <a:p>
            <a:endParaRPr lang="en-US" b="1" dirty="0"/>
          </a:p>
          <a:p>
            <a:r>
              <a:rPr lang="en-US" b="1" dirty="0"/>
              <a:t>The message of God's kingdom and the installation of God's king is THE most important message to ever be delivered</a:t>
            </a:r>
            <a:endParaRPr lang="en-US" b="1" dirty="0"/>
          </a:p>
          <a:p>
            <a:r>
              <a:rPr lang="en-US" b="1" dirty="0"/>
              <a:t> (NASB95)1 Corinthians 15:3–8</a:t>
            </a:r>
            <a:endParaRPr lang="en-US" b="1" dirty="0"/>
          </a:p>
          <a:p>
            <a:r>
              <a:rPr lang="en-US" b="1" dirty="0"/>
              <a:t>For I delivered to you </a:t>
            </a:r>
            <a:r>
              <a:rPr lang="en-US" b="1" u="sng" dirty="0"/>
              <a:t>as of first importance </a:t>
            </a:r>
            <a:r>
              <a:rPr lang="en-US" b="1" dirty="0"/>
              <a:t>what I also received, that Christ died for our sins according to the Scriptures, and that He was buried, and that He was raised on the third day according to the Scriptures, and that He appeared to Cephas, then to the twelve. After that He appeared to more than five hundred brethren at one time, most of whom remain until now, but some have fallen asleep; then He appeared to James, then to all the apostles; and last of all, as to one untimely born, He appeared to me also.” (NASB95)</a:t>
            </a:r>
            <a:endParaRPr lang="en-US" b="1" dirty="0"/>
          </a:p>
          <a:p>
            <a:r>
              <a:rPr lang="en-US" b="1" dirty="0"/>
              <a:t>The message was given and testimony is available from eye-witnesses.</a:t>
            </a:r>
            <a:endParaRPr lang="en-US" b="1" dirty="0"/>
          </a:p>
          <a:p>
            <a:endParaRPr lang="en-US" b="1" dirty="0"/>
          </a:p>
          <a:p>
            <a:r>
              <a:rPr lang="en-US" b="1" dirty="0"/>
              <a:t>The repercussions of each person's decision is summed up in Psalm 2;</a:t>
            </a:r>
            <a:endParaRPr lang="en-US" b="1" dirty="0"/>
          </a:p>
          <a:p>
            <a:r>
              <a:rPr lang="en-US" b="1" dirty="0"/>
              <a:t>David is looking forward.</a:t>
            </a:r>
            <a:endParaRPr lang="en-US" b="1" dirty="0"/>
          </a:p>
          <a:p>
            <a:r>
              <a:rPr lang="en-US" b="1" dirty="0"/>
              <a:t>He sees that God the Father has installed His hand-picked king in Zion (His Son). and The Father turns toward the Son and says;</a:t>
            </a:r>
            <a:endParaRPr lang="en-US" b="1" dirty="0"/>
          </a:p>
          <a:p>
            <a:r>
              <a:rPr lang="en-US" b="1" dirty="0"/>
              <a:t>Psalm 2:8–12</a:t>
            </a:r>
            <a:endParaRPr lang="en-US" b="1" dirty="0"/>
          </a:p>
          <a:p>
            <a:r>
              <a:rPr lang="en-US" b="1" dirty="0"/>
              <a:t>‘Ask of Me, and I will surely give the nations as Your inheritance, And the very ends of the earth as Your possession. ‘You shall break them with a rod of iron, You shall shatter them like earthenware.’ ” Now therefore, O kings, show discernment; Take warning, O judges of the earth. Worship the LORD with reverence And rejoice with trembling. Do homage to the Son, that He not become angry, and you perish in the way, For His wrath may soon be kindled. How blessed are all who take refuge in Him!” (NASB95)</a:t>
            </a:r>
            <a:endParaRPr lang="en-US" b="1" dirty="0"/>
          </a:p>
          <a:p>
            <a:endParaRPr lang="en-US" b="1" dirty="0"/>
          </a:p>
          <a:p>
            <a:r>
              <a:rPr lang="en-US" b="1" dirty="0"/>
              <a:t>God's wrath or Gods blessing hang in the balance of what each person does with the information that The Apostles are proclaiming.</a:t>
            </a:r>
            <a:endParaRPr lang="en-US" b="1" dirty="0"/>
          </a:p>
          <a:p>
            <a:r>
              <a:rPr lang="en-US" b="1" dirty="0"/>
              <a:t>What each person does with “The Kingdom of Heaven”shapes not just their life, like a wedding commitment or office politics but it shapes their eternity.</a:t>
            </a:r>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 messae of the coming Kingdom is not new then, </a:t>
            </a:r>
            <a:endParaRPr lang="en-US" b="1" dirty="0"/>
          </a:p>
          <a:p>
            <a:r>
              <a:rPr lang="en-US" b="1" dirty="0"/>
              <a:t>From Daniel through John, there is an undercurrent of the coming Kingdom.</a:t>
            </a:r>
            <a:endParaRPr lang="en-US" b="1" dirty="0"/>
          </a:p>
          <a:p>
            <a:r>
              <a:rPr lang="en-US" b="1" dirty="0"/>
              <a:t>Yet the message many times came wrapped in calling out  failure and judgement because they had been found unfit.</a:t>
            </a:r>
            <a:endParaRPr lang="en-US" b="1" dirty="0"/>
          </a:p>
          <a:p>
            <a:r>
              <a:rPr lang="en-US" b="1" dirty="0"/>
              <a:t>For example;</a:t>
            </a:r>
            <a:endParaRPr lang="en-US" b="1" dirty="0"/>
          </a:p>
          <a:p>
            <a:endParaRPr lang="en-US" b="1" dirty="0"/>
          </a:p>
          <a:p>
            <a:r>
              <a:rPr lang="en-US" b="1" dirty="0"/>
              <a:t>Jonah 3:4</a:t>
            </a:r>
            <a:endParaRPr lang="en-US" b="1" dirty="0"/>
          </a:p>
          <a:p>
            <a:r>
              <a:rPr lang="en-US" b="1" dirty="0"/>
              <a:t>Then Jonah began to go through the city one day’s walk; and he cried out and said, “Yet forty days and Nineveh will be overthrown.”” (NASB95)</a:t>
            </a:r>
            <a:endParaRPr lang="en-US" b="1" dirty="0"/>
          </a:p>
          <a:p>
            <a:r>
              <a:rPr lang="en-US" b="1" dirty="0"/>
              <a:t> </a:t>
            </a:r>
            <a:endParaRPr lang="en-US" b="1" dirty="0"/>
          </a:p>
          <a:p>
            <a:r>
              <a:rPr lang="en-US" b="1" dirty="0"/>
              <a:t>Isaiah 3:13–15</a:t>
            </a:r>
            <a:endParaRPr lang="en-US" b="1" dirty="0"/>
          </a:p>
          <a:p>
            <a:r>
              <a:rPr lang="en-US" b="1" dirty="0"/>
              <a:t>The LORD arises </a:t>
            </a:r>
            <a:r>
              <a:rPr lang="en-US" b="1" u="sng" dirty="0"/>
              <a:t>to contend, And stands to judge the people</a:t>
            </a:r>
            <a:r>
              <a:rPr lang="en-US" b="1" dirty="0"/>
              <a:t>. The LORD enters into judgment with the elders and princes of His people, “It is you who have devoured the vineyard; The plunder of the poor is in your houses. “What do you mean by crushing My people And grinding the face of the poor?” Declares the Lord GOD of hosts.” (NASB95)</a:t>
            </a:r>
            <a:endParaRPr lang="en-US" b="1" dirty="0"/>
          </a:p>
          <a:p>
            <a:endParaRPr lang="en-US" b="1" dirty="0"/>
          </a:p>
          <a:p>
            <a:r>
              <a:rPr lang="en-US" b="1" dirty="0"/>
              <a:t>Ezekiel 7:3–4</a:t>
            </a:r>
            <a:endParaRPr lang="en-US" b="1" dirty="0"/>
          </a:p>
          <a:p>
            <a:r>
              <a:rPr lang="en-US" b="1" dirty="0"/>
              <a:t>‘Now the end is upon you, and </a:t>
            </a:r>
            <a:r>
              <a:rPr lang="en-US" b="1" u="sng" dirty="0"/>
              <a:t>I will send My anger against you</a:t>
            </a:r>
            <a:r>
              <a:rPr lang="en-US" b="1" dirty="0"/>
              <a:t>; I will judge you according to your ways and bring all your abominations upon you. ‘For My eye will have no pity on you, nor will I spare you, but I will bring your ways upon you, and your abominations will be among you; then you will know that I am the LORD!’” (NASB95)</a:t>
            </a:r>
            <a:endParaRPr lang="en-US" b="1" dirty="0"/>
          </a:p>
          <a:p>
            <a:endParaRPr lang="en-US" b="1" dirty="0"/>
          </a:p>
          <a:p>
            <a:r>
              <a:rPr lang="en-US" b="1" dirty="0"/>
              <a:t>Jeremiah 11:20</a:t>
            </a:r>
            <a:endParaRPr lang="en-US" b="1" dirty="0"/>
          </a:p>
          <a:p>
            <a:r>
              <a:rPr lang="en-US" b="1" dirty="0"/>
              <a:t>But, O LORD of hosts, who judges righteously, Who tries the feelings and the heart, </a:t>
            </a:r>
            <a:r>
              <a:rPr lang="en-US" b="1" u="sng" dirty="0"/>
              <a:t>Let me see Your vengeance on them</a:t>
            </a:r>
            <a:r>
              <a:rPr lang="en-US" b="1" dirty="0"/>
              <a:t>, For to You have I committed my cause.” (NASB95)</a:t>
            </a:r>
            <a:endParaRPr lang="en-US" b="1" dirty="0"/>
          </a:p>
          <a:p>
            <a:endParaRPr lang="en-US" b="1" dirty="0"/>
          </a:p>
          <a:p>
            <a:r>
              <a:rPr lang="en-US" b="1" dirty="0"/>
              <a:t>BUT NOW We have Jesus arriving on the scene with the same message but VERY different approach.</a:t>
            </a:r>
            <a:endParaRPr lang="en-US" b="1" dirty="0"/>
          </a:p>
          <a:p>
            <a:r>
              <a:rPr lang="en-US" b="1" dirty="0"/>
              <a:t>HE even points out the difference when he contrasts HIS ministry with John;</a:t>
            </a:r>
            <a:endParaRPr lang="en-US" b="1" dirty="0"/>
          </a:p>
          <a:p>
            <a:r>
              <a:rPr lang="en-US" b="1" dirty="0"/>
              <a:t>Luke 7:31–35</a:t>
            </a:r>
            <a:endParaRPr lang="en-US" b="1" dirty="0"/>
          </a:p>
          <a:p>
            <a:r>
              <a:rPr lang="en-US" b="1" dirty="0"/>
              <a:t>“To what then shall I compare the men of this generation, and what are they like? “They are like children who sit in the market place and call to one another, and they say, ‘We played the flute for you, and you did not dance; we sang a dirge, and you did not weep.’ “For John the Baptist has come eating no bread and drinking no wine, and you say, ‘He has a demon!’ “The Son of Man has come eating and drinking, and you say, ‘Behold, a gluttonous man and a drunkard, a friend of tax collectors and sinners!’ </a:t>
            </a:r>
            <a:endParaRPr lang="en-US" b="1" dirty="0"/>
          </a:p>
          <a:p>
            <a:r>
              <a:rPr lang="en-US" b="1" dirty="0"/>
              <a:t>“Yet wisdom is vindicated by all her children.”” (NASB95)</a:t>
            </a:r>
            <a:endParaRPr lang="en-US" b="1" dirty="0"/>
          </a:p>
          <a:p>
            <a:endParaRPr lang="en-US" b="1" dirty="0"/>
          </a:p>
          <a:p>
            <a:r>
              <a:rPr lang="en-US" b="1" dirty="0"/>
              <a:t>Jesus comes as King of the coming kingdom</a:t>
            </a:r>
            <a:endParaRPr lang="en-US" b="1" dirty="0"/>
          </a:p>
          <a:p>
            <a:r>
              <a:rPr lang="en-US" b="1" dirty="0"/>
              <a:t>He comes to DESTROY sin and it's effects He does NOT come to inflame it. Much like the message  we have in the Old Covenant.</a:t>
            </a:r>
            <a:endParaRPr lang="en-US" b="1" dirty="0"/>
          </a:p>
          <a:p>
            <a:endParaRPr lang="en-US" b="1" dirty="0"/>
          </a:p>
          <a:p>
            <a:r>
              <a:rPr lang="en-US" b="1" dirty="0"/>
              <a:t>Paul confirms the Old Covenant message as inflammatory when he explains it’s effects in Romans 7</a:t>
            </a:r>
            <a:endParaRPr lang="en-US" b="1" dirty="0"/>
          </a:p>
          <a:p>
            <a:pPr marL="0" marR="0">
              <a:lnSpc>
                <a:spcPct val="115000"/>
              </a:lnSpc>
              <a:spcBef>
                <a:spcPts val="0"/>
              </a:spcBef>
              <a:spcAft>
                <a:spcPts val="1000"/>
              </a:spcAft>
            </a:pPr>
            <a:r>
              <a:rPr lang="en-US" sz="1800" b="1" dirty="0">
                <a:effectLst/>
                <a:latin typeface="Calibri" panose="020F0502020204030204" pitchFamily="34" charset="0"/>
              </a:rPr>
              <a:t>Romans 7:7–8</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What shall we say then? Is the Law sin? May it never be! On the contrary, I would not have come to know sin except through the Law; for I would not have known about coveting if the Law had not said, “</a:t>
            </a:r>
            <a:r>
              <a:rPr lang="en-US" sz="1800" cap="small" dirty="0">
                <a:effectLst/>
                <a:latin typeface="Calibri" panose="020F0502020204030204" pitchFamily="34" charset="0"/>
              </a:rPr>
              <a:t>You shall not</a:t>
            </a:r>
            <a:r>
              <a:rPr lang="en-US" sz="1800" dirty="0">
                <a:effectLst/>
                <a:latin typeface="Calibri" panose="020F0502020204030204" pitchFamily="34" charset="0"/>
              </a:rPr>
              <a:t> </a:t>
            </a:r>
            <a:r>
              <a:rPr lang="en-US" sz="1800" cap="small" dirty="0">
                <a:effectLst/>
                <a:latin typeface="Calibri" panose="020F0502020204030204" pitchFamily="34" charset="0"/>
              </a:rPr>
              <a:t>covet</a:t>
            </a:r>
            <a:r>
              <a:rPr lang="en-US" sz="1800" dirty="0">
                <a:effectLst/>
                <a:latin typeface="Calibri" panose="020F0502020204030204" pitchFamily="34" charset="0"/>
              </a:rPr>
              <a:t>.” But sin, taking opportunity through the commandment, produced in me coveting of every kind; for apart from the Law sin is dead.” (NASB95) </a:t>
            </a:r>
            <a:endParaRPr lang="en-US" sz="1800" dirty="0">
              <a:effectLst/>
              <a:latin typeface="Calibri" panose="020F0502020204030204" pitchFamily="34" charset="0"/>
            </a:endParaRPr>
          </a:p>
          <a:p>
            <a:endParaRPr lang="en-US" b="1" dirty="0"/>
          </a:p>
          <a:p>
            <a:r>
              <a:rPr lang="en-US" b="1" dirty="0"/>
              <a:t>The third specific is Authentication</a:t>
            </a:r>
            <a:endParaRPr lang="en-US" b="1" dirty="0"/>
          </a:p>
          <a:p>
            <a:r>
              <a:rPr lang="en-US" b="1" dirty="0"/>
              <a:t>READ</a:t>
            </a:r>
            <a:endParaRPr lang="en-US" b="1" dirty="0"/>
          </a:p>
          <a:p>
            <a:endParaRPr lang="en-US" b="1" dirty="0"/>
          </a:p>
          <a:p>
            <a:r>
              <a:rPr lang="en-US" b="1" dirty="0">
                <a:sym typeface="+mn-ea"/>
              </a:rPr>
              <a:t>He came to heal and forgive and not to act as judge</a:t>
            </a:r>
            <a:endParaRPr lang="en-US" b="1" dirty="0"/>
          </a:p>
          <a:p>
            <a:r>
              <a:rPr lang="en-US" b="1" dirty="0"/>
              <a:t>The one who rejects the king is self condemned..he has judged himself already.</a:t>
            </a:r>
            <a:endParaRPr lang="en-US" b="1" dirty="0"/>
          </a:p>
          <a:p>
            <a:r>
              <a:rPr lang="en-US" b="1" dirty="0"/>
              <a:t>So His message came in power  but not power to punish.</a:t>
            </a:r>
            <a:endParaRPr lang="en-US" b="1" dirty="0"/>
          </a:p>
          <a:p>
            <a:r>
              <a:rPr lang="en-US" b="1" dirty="0"/>
              <a:t>He extends this power to his Apostles.</a:t>
            </a:r>
            <a:endParaRPr lang="en-US" b="1" dirty="0"/>
          </a:p>
          <a:p>
            <a:r>
              <a:rPr lang="en-US" b="1" dirty="0"/>
              <a:t>Their ability to perform the miracles needed to fall in line with Jesus way.</a:t>
            </a:r>
            <a:endParaRPr lang="en-US" b="1" dirty="0"/>
          </a:p>
          <a:p>
            <a:endParaRPr lang="en-US" b="1" dirty="0"/>
          </a:p>
          <a:p>
            <a:r>
              <a:rPr lang="en-US" b="1" i="1" dirty="0"/>
              <a:t>Their performance proved the veracity of their message and that they were authentic apostles.</a:t>
            </a:r>
            <a:endParaRPr lang="en-US" b="1" i="1" dirty="0"/>
          </a:p>
          <a:p>
            <a:r>
              <a:rPr lang="en-US" b="1" i="1" dirty="0">
                <a:sym typeface="+mn-ea"/>
              </a:rPr>
              <a:t>When he sent them to preach the same doctrine that he had preached, he empowered them to confirm it, by the same divine seals, which could never be set to a lie. This is not necessary now the kingdom of God is come; to call for miracles now is to lay again the foundation when the building is reared. The point being settled, and the doctrine of Christ sufficiently attested, by the miracles which Christ and his apostles wrought, it is tempting God to ask for more signs. Matthew Henry</a:t>
            </a:r>
            <a:endParaRPr lang="en-US" b="1" i="1" dirty="0"/>
          </a:p>
          <a:p>
            <a:endParaRPr lang="en-US" b="1" i="1" dirty="0"/>
          </a:p>
          <a:p>
            <a:endParaRPr lang="en-US" b="1"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Lastly we look at God's provision</a:t>
            </a:r>
            <a:endParaRPr lang="en-US" b="1" dirty="0"/>
          </a:p>
          <a:p>
            <a:endParaRPr lang="en-US" b="1" dirty="0"/>
          </a:p>
          <a:p>
            <a:r>
              <a:rPr lang="en-US" b="1" dirty="0"/>
              <a:t>What we notice right away is that they were sent without anything.</a:t>
            </a:r>
            <a:endParaRPr lang="en-US" b="1" dirty="0"/>
          </a:p>
          <a:p>
            <a:r>
              <a:rPr lang="en-US" b="1" dirty="0"/>
              <a:t>No food</a:t>
            </a:r>
            <a:endParaRPr lang="en-US" b="1" dirty="0"/>
          </a:p>
          <a:p>
            <a:r>
              <a:rPr lang="en-US" b="1" dirty="0"/>
              <a:t>No money</a:t>
            </a:r>
            <a:endParaRPr lang="en-US" b="1" dirty="0"/>
          </a:p>
          <a:p>
            <a:r>
              <a:rPr lang="en-US" b="1" dirty="0"/>
              <a:t>No defense</a:t>
            </a:r>
            <a:endParaRPr lang="en-US" b="1" dirty="0"/>
          </a:p>
          <a:p>
            <a:r>
              <a:rPr lang="en-US" b="1" dirty="0"/>
              <a:t>This is VERY different than what we recognize as normal or 'approved' today.</a:t>
            </a:r>
            <a:endParaRPr lang="en-US" b="1" dirty="0"/>
          </a:p>
          <a:p>
            <a:r>
              <a:rPr lang="en-US" b="1" dirty="0"/>
              <a:t>We look at things 180 degrees differently.</a:t>
            </a:r>
            <a:endParaRPr lang="en-US" b="1" dirty="0"/>
          </a:p>
          <a:p>
            <a:r>
              <a:rPr lang="en-US" b="1" dirty="0"/>
              <a:t>Many of us believe that God will provide BEFOREHAND if he wants us to do 'missions'.</a:t>
            </a:r>
            <a:endParaRPr lang="en-US" b="1" dirty="0"/>
          </a:p>
          <a:p>
            <a:r>
              <a:rPr lang="en-US" b="1" dirty="0"/>
              <a:t>The entire 'Missions Societies' were built on this premise. </a:t>
            </a:r>
            <a:endParaRPr lang="en-US" b="1" dirty="0"/>
          </a:p>
          <a:p>
            <a:r>
              <a:rPr lang="en-US" b="1" dirty="0"/>
              <a:t>They would send evangelists out after they had enough (or close to enough) support.</a:t>
            </a:r>
            <a:endParaRPr lang="en-US" b="1" dirty="0"/>
          </a:p>
          <a:p>
            <a:r>
              <a:rPr lang="en-US" b="1" dirty="0"/>
              <a:t>Valerie , Ryan and Gabe....mission to SD...Raise support</a:t>
            </a:r>
            <a:endParaRPr lang="en-US" b="1" dirty="0"/>
          </a:p>
          <a:p>
            <a:endParaRPr lang="en-US" b="1" dirty="0"/>
          </a:p>
          <a:p>
            <a:r>
              <a:rPr lang="en-US" b="1" dirty="0"/>
              <a:t>What does Paul say.</a:t>
            </a:r>
            <a:endParaRPr lang="en-US" b="1" dirty="0"/>
          </a:p>
          <a:p>
            <a:r>
              <a:rPr lang="en-US" b="1" dirty="0"/>
              <a:t>2 Corinthians 11:7–15</a:t>
            </a:r>
            <a:endParaRPr lang="en-US" b="1" dirty="0"/>
          </a:p>
          <a:p>
            <a:r>
              <a:rPr lang="en-US" b="1" dirty="0"/>
              <a:t>Or did I commit a sin in humbling myself so that you might be exalted, because I preached the gospel of God to you without charge? I robbed other churches by taking wages from them to serve you; and when I was present with you and was in need, I was not a burden to anyone; for when the brethren came from Macedonia they fully supplied my need, and in everything I kept myself from being a burden to you, and will continue to do so. As the truth of Christ is in me, this boasting of mine will not be stopped in the regions of Achaia. Why? Because I do not love you? God knows I do! But what I am doing I will continue to do, so that I may cut off opportunity from those who desire an opportunity to be regarded just as we are in the matter about which they are boasting. For such men are false apostles, deceitful workers, disguising themselves as apostles of Christ. No wonder, for even Satan disguises himself as an angel of light. Therefore it is not surprising if his servants also disguise themselves as servants of righteousness, whose end will be according to their deeds.” (NASB95)</a:t>
            </a:r>
            <a:endParaRPr lang="en-US" b="1" dirty="0"/>
          </a:p>
          <a:p>
            <a:endParaRPr lang="en-US" b="1" dirty="0"/>
          </a:p>
          <a:p>
            <a:r>
              <a:rPr lang="en-US" b="1" dirty="0"/>
              <a:t>I am not advocating for irresponsible missions activity but I am advocating for a greater degree of allowing God to work out the details in a mission whether it be backed by a organization or just yourself thinking about ministering to your neighbor. Everything does NOT need to be worked out prior to your stepping out!</a:t>
            </a:r>
            <a:endParaRPr lang="en-US" b="1" dirty="0"/>
          </a:p>
          <a:p>
            <a:endParaRPr lang="en-US" b="1" dirty="0"/>
          </a:p>
          <a:p>
            <a:r>
              <a:rPr lang="en-US" b="1" dirty="0"/>
              <a:t>Jesus addresses their concern when he admonishes his disciples to remember that the worker is worth his wages. Your work in the Lord never goes unnoticed.</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sym typeface="+mn-ea"/>
              </a:rPr>
              <a:t>They were to find a place locally to stay at while they were in town and God would certainly provide that for the Apostles. </a:t>
            </a:r>
            <a:endParaRPr lang="en-US" b="1" dirty="0">
              <a:sym typeface="+mn-ea"/>
            </a:endParaRPr>
          </a:p>
          <a:p>
            <a:endParaRPr lang="en-US" b="1" dirty="0"/>
          </a:p>
          <a:p>
            <a:r>
              <a:rPr lang="en-US" b="1" i="1" dirty="0">
                <a:sym typeface="+mn-ea"/>
              </a:rPr>
              <a:t>John Calvin;</a:t>
            </a:r>
            <a:endParaRPr lang="en-US" b="1" i="1" dirty="0"/>
          </a:p>
          <a:p>
            <a:r>
              <a:rPr lang="en-US" b="1" i="1" dirty="0">
                <a:sym typeface="+mn-ea"/>
              </a:rPr>
              <a:t>no man will be a sincere minister of his word or dispenser of his grace, till he is prepared to bestow his </a:t>
            </a:r>
            <a:r>
              <a:rPr lang="en-US" b="1" i="1" dirty="0" err="1">
                <a:sym typeface="+mn-ea"/>
              </a:rPr>
              <a:t>labour</a:t>
            </a:r>
            <a:r>
              <a:rPr lang="en-US" b="1" i="1" dirty="0">
                <a:sym typeface="+mn-ea"/>
              </a:rPr>
              <a:t> gratuitously, and that all hirelings basely corrupt and profane the sacred office of teaching. Yet it is not inconsistent with this gratuitous dispensation, that the teachers of the church receive public salaries, provided that they willingly and generously serve Christ and his church, and that their support is, in some sort, an accessory of their </a:t>
            </a:r>
            <a:r>
              <a:rPr lang="en-US" b="1" i="1" dirty="0" err="1">
                <a:sym typeface="+mn-ea"/>
              </a:rPr>
              <a:t>labour</a:t>
            </a:r>
            <a:r>
              <a:rPr lang="en-US" b="1" i="1" dirty="0">
                <a:sym typeface="+mn-ea"/>
              </a:rPr>
              <a:t>.</a:t>
            </a:r>
            <a:endParaRPr lang="en-US" b="1" i="1" dirty="0"/>
          </a:p>
          <a:p>
            <a:endParaRPr lang="en-US" b="1" dirty="0"/>
          </a:p>
          <a:p>
            <a:r>
              <a:rPr lang="en-US" b="1" dirty="0"/>
              <a:t>Whereas the Apostles were to find a place locally to retire at night during their stay in a city, Paul counted on God delivering suport to him from places EVEN BEYOND where he was currently ministering!</a:t>
            </a:r>
            <a:endParaRPr lang="en-US" b="1" dirty="0"/>
          </a:p>
          <a:p>
            <a:r>
              <a:rPr lang="en-US" b="1" dirty="0"/>
              <a:t>He chose to not take any money from the Corinthian believers to cut the ground out from beneath the false teachers who would teach fof money.</a:t>
            </a:r>
            <a:endParaRPr lang="en-US" b="1" dirty="0"/>
          </a:p>
          <a:p>
            <a:r>
              <a:rPr lang="en-US" b="1" dirty="0"/>
              <a:t>Again, I am not advocating this but I AM reminding us all that God accomplishes his goals in ways we would not have figured out on our own.</a:t>
            </a:r>
            <a:endParaRPr lang="en-US" b="1" dirty="0"/>
          </a:p>
          <a:p>
            <a:r>
              <a:rPr lang="en-US" b="1" dirty="0"/>
              <a:t>God's promise in Galatians confirms the reward for our efforts.</a:t>
            </a:r>
            <a:endParaRPr lang="en-US" b="1" dirty="0"/>
          </a:p>
          <a:p>
            <a:r>
              <a:rPr lang="en-US" b="1" dirty="0"/>
              <a:t>Galatians 6:9</a:t>
            </a:r>
            <a:endParaRPr lang="en-US" b="1" dirty="0"/>
          </a:p>
          <a:p>
            <a:r>
              <a:rPr lang="en-US" b="1" dirty="0"/>
              <a:t>Let us not lose heart in doing good, for in due time we will reap if we do not grow weary.” (NASB95)</a:t>
            </a:r>
            <a:endParaRPr lang="en-US" b="1" dirty="0"/>
          </a:p>
          <a:p>
            <a:endParaRPr lang="en-US" b="1" dirty="0"/>
          </a:p>
          <a:p>
            <a:r>
              <a:rPr lang="en-US" b="1" dirty="0"/>
              <a:t>Peter tells the Elders, those teaching and guiding the local churches;</a:t>
            </a:r>
            <a:endParaRPr lang="en-US" b="1" dirty="0"/>
          </a:p>
          <a:p>
            <a:r>
              <a:rPr lang="en-US" b="1" dirty="0"/>
              <a:t>1 Peter 5:1–3</a:t>
            </a:r>
            <a:endParaRPr lang="en-US" b="1" dirty="0"/>
          </a:p>
          <a:p>
            <a:r>
              <a:rPr lang="en-US" b="1" dirty="0"/>
              <a:t>Therefore, I exhort the elders among you, as your fellow elder and witness of the sufferings of Christ, and a partaker also of the glory that is to be revealed, shepherd the flock of God among you, exercising oversight not under compulsion, but voluntarily, according to the will of God; and not for sordid gain, but with eagerness; nor yet as lording it over those allotted to your charge, but proving to be examples to the flock.” (NASB95)</a:t>
            </a:r>
            <a:endParaRPr lang="en-US" b="1" dirty="0"/>
          </a:p>
          <a:p>
            <a:endParaRPr lang="en-US" b="1" dirty="0"/>
          </a:p>
          <a:p>
            <a:r>
              <a:rPr lang="en-US" b="1" dirty="0"/>
              <a:t>The Apostles were given their message and accompanying powers for free, they should freely share both of them with the people they visit. </a:t>
            </a:r>
            <a:endParaRPr lang="en-US" b="1" dirty="0"/>
          </a:p>
          <a:p>
            <a:r>
              <a:rPr lang="en-US" b="1" dirty="0"/>
              <a:t>The message of the appearance of the King and His establishing His kingdom on earth through his followers should eclipse their miracles in importance.</a:t>
            </a:r>
            <a:endParaRPr lang="en-US" b="1" dirty="0"/>
          </a:p>
          <a:p>
            <a:r>
              <a:rPr lang="en-US" b="1" dirty="0"/>
              <a:t> The Kingdom of God is truly at Hand now more than ever!</a:t>
            </a:r>
            <a:endParaRPr lang="en-US" b="1" dirty="0"/>
          </a:p>
          <a:p>
            <a:r>
              <a:rPr lang="en-US" b="1" dirty="0"/>
              <a:t>The crumbling of societies and nations does not affect the ETERNAL Kingdom of Christ one bit and we have the rest of our time here as well as eternity to show our gratitude for his sharing the message with us as well as being the conduit of rescue for others.</a:t>
            </a:r>
            <a:endParaRPr lang="en-US" b="1" dirty="0"/>
          </a:p>
          <a:p>
            <a:endParaRPr lang="en-US" b="1" dirty="0"/>
          </a:p>
          <a:p>
            <a:endParaRPr lang="en-US" b="1" dirty="0"/>
          </a:p>
          <a:p>
            <a:endParaRPr lang="en-US" b="1" dirty="0"/>
          </a:p>
          <a:p>
            <a:endParaRPr lang="en-US" b="1" dirty="0"/>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The message that was given to the twelve is the same message we have to deliver today.</a:t>
            </a:r>
            <a:endParaRPr lang="en-US" b="1" dirty="0"/>
          </a:p>
          <a:p>
            <a:r>
              <a:rPr lang="en-US" b="1" dirty="0"/>
              <a:t>The Kingdom of Heaven is at Hand.</a:t>
            </a:r>
            <a:endParaRPr lang="en-US" b="1" dirty="0"/>
          </a:p>
          <a:p>
            <a:r>
              <a:rPr lang="en-US" b="1" dirty="0"/>
              <a:t>The ministry of reconcilliation has been passed down from generation to generation.</a:t>
            </a:r>
            <a:endParaRPr lang="en-US" b="1" dirty="0"/>
          </a:p>
          <a:p>
            <a:r>
              <a:rPr lang="en-US" b="1" dirty="0"/>
              <a:t>The message they had in seed form, we have as full grown yet not yet ready for Harvest.</a:t>
            </a:r>
            <a:endParaRPr lang="en-US" b="1" dirty="0"/>
          </a:p>
          <a:p>
            <a:r>
              <a:rPr lang="en-US" b="1" dirty="0"/>
              <a:t>The Kingdom is at hand, the King is ready to return in power glory and this time, in judgment.</a:t>
            </a:r>
            <a:endParaRPr lang="en-US" b="1" dirty="0"/>
          </a:p>
          <a:p>
            <a:endParaRPr lang="en-US" b="1" dirty="0"/>
          </a:p>
          <a:p>
            <a:endParaRPr lang="en-US" b="1" dirty="0"/>
          </a:p>
          <a:p>
            <a:r>
              <a:rPr lang="en-US" b="1" dirty="0"/>
              <a:t> </a:t>
            </a:r>
            <a:endParaRPr lang="en-US" b="1" dirty="0"/>
          </a:p>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customXml" Target="../ink/ink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a:off x="6659245" y="5823585"/>
            <a:ext cx="1398270" cy="843915"/>
          </a:xfrm>
          <a:prstGeom prst="rect">
            <a:avLst/>
          </a:prstGeom>
          <a:effectLst>
            <a:softEdge rad="1016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4301" y="110214"/>
            <a:ext cx="11921490" cy="6586855"/>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Matthew 10:5–10</a:t>
            </a:r>
            <a:endParaRPr lang="en-US" sz="36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These twelve Jesus sent out after instructing them: “Do not go in the way of the Gentiles, and do not enter any city of the Samaritans; but rather go to the lost sheep of the house of Israel. “And as you go, preach, saying, ‘The kingdom of heaven is at hand.’ “Heal the sick, raise the dead, cleanse the lepers, cast out demons. Freely you received, freely give. “Do not acquire gold, or silver, or copper for your money belts, or a bag for your journey, or even two coats, or sandals, or a staff; for the worker is worthy of his support. </a:t>
            </a:r>
            <a:endParaRPr lang="en-US" sz="3600" b="1" dirty="0">
              <a:solidFill>
                <a:srgbClr val="FFFF00"/>
              </a:solidFill>
              <a:effectLst/>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4301" y="110214"/>
            <a:ext cx="3143249" cy="3063018"/>
          </a:xfrm>
          <a:prstGeom prst="rect">
            <a:avLst/>
          </a:prstGeom>
          <a:noFill/>
        </p:spPr>
        <p:txBody>
          <a:bodyPr wrap="square">
            <a:spAutoFit/>
          </a:bodyPr>
          <a:lstStyle/>
          <a:p>
            <a:pPr lvl="0">
              <a:lnSpc>
                <a:spcPct val="115000"/>
              </a:lnSpc>
              <a:spcAft>
                <a:spcPts val="1000"/>
              </a:spcAft>
            </a:pPr>
            <a:r>
              <a:rPr lang="en-US" sz="3600" b="1">
                <a:solidFill>
                  <a:srgbClr val="FFFF00"/>
                </a:solidFill>
                <a:latin typeface="Calibri" panose="020F0502020204030204" pitchFamily="34" charset="0"/>
              </a:rPr>
              <a:t>Restricting. </a:t>
            </a:r>
            <a:endParaRPr lang="en-US" sz="3600" b="1">
              <a:solidFill>
                <a:srgbClr val="FFFF00"/>
              </a:solidFill>
              <a:latin typeface="Calibri" panose="020F0502020204030204" pitchFamily="34" charset="0"/>
            </a:endParaRPr>
          </a:p>
          <a:p>
            <a:pPr lvl="0">
              <a:lnSpc>
                <a:spcPct val="115000"/>
              </a:lnSpc>
              <a:spcAft>
                <a:spcPts val="1000"/>
              </a:spcAft>
            </a:pPr>
            <a:endParaRPr lang="en-US" sz="1600" b="1" dirty="0">
              <a:solidFill>
                <a:srgbClr val="FFFF00"/>
              </a:solidFill>
              <a:latin typeface="Calibri" panose="020F0502020204030204" pitchFamily="34" charset="0"/>
            </a:endParaRPr>
          </a:p>
          <a:p>
            <a:pPr lvl="0" algn="ctr">
              <a:lnSpc>
                <a:spcPct val="115000"/>
              </a:lnSpc>
              <a:spcAft>
                <a:spcPts val="1000"/>
              </a:spcAft>
            </a:pPr>
            <a:r>
              <a:rPr lang="en-US" sz="3200" b="1" dirty="0">
                <a:solidFill>
                  <a:srgbClr val="FFFF00"/>
                </a:solidFill>
                <a:latin typeface="Calibri" panose="020F0502020204030204" pitchFamily="34" charset="0"/>
              </a:rPr>
              <a:t>Not to Gentiles. Avoid Samaritans </a:t>
            </a:r>
            <a:endParaRPr lang="en-US" sz="3200" b="1" dirty="0">
              <a:solidFill>
                <a:srgbClr val="FFFF00"/>
              </a:solidFill>
              <a:latin typeface="Calibri" panose="020F0502020204030204" pitchFamily="34" charset="0"/>
            </a:endParaRPr>
          </a:p>
          <a:p>
            <a:pPr lvl="0" algn="ctr">
              <a:lnSpc>
                <a:spcPct val="115000"/>
              </a:lnSpc>
              <a:spcAft>
                <a:spcPts val="1000"/>
              </a:spcAft>
            </a:pPr>
            <a:r>
              <a:rPr lang="en-US" sz="3200" b="1" dirty="0">
                <a:solidFill>
                  <a:srgbClr val="FFFF00"/>
                </a:solidFill>
                <a:latin typeface="Calibri" panose="020F0502020204030204" pitchFamily="34" charset="0"/>
              </a:rPr>
              <a:t>(for now)</a:t>
            </a:r>
            <a:endParaRPr lang="en-US" sz="3200" b="1" dirty="0">
              <a:solidFill>
                <a:srgbClr val="FFFF00"/>
              </a:solidFill>
              <a:latin typeface="Calibri" panose="020F0502020204030204" pitchFamily="34" charset="0"/>
            </a:endParaRPr>
          </a:p>
        </p:txBody>
      </p:sp>
      <p:pic>
        <p:nvPicPr>
          <p:cNvPr id="4" name="Picture 3"/>
          <p:cNvPicPr>
            <a:picLocks noChangeAspect="1"/>
          </p:cNvPicPr>
          <p:nvPr/>
        </p:nvPicPr>
        <p:blipFill>
          <a:blip r:embed="rId1"/>
          <a:stretch>
            <a:fillRect/>
          </a:stretch>
        </p:blipFill>
        <p:spPr>
          <a:xfrm>
            <a:off x="3429001" y="-20524"/>
            <a:ext cx="5574321" cy="6899047"/>
          </a:xfrm>
          <a:prstGeom prst="rect">
            <a:avLst/>
          </a:prstGeom>
        </p:spPr>
      </p:pic>
      <mc:AlternateContent xmlns:mc="http://schemas.openxmlformats.org/markup-compatibility/2006" xmlns:p14="http://schemas.microsoft.com/office/powerpoint/2010/main">
        <mc:Choice Requires="p14">
          <p:contentPart r:id="rId2" p14:bwMode="auto">
            <p14:nvContentPartPr>
              <p14:cNvPr id="13" name="Ink 12"/>
              <p14:cNvContentPartPr/>
              <p14:nvPr/>
            </p14:nvContentPartPr>
            <p14:xfrm>
              <a:off x="4507470" y="2352690"/>
              <a:ext cx="2327040" cy="1682280"/>
            </p14:xfrm>
          </p:contentPart>
        </mc:Choice>
        <mc:Fallback xmlns="">
          <p:pic>
            <p:nvPicPr>
              <p:cNvPr id="13" name="Ink 12"/>
            </p:nvPicPr>
            <p:blipFill>
              <a:blip r:embed="rId3"/>
            </p:blipFill>
            <p:spPr>
              <a:xfrm>
                <a:off x="4507470" y="2352690"/>
                <a:ext cx="2327040" cy="1682280"/>
              </a:xfrm>
              <a:prstGeom prst="rect"/>
            </p:spPr>
          </p:pic>
        </mc:Fallback>
      </mc:AlternateContent>
      <p:sp>
        <p:nvSpPr>
          <p:cNvPr id="14" name="Plus Sign 13"/>
          <p:cNvSpPr/>
          <p:nvPr/>
        </p:nvSpPr>
        <p:spPr>
          <a:xfrm>
            <a:off x="6491610" y="1733349"/>
            <a:ext cx="342900" cy="308610"/>
          </a:xfrm>
          <a:prstGeom prst="mathPlus">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 14"/>
          <p:cNvSpPr/>
          <p:nvPr/>
        </p:nvSpPr>
        <p:spPr>
          <a:xfrm rot="16200000" flipH="1">
            <a:off x="5002143" y="2785353"/>
            <a:ext cx="2387166" cy="591768"/>
          </a:xfrm>
          <a:prstGeom prst="bentArrow">
            <a:avLst>
              <a:gd name="adj1" fmla="val 11016"/>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Bent 15"/>
          <p:cNvSpPr/>
          <p:nvPr/>
        </p:nvSpPr>
        <p:spPr>
          <a:xfrm rot="16200000" flipH="1">
            <a:off x="6055196" y="1933281"/>
            <a:ext cx="632460" cy="342900"/>
          </a:xfrm>
          <a:prstGeom prst="bentArrow">
            <a:avLst>
              <a:gd name="adj1" fmla="val 21016"/>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 16"/>
          <p:cNvSpPr/>
          <p:nvPr/>
        </p:nvSpPr>
        <p:spPr>
          <a:xfrm rot="16200000" flipH="1">
            <a:off x="3954484" y="3401288"/>
            <a:ext cx="3587313" cy="591768"/>
          </a:xfrm>
          <a:prstGeom prst="bentArrow">
            <a:avLst>
              <a:gd name="adj1" fmla="val 11016"/>
              <a:gd name="adj2" fmla="val 25000"/>
              <a:gd name="adj3" fmla="val 25000"/>
              <a:gd name="adj4" fmla="val 4375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par>
                          <p:cTn id="21" fill="hold">
                            <p:stCondLst>
                              <p:cond delay="2000"/>
                            </p:stCondLst>
                            <p:childTnLst>
                              <p:par>
                                <p:cTn id="22" presetID="10" presetClass="entr" presetSubtype="0" fill="hold" grpId="0" nodeType="afterEffect">
                                  <p:stCondLst>
                                    <p:cond delay="20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childTnLst>
                                </p:cTn>
                              </p:par>
                            </p:childTnLst>
                          </p:cTn>
                        </p:par>
                        <p:par>
                          <p:cTn id="25" fill="hold">
                            <p:stCondLst>
                              <p:cond delay="6000"/>
                            </p:stCondLst>
                            <p:childTnLst>
                              <p:par>
                                <p:cTn id="26" presetID="10" presetClass="entr" presetSubtype="0" fill="hold" grpId="0" nodeType="afterEffect">
                                  <p:stCondLst>
                                    <p:cond delay="2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par>
                          <p:cTn id="29" fill="hold">
                            <p:stCondLst>
                              <p:cond delay="10000"/>
                            </p:stCondLst>
                            <p:childTnLst>
                              <p:par>
                                <p:cTn id="30" presetID="10" presetClass="entr" presetSubtype="0" fill="hold" grpId="0" nodeType="afterEffect">
                                  <p:stCondLst>
                                    <p:cond delay="200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4301" y="110214"/>
            <a:ext cx="11921490" cy="7358380"/>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Messaging</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	The Kingdom of Heaven is at hand</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1 Corinthians 15:3–4</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For I delivered to you as of first importance what I also received, that Christ died for our sins according to the Scriptures, and that He was buried, and that He was raised on the third day according to the Scriptures,” (NASB95)</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 </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endParaRPr lang="en-US" sz="3600" b="1" dirty="0">
              <a:solidFill>
                <a:srgbClr val="FFFF00"/>
              </a:solidFill>
              <a:effectLst/>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4301" y="110214"/>
            <a:ext cx="11921490" cy="5770245"/>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Authenticating</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	Miracles (bringing healing </a:t>
            </a:r>
            <a:r>
              <a:rPr lang="en-US" sz="3200" b="1" dirty="0">
                <a:solidFill>
                  <a:srgbClr val="FFFF00"/>
                </a:solidFill>
                <a:latin typeface="Calibri" panose="020F0502020204030204" pitchFamily="34" charset="0"/>
              </a:rPr>
              <a:t>instead of </a:t>
            </a:r>
            <a:r>
              <a:rPr lang="en-US" sz="3200" b="1" dirty="0">
                <a:solidFill>
                  <a:srgbClr val="FFFF00"/>
                </a:solidFill>
                <a:effectLst/>
                <a:latin typeface="Calibri" panose="020F0502020204030204" pitchFamily="34" charset="0"/>
              </a:rPr>
              <a:t> accusation or punishment)</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John 3:17–18</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“For God did not send the Son into the world to judge the world, but that the world might be saved through Him. “He who believes in Him is not judged; he who does not believe has been judged already, because he has not believed in the name of the only begotten Son of God.” (NASB95)</a:t>
            </a:r>
            <a:endParaRPr lang="en-US" sz="3200" b="1" dirty="0">
              <a:solidFill>
                <a:srgbClr val="FFFF00"/>
              </a:solidFill>
              <a:effectLst/>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14301" y="110214"/>
            <a:ext cx="11921490" cy="5969000"/>
          </a:xfrm>
          <a:prstGeom prst="rect">
            <a:avLst/>
          </a:prstGeom>
          <a:noFill/>
        </p:spPr>
        <p:txBody>
          <a:bodyPr wrap="square">
            <a:spAutoFit/>
          </a:bodyPr>
          <a:lstStyle/>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Providing</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	Giving without receiving, authentication  via God’s provision</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2 Corinthians 11:12</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200" b="1" dirty="0">
                <a:solidFill>
                  <a:srgbClr val="FFFF00"/>
                </a:solidFill>
                <a:effectLst/>
                <a:latin typeface="Calibri" panose="020F0502020204030204" pitchFamily="34" charset="0"/>
              </a:rPr>
              <a:t>But what I am doing I will continue to do, so that I may cut off opportunity from those who desire an opportunity to be regarded just as we are in the matter about which they are boasting.” (NASB95)  </a:t>
            </a:r>
            <a:endParaRPr lang="en-US" sz="3200" b="1" dirty="0">
              <a:solidFill>
                <a:srgbClr val="FFFF00"/>
              </a:solidFill>
              <a:effectLst/>
              <a:latin typeface="Calibri" panose="020F0502020204030204" pitchFamily="34" charset="0"/>
            </a:endParaRPr>
          </a:p>
          <a:p>
            <a:pPr marL="0" marR="0">
              <a:lnSpc>
                <a:spcPct val="115000"/>
              </a:lnSpc>
              <a:spcBef>
                <a:spcPts val="0"/>
              </a:spcBef>
              <a:spcAft>
                <a:spcPts val="1000"/>
              </a:spcAft>
            </a:pPr>
            <a:r>
              <a:rPr lang="en-US" sz="3600" b="1" dirty="0">
                <a:solidFill>
                  <a:srgbClr val="FFFF00"/>
                </a:solidFill>
                <a:effectLst/>
                <a:latin typeface="Calibri" panose="020F0502020204030204" pitchFamily="34" charset="0"/>
              </a:rPr>
              <a:t>	</a:t>
            </a:r>
            <a:endParaRPr lang="en-US" sz="3600" b="1" dirty="0">
              <a:solidFill>
                <a:srgbClr val="FFFF00"/>
              </a:solidFill>
              <a:effectLst/>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1"/>
          <a:stretch>
            <a:fillRect/>
          </a:stretch>
        </p:blipFill>
        <p:spPr>
          <a:xfrm>
            <a:off x="-66675" y="107315"/>
            <a:ext cx="12219940" cy="68567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1566</Words>
  <Application>WPS Presentation</Application>
  <PresentationFormat>Widescreen</PresentationFormat>
  <Paragraphs>30</Paragraphs>
  <Slides>7</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Arial</vt:lpstr>
      <vt:lpstr>SimSun</vt:lpstr>
      <vt:lpstr>Wingdings</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227</cp:revision>
  <dcterms:created xsi:type="dcterms:W3CDTF">2023-01-28T17:36:00Z</dcterms:created>
  <dcterms:modified xsi:type="dcterms:W3CDTF">2024-03-17T14:20:55Z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