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3"/>
  </p:handoutMasterIdLst>
  <p:sldIdLst>
    <p:sldId id="357" r:id="rId3"/>
    <p:sldId id="438" r:id="rId5"/>
    <p:sldId id="446" r:id="rId6"/>
    <p:sldId id="445" r:id="rId7"/>
    <p:sldId id="443" r:id="rId8"/>
    <p:sldId id="441" r:id="rId9"/>
    <p:sldId id="442" r:id="rId10"/>
    <p:sldId id="444" r:id="rId11"/>
    <p:sldId id="440" r:id="rId12"/>
  </p:sldIdLst>
  <p:sldSz cx="12192000" cy="6858000"/>
  <p:notesSz cx="7103745" cy="1023429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76D6"/>
    <a:srgbClr val="F5FC30"/>
    <a:srgbClr val="4DD6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2" autoAdjust="0"/>
    <p:restoredTop sz="54642" autoAdjust="0"/>
  </p:normalViewPr>
  <p:slideViewPr>
    <p:cSldViewPr snapToGrid="0">
      <p:cViewPr varScale="1">
        <p:scale>
          <a:sx n="62" d="100"/>
          <a:sy n="62" d="100"/>
        </p:scale>
        <p:origin x="2412" y="72"/>
      </p:cViewPr>
      <p:guideLst/>
    </p:cSldViewPr>
  </p:slideViewPr>
  <p:notesTextViewPr>
    <p:cViewPr>
      <p:scale>
        <a:sx n="1" d="1"/>
        <a:sy n="1" d="1"/>
      </p:scale>
      <p:origin x="0" y="-1008"/>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handoutMaster" Target="handoutMasters/handoutMaster1.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en-US"/>
          </a:p>
        </p:txBody>
      </p:sp>
      <p:sp>
        <p:nvSpPr>
          <p:cNvPr id="3" name="Date Placeholder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696C064A-D61B-4B21-B757-51A9B82445B8}" type="datetimeFigureOut">
              <a:rPr lang="en-US" smtClean="0"/>
            </a:fld>
            <a:endParaRPr lang="en-US"/>
          </a:p>
        </p:txBody>
      </p:sp>
      <p:sp>
        <p:nvSpPr>
          <p:cNvPr id="4" name="Footer Placeholder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en-US"/>
          </a:p>
        </p:txBody>
      </p:sp>
      <p:sp>
        <p:nvSpPr>
          <p:cNvPr id="5" name="Slide Number Placeholder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50305E07-67EA-4042-A3F6-853A8AD8D209}"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sz="1400" b="1" dirty="0"/>
              <a:t>Most of us learned the ‘Lord’s Prayer’ before we learned any other scripture verses and probably much at all about God.</a:t>
            </a:r>
            <a:endParaRPr lang="en-US" sz="1400" b="1" dirty="0"/>
          </a:p>
          <a:p>
            <a:r>
              <a:rPr lang="en-US" sz="1400" b="1" dirty="0"/>
              <a:t>In our confirmation classes as a Lutheran, One of the subjects we studied WAS The Lord’s Prayer.</a:t>
            </a:r>
            <a:endParaRPr lang="en-US" sz="1400" b="1" dirty="0"/>
          </a:p>
          <a:p>
            <a:r>
              <a:rPr lang="en-US" sz="1400" b="1" dirty="0"/>
              <a:t>I can remember being very excited to listen to our pastor teach through it and give us some things to consider about each petition that Jesus was providing His followers.</a:t>
            </a:r>
            <a:endParaRPr lang="en-US" sz="1400" b="1" dirty="0"/>
          </a:p>
          <a:p>
            <a:r>
              <a:rPr lang="en-US" sz="1400" b="1" dirty="0"/>
              <a:t>I can recall him taking each statement and fleshing it out, helping us realize that it was NOT JUST a prayer but it was a model for prayer. It served as a framework and if we prayed with this framework in mind, we were using it as intended.</a:t>
            </a:r>
            <a:endParaRPr lang="en-US" sz="1400" b="1" dirty="0"/>
          </a:p>
          <a:p>
            <a:endParaRPr lang="en-US" sz="1400" b="1" dirty="0"/>
          </a:p>
          <a:p>
            <a:r>
              <a:rPr lang="en-US" sz="1400" b="1" dirty="0"/>
              <a:t>I also remember early on, Sunday School. Even as we were learning to read, the Flannel Board would come out and week by week and line by line we would learn it like the pledge of allegiance. It felt much the same.</a:t>
            </a:r>
            <a:endParaRPr lang="en-US" sz="1400" b="1" dirty="0"/>
          </a:p>
          <a:p>
            <a:r>
              <a:rPr lang="en-US" sz="1400" b="1" dirty="0"/>
              <a:t>Pledge Monday through Friday, Lords Prayer on Sunday…</a:t>
            </a:r>
            <a:endParaRPr lang="en-US" sz="1400" b="1" dirty="0"/>
          </a:p>
          <a:p>
            <a:r>
              <a:rPr lang="en-US" sz="1400" b="1" dirty="0"/>
              <a:t>We would be given work sheets that mimicked the flannel board that we started during  class but were supposed to finish at home (I always did it before class let out because I didn’t </a:t>
            </a:r>
            <a:r>
              <a:rPr lang="en-US" sz="1400" b="1" dirty="0" err="1"/>
              <a:t>weant</a:t>
            </a:r>
            <a:r>
              <a:rPr lang="en-US" sz="1400" b="1" dirty="0"/>
              <a:t> to be bothered doing it later, during cartoons or “Voyage to the Bottom of the Sea”, “Lost in Space” or “Mr. Ed”. </a:t>
            </a:r>
            <a:endParaRPr lang="en-US" sz="1400" b="1" dirty="0"/>
          </a:p>
          <a:p>
            <a:r>
              <a:rPr lang="en-US" sz="1400" b="1" dirty="0"/>
              <a:t>I recognize, though, that not everyone had that opportunity as they grew up. To really interact with the ‘Lord’s Prayer’ so I thought, in the spirit of inclusivism, I would share it with you.</a:t>
            </a:r>
            <a:endParaRPr lang="en-US" sz="1400" b="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b="1" i="0" dirty="0">
                <a:solidFill>
                  <a:srgbClr val="1D1E1E"/>
                </a:solidFill>
                <a:effectLst/>
                <a:latin typeface="Source Serif Pro" panose="02040603050405020204" pitchFamily="18" charset="0"/>
              </a:rPr>
              <a:t>Now, class, We will be reading this out loud.</a:t>
            </a:r>
            <a:endParaRPr lang="en-US" b="1" i="0" dirty="0">
              <a:solidFill>
                <a:srgbClr val="1D1E1E"/>
              </a:solidFill>
              <a:effectLst/>
              <a:latin typeface="Source Serif Pro" panose="020406030504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b="1" i="0" dirty="0">
                <a:solidFill>
                  <a:srgbClr val="1D1E1E"/>
                </a:solidFill>
                <a:effectLst/>
                <a:latin typeface="Source Serif Pro" panose="02040603050405020204" pitchFamily="18" charset="0"/>
              </a:rPr>
              <a:t>What we want to do is to fill in each box using one of the words below</a:t>
            </a:r>
            <a:r>
              <a:rPr lang="en-US" b="0" i="0" dirty="0">
                <a:solidFill>
                  <a:srgbClr val="1D1E1E"/>
                </a:solidFill>
                <a:effectLst/>
                <a:latin typeface="Source Serif Pro" panose="02040603050405020204" pitchFamily="18" charset="0"/>
              </a:rPr>
              <a:t>.</a:t>
            </a:r>
            <a:endParaRPr lang="en-US" b="0" i="0" dirty="0">
              <a:solidFill>
                <a:srgbClr val="1D1E1E"/>
              </a:solidFill>
              <a:effectLst/>
              <a:latin typeface="Source Serif Pro" panose="020406030504050202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I want to want to close out this section in </a:t>
            </a:r>
            <a:r>
              <a:rPr lang="en-US" b="1" dirty="0" err="1"/>
              <a:t>Matthew</a:t>
            </a:r>
            <a:r>
              <a:rPr lang="en-US" b="1" dirty="0"/>
              <a:t>  so let's finish up our exercise.</a:t>
            </a:r>
            <a:endParaRPr lang="en-US" b="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b="1" i="1" u="none" dirty="0">
                <a:solidFill>
                  <a:srgbClr val="1D1E1E"/>
                </a:solidFill>
                <a:effectLst/>
                <a:latin typeface="Source Serif Pro" panose="02040603050405020204" pitchFamily="18" charset="0"/>
              </a:rPr>
              <a:t>If we look at the prayer as a whole, It’s main objective it to hasten the Kingdom.</a:t>
            </a:r>
            <a:endParaRPr lang="en-US" b="1" i="1" u="none" dirty="0">
              <a:solidFill>
                <a:srgbClr val="1D1E1E"/>
              </a:solidFill>
              <a:effectLst/>
              <a:latin typeface="Source Serif Pro" panose="020406030504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b="1" i="1" u="none" dirty="0">
                <a:solidFill>
                  <a:srgbClr val="1D1E1E"/>
                </a:solidFill>
                <a:effectLst/>
                <a:latin typeface="Source Serif Pro" panose="02040603050405020204" pitchFamily="18" charset="0"/>
              </a:rPr>
              <a:t>We accomlish thi by the way we relate to the king. His kingdom DOES progress when we are</a:t>
            </a:r>
            <a:endParaRPr lang="en-US" b="1" i="1" u="none" dirty="0">
              <a:solidFill>
                <a:srgbClr val="1D1E1E"/>
              </a:solidFill>
              <a:effectLst/>
              <a:latin typeface="Source Serif Pro" panose="020406030504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b="1" i="1" u="none" dirty="0">
              <a:solidFill>
                <a:srgbClr val="1D1E1E"/>
              </a:solidFill>
              <a:effectLst/>
              <a:latin typeface="Source Serif Pro" panose="02040603050405020204" pitchFamily="18"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defRPr/>
            </a:pPr>
            <a:r>
              <a:rPr lang="en-US" b="1" i="1" u="none" dirty="0">
                <a:solidFill>
                  <a:srgbClr val="1D1E1E"/>
                </a:solidFill>
                <a:effectLst/>
                <a:latin typeface="Source Serif Pro" panose="02040603050405020204" pitchFamily="18" charset="0"/>
              </a:rPr>
              <a:t>Rrevering the king</a:t>
            </a:r>
            <a:endParaRPr lang="en-US" b="1" i="1" u="none" dirty="0">
              <a:solidFill>
                <a:srgbClr val="1D1E1E"/>
              </a:solidFill>
              <a:effectLst/>
              <a:latin typeface="Source Serif Pro" panose="02040603050405020204" pitchFamily="18"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defRPr/>
            </a:pPr>
            <a:r>
              <a:rPr lang="en-US" b="1" i="1" u="none" dirty="0">
                <a:solidFill>
                  <a:srgbClr val="1D1E1E"/>
                </a:solidFill>
                <a:effectLst/>
                <a:latin typeface="Source Serif Pro" panose="02040603050405020204" pitchFamily="18" charset="0"/>
              </a:rPr>
              <a:t>Reconciling to the king</a:t>
            </a:r>
            <a:endParaRPr lang="en-US" b="1" i="1" u="none" dirty="0">
              <a:solidFill>
                <a:srgbClr val="1D1E1E"/>
              </a:solidFill>
              <a:effectLst/>
              <a:latin typeface="Source Serif Pro" panose="02040603050405020204" pitchFamily="18"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defRPr/>
            </a:pPr>
            <a:r>
              <a:rPr lang="en-US" b="1" i="1" u="none" dirty="0">
                <a:solidFill>
                  <a:srgbClr val="1D1E1E"/>
                </a:solidFill>
                <a:effectLst/>
                <a:latin typeface="Source Serif Pro" panose="02040603050405020204" pitchFamily="18" charset="0"/>
              </a:rPr>
              <a:t>Relying on the king</a:t>
            </a:r>
            <a:endParaRPr lang="en-US" b="1" i="1" u="none" dirty="0">
              <a:solidFill>
                <a:srgbClr val="1D1E1E"/>
              </a:solidFill>
              <a:effectLst/>
              <a:latin typeface="Source Serif Pro" panose="02040603050405020204" pitchFamily="18"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defRPr/>
            </a:pPr>
            <a:r>
              <a:rPr lang="en-US" b="1" i="1" u="none" dirty="0">
                <a:solidFill>
                  <a:srgbClr val="1D1E1E"/>
                </a:solidFill>
                <a:effectLst/>
                <a:latin typeface="Source Serif Pro" panose="02040603050405020204" pitchFamily="18" charset="0"/>
              </a:rPr>
              <a:t>Reflecting the king</a:t>
            </a:r>
            <a:endParaRPr lang="en-US" b="1" i="1" u="none" dirty="0">
              <a:solidFill>
                <a:srgbClr val="1D1E1E"/>
              </a:solidFill>
              <a:effectLst/>
              <a:latin typeface="Source Serif Pro" panose="020406030504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b="1" i="1" u="sng" dirty="0">
              <a:solidFill>
                <a:srgbClr val="1D1E1E"/>
              </a:solidFill>
              <a:effectLst/>
              <a:latin typeface="Source Serif Pro" panose="020406030504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b="1" i="1" u="sng" dirty="0">
                <a:solidFill>
                  <a:srgbClr val="1D1E1E"/>
                </a:solidFill>
                <a:effectLst/>
                <a:latin typeface="Source Serif Pro" panose="02040603050405020204" pitchFamily="18" charset="0"/>
              </a:rPr>
              <a:t>R.C. Sproul-The attention at the beginning of this petition is on the exaltation of God and His concerns. In the initial phrases of the Lord's Prayer, Jesus fixes our gaze not on ourselves but on God</a:t>
            </a:r>
            <a:r>
              <a:rPr lang="en-US" b="1" i="1" dirty="0">
                <a:solidFill>
                  <a:srgbClr val="1D1E1E"/>
                </a:solidFill>
                <a:effectLst/>
                <a:latin typeface="Source Serif Pro" panose="02040603050405020204" pitchFamily="18" charset="0"/>
              </a:rPr>
              <a:t>.</a:t>
            </a:r>
            <a:endParaRPr lang="en-US" b="1" i="1" dirty="0">
              <a:solidFill>
                <a:srgbClr val="1D1E1E"/>
              </a:solidFill>
              <a:effectLst/>
              <a:latin typeface="Source Serif Pro" panose="020406030504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b="1" i="1" u="sng" dirty="0">
              <a:solidFill>
                <a:srgbClr val="1D1E1E"/>
              </a:solidFill>
              <a:effectLst/>
              <a:latin typeface="Source Serif Pro" panose="02040603050405020204" pitchFamily="18" charset="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b="1" i="1" dirty="0">
                <a:solidFill>
                  <a:srgbClr val="1D1E1E"/>
                </a:solidFill>
                <a:effectLst/>
                <a:latin typeface="Source Serif Pro" panose="02040603050405020204" pitchFamily="18" charset="0"/>
                <a:sym typeface="+mn-ea"/>
              </a:rPr>
              <a:t>R.C also is  quoted as saying....READ</a:t>
            </a:r>
            <a:endParaRPr lang="en-US" b="1" i="0" dirty="0">
              <a:solidFill>
                <a:srgbClr val="1D1E1E"/>
              </a:solidFill>
              <a:effectLst/>
              <a:latin typeface="Source Serif Pro" panose="020406030504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b="1" i="0" dirty="0">
              <a:solidFill>
                <a:srgbClr val="1D1E1E"/>
              </a:solidFill>
              <a:effectLst/>
              <a:latin typeface="Source Serif Pro" panose="020406030504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b="1" i="0" dirty="0">
              <a:solidFill>
                <a:srgbClr val="1D1E1E"/>
              </a:solidFill>
              <a:effectLst/>
              <a:latin typeface="Source Serif Pro" panose="020406030504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b="1" i="0" dirty="0">
                <a:solidFill>
                  <a:srgbClr val="1D1E1E"/>
                </a:solidFill>
                <a:effectLst/>
                <a:latin typeface="Source Serif Pro" panose="02040603050405020204" pitchFamily="18" charset="0"/>
              </a:rPr>
              <a:t>Solomon directs his prayer the same way at the dedication of the Temple. His prayer is for the future of God's people and God's kingdom at the dedication of the temple. He begins his address this way;</a:t>
            </a:r>
            <a:endParaRPr lang="en-US" b="1" i="0" dirty="0">
              <a:solidFill>
                <a:srgbClr val="1D1E1E"/>
              </a:solidFill>
              <a:effectLst/>
              <a:latin typeface="Source Serif Pro" panose="02040603050405020204" pitchFamily="18" charset="0"/>
            </a:endParaRPr>
          </a:p>
          <a:p>
            <a:pPr marL="0" marR="0">
              <a:lnSpc>
                <a:spcPct val="115000"/>
              </a:lnSpc>
              <a:spcBef>
                <a:spcPts val="0"/>
              </a:spcBef>
              <a:spcAft>
                <a:spcPts val="1000"/>
              </a:spcAft>
            </a:pPr>
            <a:r>
              <a:rPr lang="en-US" sz="1800" b="1" i="1" dirty="0">
                <a:effectLst/>
                <a:latin typeface="Calibri" panose="020F0502020204030204" pitchFamily="34" charset="0"/>
              </a:rPr>
              <a:t>1 Kings 8:23–28 </a:t>
            </a:r>
            <a:endParaRPr lang="en-US" sz="1800" b="1" i="1" dirty="0">
              <a:effectLst/>
              <a:latin typeface="Calibri" panose="020F0502020204030204" pitchFamily="34" charset="0"/>
            </a:endParaRPr>
          </a:p>
          <a:p>
            <a:pPr marL="0" marR="0">
              <a:lnSpc>
                <a:spcPct val="115000"/>
              </a:lnSpc>
              <a:spcBef>
                <a:spcPts val="0"/>
              </a:spcBef>
              <a:spcAft>
                <a:spcPts val="1000"/>
              </a:spcAft>
            </a:pPr>
            <a:r>
              <a:rPr lang="en-US" sz="1800" b="1" i="1" dirty="0">
                <a:effectLst/>
                <a:latin typeface="Calibri" panose="020F0502020204030204" pitchFamily="34" charset="0"/>
              </a:rPr>
              <a:t>He said, “O </a:t>
            </a:r>
            <a:r>
              <a:rPr lang="en-US" sz="1800" b="1" i="1" cap="small" dirty="0">
                <a:effectLst/>
                <a:latin typeface="Calibri" panose="020F0502020204030204" pitchFamily="34" charset="0"/>
              </a:rPr>
              <a:t>Lord</a:t>
            </a:r>
            <a:r>
              <a:rPr lang="en-US" sz="1800" b="1" i="1" dirty="0">
                <a:effectLst/>
                <a:latin typeface="Calibri" panose="020F0502020204030204" pitchFamily="34" charset="0"/>
              </a:rPr>
              <a:t>, the God of Israel, there is no God like You in heaven above or on earth beneath, keeping covenant and showing lovingkindness to Your servants who walk before You with all their heart, who have kept with Your servant, my father David, that which You have promised him; indeed, You have spoken with Your mouth and have fulfilled it with Your hand as it is this day. “Now therefore, O </a:t>
            </a:r>
            <a:r>
              <a:rPr lang="en-US" sz="1800" b="1" i="1" cap="small" dirty="0">
                <a:effectLst/>
                <a:latin typeface="Calibri" panose="020F0502020204030204" pitchFamily="34" charset="0"/>
              </a:rPr>
              <a:t>Lord</a:t>
            </a:r>
            <a:r>
              <a:rPr lang="en-US" sz="1800" b="1" i="1" dirty="0">
                <a:effectLst/>
                <a:latin typeface="Calibri" panose="020F0502020204030204" pitchFamily="34" charset="0"/>
              </a:rPr>
              <a:t>, the God of Israel, keep with Your servant David my father that which You have promised him, saying, ‘You shall not lack a man to sit on the throne of Israel, if only your sons take heed to their way to walk before Me as you have walked.’ “Now therefore, O God of Israel, let Your word, I pray, be confirmed which You have spoken to Your servant, my father David. “But will God indeed dwell on the earth? Behold, heaven and the highest heaven cannot contain You, how much less this house which I have built! “Yet have regard to the prayer of Your servant and to his supplication, O </a:t>
            </a:r>
            <a:r>
              <a:rPr lang="en-US" sz="1800" b="1" i="1" cap="small" dirty="0">
                <a:effectLst/>
                <a:latin typeface="Calibri" panose="020F0502020204030204" pitchFamily="34" charset="0"/>
              </a:rPr>
              <a:t>Lord</a:t>
            </a:r>
            <a:r>
              <a:rPr lang="en-US" sz="1800" b="1" i="1" dirty="0">
                <a:effectLst/>
                <a:latin typeface="Calibri" panose="020F0502020204030204" pitchFamily="34" charset="0"/>
              </a:rPr>
              <a:t> my God, to listen to the cry and to the prayer which Your servant prays before You today;” (NASB95)</a:t>
            </a:r>
            <a:endParaRPr lang="en-US" sz="1800" b="1" i="1" dirty="0">
              <a:effectLst/>
              <a:latin typeface="Calibri" panose="020F0502020204030204" pitchFamily="34" charset="0"/>
            </a:endParaRPr>
          </a:p>
          <a:p>
            <a:pPr marL="0" marR="0">
              <a:lnSpc>
                <a:spcPct val="115000"/>
              </a:lnSpc>
              <a:spcBef>
                <a:spcPts val="0"/>
              </a:spcBef>
              <a:spcAft>
                <a:spcPts val="1000"/>
              </a:spcAft>
            </a:pP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His entire prayer up to this point, revolves around who God is and What he promised.</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He later on, petitions God for mercy and forgiveness for the people because he knows Israel will stray.</a:t>
            </a:r>
            <a:endParaRPr lang="en-US" sz="1800" b="1"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b="1" i="0" dirty="0">
              <a:solidFill>
                <a:srgbClr val="1D1E1E"/>
              </a:solidFill>
              <a:effectLst/>
              <a:latin typeface="Source Serif Pro" panose="020406030504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b="1" i="0" dirty="0">
                <a:solidFill>
                  <a:srgbClr val="1D1E1E"/>
                </a:solidFill>
                <a:effectLst/>
                <a:latin typeface="Source Serif Pro" panose="02040603050405020204" pitchFamily="18" charset="0"/>
              </a:rPr>
              <a:t>David, even more so, lives in the centrality of God as first importance and as his own heavenly father in Psalm 73:25 “Whom have I in heaven but you? And beside you, I desire nothing on earth.</a:t>
            </a:r>
            <a:endParaRPr lang="en-US" b="1" i="0" dirty="0">
              <a:solidFill>
                <a:srgbClr val="1D1E1E"/>
              </a:solidFill>
              <a:effectLst/>
              <a:latin typeface="Source Serif Pro" panose="020406030504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b="1" i="0" dirty="0">
              <a:solidFill>
                <a:srgbClr val="1D1E1E"/>
              </a:solidFill>
              <a:effectLst/>
              <a:latin typeface="Source Serif Pro" panose="020406030504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b="1" i="1" u="sng" dirty="0">
                <a:solidFill>
                  <a:srgbClr val="1D1E1E"/>
                </a:solidFill>
                <a:effectLst/>
                <a:latin typeface="Source Serif Pro" panose="02040603050405020204" pitchFamily="18" charset="0"/>
              </a:rPr>
              <a:t>Andrew Murray“… the knowledge of the Fatherhood of God, the revelation of His infinite Fatherliness in our hearts; the faith in the infinite love that gives us His Son and His Spirit to make us children, is indeed the secret of prayer in spirit and truth. This is the new and living way Christ opened up for us. To have Christ the Son, and The Spirit of the Son, dwelling within us, and revealing the Father, this makes us true, spiritual worshippers”</a:t>
            </a:r>
            <a:endParaRPr lang="en-US" b="1" i="1" u="sng" dirty="0">
              <a:solidFill>
                <a:srgbClr val="1D1E1E"/>
              </a:solidFill>
              <a:effectLst/>
              <a:latin typeface="Source Serif Pro" panose="020406030504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b="1" i="0" dirty="0">
              <a:solidFill>
                <a:srgbClr val="1D1E1E"/>
              </a:solidFill>
              <a:effectLst/>
              <a:latin typeface="Source Serif Pro" panose="020406030504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b="1" i="0" dirty="0">
                <a:solidFill>
                  <a:srgbClr val="1D1E1E"/>
                </a:solidFill>
                <a:effectLst/>
                <a:latin typeface="Source Serif Pro" panose="02040603050405020204" pitchFamily="18" charset="0"/>
              </a:rPr>
              <a:t>I like to think about God as my father…important to do so. </a:t>
            </a:r>
            <a:endParaRPr lang="en-US" b="1" i="0" dirty="0">
              <a:solidFill>
                <a:srgbClr val="1D1E1E"/>
              </a:solidFill>
              <a:effectLst/>
              <a:latin typeface="Source Serif Pro" panose="020406030504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b="1" i="0" dirty="0">
                <a:solidFill>
                  <a:srgbClr val="1D1E1E"/>
                </a:solidFill>
                <a:effectLst/>
                <a:latin typeface="Source Serif Pro" panose="02040603050405020204" pitchFamily="18" charset="0"/>
              </a:rPr>
              <a:t>When we bring that mindset to this prayer, we find the entirety of the prayer is relational</a:t>
            </a:r>
            <a:endParaRPr lang="en-US" b="1" i="0" dirty="0">
              <a:solidFill>
                <a:srgbClr val="1D1E1E"/>
              </a:solidFill>
              <a:effectLst/>
              <a:latin typeface="Source Serif Pro" panose="020406030504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b="1" i="0" dirty="0">
                <a:solidFill>
                  <a:srgbClr val="1D1E1E"/>
                </a:solidFill>
                <a:effectLst/>
                <a:latin typeface="Source Serif Pro" panose="02040603050405020204" pitchFamily="18" charset="0"/>
              </a:rPr>
              <a:t>Along side of that, I ALSO must remember that He alone is holy. He is above all, separate. Not like us and there will always be a UNfamiliarity with Him.</a:t>
            </a:r>
            <a:endParaRPr lang="en-US" b="1" i="0" dirty="0">
              <a:solidFill>
                <a:srgbClr val="1D1E1E"/>
              </a:solidFill>
              <a:effectLst/>
              <a:latin typeface="Source Serif Pro" panose="020406030504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b="1" i="0" dirty="0">
                <a:solidFill>
                  <a:srgbClr val="1D1E1E"/>
                </a:solidFill>
                <a:effectLst/>
                <a:latin typeface="Source Serif Pro" panose="02040603050405020204" pitchFamily="18" charset="0"/>
              </a:rPr>
              <a:t>As a holy God and my creator, I need to ALSO realize and respect Him.</a:t>
            </a:r>
            <a:endParaRPr lang="en-US" b="1" i="0" dirty="0">
              <a:solidFill>
                <a:srgbClr val="1D1E1E"/>
              </a:solidFill>
              <a:effectLst/>
              <a:latin typeface="Source Serif Pro" panose="020406030504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b="1" i="0" dirty="0">
                <a:solidFill>
                  <a:srgbClr val="1D1E1E"/>
                </a:solidFill>
                <a:effectLst/>
                <a:latin typeface="Source Serif Pro" panose="02040603050405020204" pitchFamily="18" charset="0"/>
              </a:rPr>
              <a:t>Not unlike some of our earthly fathers... They were Dad, our protector, provider, helper and teacher but also, you didn't want to cross him and you gave him a wide berth when he came around.</a:t>
            </a:r>
            <a:endParaRPr lang="en-US" b="1" i="0" dirty="0">
              <a:solidFill>
                <a:srgbClr val="1D1E1E"/>
              </a:solidFill>
              <a:effectLst/>
              <a:latin typeface="Source Serif Pro" panose="020406030504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b="1" i="0" dirty="0">
              <a:solidFill>
                <a:srgbClr val="1D1E1E"/>
              </a:solidFill>
              <a:effectLst/>
              <a:latin typeface="Source Serif Pro" panose="020406030504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b="1" i="0" dirty="0">
                <a:solidFill>
                  <a:srgbClr val="1D1E1E"/>
                </a:solidFill>
                <a:effectLst/>
                <a:latin typeface="Source Serif Pro" panose="02040603050405020204" pitchFamily="18" charset="0"/>
              </a:rPr>
              <a:t>Listen to God’s explanation to Aaron the high priest after he witnesses God working out an issue amongst His people.</a:t>
            </a:r>
            <a:endParaRPr lang="en-US" b="1" i="0" dirty="0">
              <a:solidFill>
                <a:srgbClr val="1D1E1E"/>
              </a:solidFill>
              <a:effectLst/>
              <a:latin typeface="Source Serif Pro" panose="020406030504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b="1" i="1" dirty="0">
                <a:solidFill>
                  <a:srgbClr val="1D1E1E"/>
                </a:solidFill>
                <a:effectLst/>
                <a:latin typeface="Source Serif Pro" panose="02040603050405020204" pitchFamily="18" charset="0"/>
              </a:rPr>
              <a:t>Leviticus 10:1–3</a:t>
            </a:r>
            <a:endParaRPr lang="en-US" b="1" i="1" dirty="0">
              <a:solidFill>
                <a:srgbClr val="1D1E1E"/>
              </a:solidFill>
              <a:effectLst/>
              <a:latin typeface="Source Serif Pro" panose="020406030504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b="1" i="1" dirty="0">
                <a:solidFill>
                  <a:srgbClr val="1D1E1E"/>
                </a:solidFill>
                <a:effectLst/>
                <a:latin typeface="Source Serif Pro" panose="02040603050405020204" pitchFamily="18" charset="0"/>
              </a:rPr>
              <a:t>Now Nadab and Abihu, the sons of Aaron, took their respective firepans, and after putting fire in them, placed incense on it and offered strange fire before the LORD, which He had not commanded them. And fire came out from the presence of the LORD and consumed them, and they died before the LORD. Then Moses said to Aaron, “It is what the LORD spoke, saying, ‘By those who come near Me I will be treated as holy, And before all the people I will be honored.’ ” So Aaron, therefore, kept silent.” (NASB95)</a:t>
            </a:r>
            <a:endParaRPr lang="en-US" b="1" i="0" dirty="0">
              <a:solidFill>
                <a:srgbClr val="1D1E1E"/>
              </a:solidFill>
              <a:effectLst/>
              <a:latin typeface="Source Serif Pro" panose="020406030504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b="1" i="0" dirty="0">
              <a:solidFill>
                <a:srgbClr val="1D1E1E"/>
              </a:solidFill>
              <a:effectLst/>
              <a:latin typeface="Source Serif Pro" panose="020406030504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b="1" i="0" dirty="0">
                <a:solidFill>
                  <a:srgbClr val="1D1E1E"/>
                </a:solidFill>
                <a:effectLst/>
                <a:latin typeface="Source Serif Pro" panose="02040603050405020204" pitchFamily="18" charset="0"/>
              </a:rPr>
              <a:t>Jesus gives us this balance.</a:t>
            </a:r>
            <a:endParaRPr lang="en-US" b="1" i="0" dirty="0">
              <a:solidFill>
                <a:srgbClr val="1D1E1E"/>
              </a:solidFill>
              <a:effectLst/>
              <a:latin typeface="Source Serif Pro" panose="020406030504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b="1" i="0" dirty="0">
                <a:solidFill>
                  <a:srgbClr val="1D1E1E"/>
                </a:solidFill>
                <a:effectLst/>
                <a:latin typeface="Source Serif Pro" panose="02040603050405020204" pitchFamily="18" charset="0"/>
              </a:rPr>
              <a:t>God is our father. A relationship we can understand.  yet he is NOT COMPLETELY understandable since He is our HEAVENLY FATHER and to be given His due.</a:t>
            </a:r>
            <a:endParaRPr lang="en-US" b="1" i="0" dirty="0">
              <a:solidFill>
                <a:srgbClr val="1D1E1E"/>
              </a:solidFill>
              <a:effectLst/>
              <a:latin typeface="Source Serif Pro" panose="020406030504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b="0" i="0" dirty="0">
              <a:solidFill>
                <a:srgbClr val="1D1E1E"/>
              </a:solidFill>
              <a:effectLst/>
              <a:latin typeface="Source Serif Pro" panose="020406030504050202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pPr algn="l"/>
            <a:r>
              <a:rPr lang="en-US" b="1" i="0" dirty="0">
                <a:solidFill>
                  <a:srgbClr val="333333"/>
                </a:solidFill>
                <a:effectLst/>
                <a:latin typeface="Avenir LT W01_45 Book1475508"/>
              </a:rPr>
              <a:t>When we pause long enough to reflect on God, His mission becomes more important than ours as well.</a:t>
            </a:r>
            <a:endParaRPr lang="en-US" b="1" i="0" dirty="0">
              <a:solidFill>
                <a:srgbClr val="333333"/>
              </a:solidFill>
              <a:effectLst/>
              <a:latin typeface="Avenir LT W01_45 Book1475508"/>
            </a:endParaRPr>
          </a:p>
          <a:p>
            <a:pPr algn="l"/>
            <a:r>
              <a:rPr lang="en-US" b="1" i="0" dirty="0">
                <a:solidFill>
                  <a:srgbClr val="333333"/>
                </a:solidFill>
                <a:effectLst/>
                <a:latin typeface="Avenir LT W01_45 Book1475508"/>
              </a:rPr>
              <a:t>Jesus makes plain the importance of God's mission by taking us there next.</a:t>
            </a:r>
            <a:endParaRPr lang="en-US" b="1" i="0" dirty="0">
              <a:solidFill>
                <a:srgbClr val="333333"/>
              </a:solidFill>
              <a:effectLst/>
              <a:latin typeface="Avenir LT W01_45 Book1475508"/>
            </a:endParaRPr>
          </a:p>
          <a:p>
            <a:pPr algn="l"/>
            <a:r>
              <a:rPr lang="en-US" b="1" i="0" dirty="0">
                <a:solidFill>
                  <a:srgbClr val="333333"/>
                </a:solidFill>
                <a:effectLst/>
                <a:latin typeface="Avenir LT W01_45 Book1475508"/>
              </a:rPr>
              <a:t>The fulfilling of God's will in the coming of His kingdom.</a:t>
            </a:r>
            <a:endParaRPr lang="en-US" b="1" i="0" dirty="0">
              <a:solidFill>
                <a:srgbClr val="333333"/>
              </a:solidFill>
              <a:effectLst/>
              <a:latin typeface="Avenir LT W01_45 Book1475508"/>
            </a:endParaRPr>
          </a:p>
          <a:p>
            <a:pPr algn="l"/>
            <a:endParaRPr lang="en-US" b="1" i="0" dirty="0">
              <a:solidFill>
                <a:srgbClr val="333333"/>
              </a:solidFill>
              <a:effectLst/>
              <a:latin typeface="Avenir LT W01_45 Book1475508"/>
            </a:endParaRPr>
          </a:p>
          <a:p>
            <a:pPr algn="l"/>
            <a:r>
              <a:rPr lang="en-US" b="1" i="0" dirty="0">
                <a:solidFill>
                  <a:srgbClr val="333333"/>
                </a:solidFill>
                <a:effectLst/>
                <a:latin typeface="Avenir LT W01_45 Book1475508"/>
              </a:rPr>
              <a:t>READ</a:t>
            </a:r>
            <a:endParaRPr lang="en-US" b="1" i="0" dirty="0">
              <a:solidFill>
                <a:srgbClr val="333333"/>
              </a:solidFill>
              <a:effectLst/>
              <a:latin typeface="Avenir LT W01_45 Book1475508"/>
            </a:endParaRPr>
          </a:p>
          <a:p>
            <a:pPr algn="l"/>
            <a:r>
              <a:rPr lang="en-US" b="1" i="0" dirty="0">
                <a:solidFill>
                  <a:srgbClr val="333333"/>
                </a:solidFill>
                <a:effectLst/>
                <a:latin typeface="Avenir LT W01_45 Book1475508"/>
              </a:rPr>
              <a:t>This is a very thoughtful quote.</a:t>
            </a:r>
            <a:endParaRPr lang="en-US" b="1" i="0" dirty="0">
              <a:solidFill>
                <a:srgbClr val="333333"/>
              </a:solidFill>
              <a:effectLst/>
              <a:latin typeface="Avenir LT W01_45 Book1475508"/>
            </a:endParaRPr>
          </a:p>
          <a:p>
            <a:pPr algn="l"/>
            <a:r>
              <a:rPr lang="en-US" b="1" i="0" dirty="0">
                <a:solidFill>
                  <a:srgbClr val="333333"/>
                </a:solidFill>
                <a:effectLst/>
                <a:latin typeface="Avenir LT W01_45 Book1475508"/>
              </a:rPr>
              <a:t>Have you ever stopped to think about the immediate ramifications of the return of the Lord? </a:t>
            </a:r>
            <a:endParaRPr lang="en-US" b="1" i="0" dirty="0">
              <a:solidFill>
                <a:srgbClr val="333333"/>
              </a:solidFill>
              <a:effectLst/>
              <a:latin typeface="Avenir LT W01_45 Book1475508"/>
            </a:endParaRPr>
          </a:p>
          <a:p>
            <a:pPr algn="l"/>
            <a:endParaRPr lang="en-US" b="1" i="0" dirty="0">
              <a:solidFill>
                <a:srgbClr val="333333"/>
              </a:solidFill>
              <a:effectLst/>
              <a:latin typeface="Avenir LT W01_45 Book1475508"/>
            </a:endParaRPr>
          </a:p>
          <a:p>
            <a:pPr algn="l"/>
            <a:r>
              <a:rPr lang="en-US" b="1" i="0" dirty="0">
                <a:solidFill>
                  <a:srgbClr val="333333"/>
                </a:solidFill>
                <a:effectLst/>
                <a:latin typeface="Avenir LT W01_45 Book1475508"/>
              </a:rPr>
              <a:t>Absolutely, we should join in with the saints gathered underneath the alter. But with that is the finality of the thing. Those who are lost are lost eternally.</a:t>
            </a:r>
            <a:endParaRPr lang="en-US" b="1" i="0" dirty="0">
              <a:solidFill>
                <a:srgbClr val="333333"/>
              </a:solidFill>
              <a:effectLst/>
              <a:latin typeface="Avenir LT W01_45 Book1475508"/>
            </a:endParaRPr>
          </a:p>
          <a:p>
            <a:pPr algn="l"/>
            <a:r>
              <a:rPr lang="en-US" b="1" i="1" dirty="0">
                <a:solidFill>
                  <a:srgbClr val="333333"/>
                </a:solidFill>
                <a:effectLst/>
                <a:latin typeface="Avenir LT W01_45 Book1475508"/>
              </a:rPr>
              <a:t>Revelation 6:9–10</a:t>
            </a:r>
            <a:endParaRPr lang="en-US" b="1" i="1" dirty="0">
              <a:solidFill>
                <a:srgbClr val="333333"/>
              </a:solidFill>
              <a:effectLst/>
              <a:latin typeface="Avenir LT W01_45 Book1475508"/>
            </a:endParaRPr>
          </a:p>
          <a:p>
            <a:pPr algn="l"/>
            <a:r>
              <a:rPr lang="en-US" b="1" i="1" dirty="0">
                <a:solidFill>
                  <a:srgbClr val="333333"/>
                </a:solidFill>
                <a:effectLst/>
                <a:latin typeface="Avenir LT W01_45 Book1475508"/>
              </a:rPr>
              <a:t>When the Lamb broke the fifth seal, I saw underneath the altar the souls of those who had been slain because of the word of God, and because of the testimony which they had maintained; and they cried out with a loud voice, saying, “How long, O Lord, holy and true, will You refrain from judging and avenging our blood on those who dwell on the earth?”” (NASB95)</a:t>
            </a:r>
            <a:endParaRPr lang="en-US" b="1" i="1" dirty="0">
              <a:solidFill>
                <a:srgbClr val="333333"/>
              </a:solidFill>
              <a:effectLst/>
              <a:latin typeface="Avenir LT W01_45 Book1475508"/>
            </a:endParaRPr>
          </a:p>
          <a:p>
            <a:pPr algn="l"/>
            <a:endParaRPr lang="en-US" b="1" i="0" dirty="0">
              <a:solidFill>
                <a:srgbClr val="333333"/>
              </a:solidFill>
              <a:effectLst/>
              <a:latin typeface="Avenir LT W01_45 Book1475508"/>
            </a:endParaRPr>
          </a:p>
          <a:p>
            <a:pPr algn="l"/>
            <a:r>
              <a:rPr lang="en-US" b="1" i="0" dirty="0">
                <a:solidFill>
                  <a:srgbClr val="333333"/>
                </a:solidFill>
                <a:effectLst/>
                <a:latin typeface="Avenir LT W01_45 Book1475508"/>
              </a:rPr>
              <a:t>Once Jesus bares his arm and brandishes his sword, time is up. Everything changes and there is no re-do.</a:t>
            </a:r>
            <a:endParaRPr lang="en-US" b="1" i="0" dirty="0">
              <a:solidFill>
                <a:srgbClr val="333333"/>
              </a:solidFill>
              <a:effectLst/>
              <a:latin typeface="Avenir LT W01_45 Book1475508"/>
            </a:endParaRPr>
          </a:p>
          <a:p>
            <a:pPr algn="l"/>
            <a:r>
              <a:rPr lang="en-US" b="1" i="0" dirty="0">
                <a:solidFill>
                  <a:srgbClr val="333333"/>
                </a:solidFill>
                <a:effectLst/>
                <a:latin typeface="Avenir LT W01_45 Book1475508"/>
              </a:rPr>
              <a:t>BUT, like the saints under the alter, There should be no greater joy than for us to see KING JESUS, finally destroy even death itself and reign in his consummated kingdom.</a:t>
            </a:r>
            <a:endParaRPr lang="en-US" b="1" i="0" dirty="0">
              <a:solidFill>
                <a:srgbClr val="333333"/>
              </a:solidFill>
              <a:effectLst/>
              <a:latin typeface="Avenir LT W01_45 Book1475508"/>
            </a:endParaRPr>
          </a:p>
          <a:p>
            <a:pPr algn="l"/>
            <a:r>
              <a:rPr lang="en-US" b="1" i="0" dirty="0">
                <a:solidFill>
                  <a:srgbClr val="333333"/>
                </a:solidFill>
                <a:effectLst/>
                <a:latin typeface="Avenir LT W01_45 Book1475508"/>
              </a:rPr>
              <a:t>We should be longing for release from sin and to worship with our WHOLE BEING and unreservedly.</a:t>
            </a:r>
            <a:endParaRPr lang="en-US" b="1" i="0" dirty="0">
              <a:solidFill>
                <a:srgbClr val="333333"/>
              </a:solidFill>
              <a:effectLst/>
              <a:latin typeface="Avenir LT W01_45 Book1475508"/>
            </a:endParaRPr>
          </a:p>
          <a:p>
            <a:pPr algn="l"/>
            <a:r>
              <a:rPr lang="en-US" b="1" i="0" dirty="0">
                <a:solidFill>
                  <a:srgbClr val="333333"/>
                </a:solidFill>
                <a:effectLst/>
                <a:latin typeface="Avenir LT W01_45 Book1475508"/>
              </a:rPr>
              <a:t>Our hearts should be moved to do all we can to see more people become the subjects of his kingdom.</a:t>
            </a:r>
            <a:endParaRPr lang="en-US" b="1" i="0" dirty="0">
              <a:solidFill>
                <a:srgbClr val="333333"/>
              </a:solidFill>
              <a:effectLst/>
              <a:latin typeface="Avenir LT W01_45 Book147550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pPr algn="just" fontAlgn="base"/>
            <a:r>
              <a:rPr lang="en-US" b="1" i="0" dirty="0">
                <a:solidFill>
                  <a:srgbClr val="23221F"/>
                </a:solidFill>
                <a:effectLst/>
                <a:latin typeface="Open Sans" panose="020B0606030504020204" pitchFamily="34" charset="0"/>
              </a:rPr>
              <a:t>After we have had our eyes and hearts adjusted  and filled with awe, wonder and joy in the contemplation of God and His coming kingdom, our own needs seem to be a bit less important. </a:t>
            </a:r>
            <a:endParaRPr lang="en-US" b="1" i="0" dirty="0">
              <a:solidFill>
                <a:srgbClr val="23221F"/>
              </a:solidFill>
              <a:effectLst/>
              <a:latin typeface="Open Sans" panose="020B0606030504020204" pitchFamily="34" charset="0"/>
            </a:endParaRPr>
          </a:p>
          <a:p>
            <a:pPr algn="just" fontAlgn="base"/>
            <a:r>
              <a:rPr lang="en-US" b="1" i="0" dirty="0">
                <a:solidFill>
                  <a:srgbClr val="23221F"/>
                </a:solidFill>
                <a:effectLst/>
                <a:latin typeface="Open Sans" panose="020B0606030504020204" pitchFamily="34" charset="0"/>
              </a:rPr>
              <a:t>We have been invited to participate in the expansion of Jesus kingdom, but, right, now...I am </a:t>
            </a:r>
            <a:r>
              <a:rPr lang="en-US" b="1" i="0" dirty="0" err="1">
                <a:solidFill>
                  <a:srgbClr val="23221F"/>
                </a:solidFill>
                <a:effectLst/>
                <a:latin typeface="Open Sans" panose="020B0606030504020204" pitchFamily="34" charset="0"/>
              </a:rPr>
              <a:t>kinda</a:t>
            </a:r>
            <a:r>
              <a:rPr lang="en-US" b="1" i="0" dirty="0">
                <a:solidFill>
                  <a:srgbClr val="23221F"/>
                </a:solidFill>
                <a:effectLst/>
                <a:latin typeface="Open Sans" panose="020B0606030504020204" pitchFamily="34" charset="0"/>
              </a:rPr>
              <a:t> hungry!</a:t>
            </a:r>
            <a:endParaRPr lang="en-US" b="1" i="0" dirty="0">
              <a:solidFill>
                <a:srgbClr val="23221F"/>
              </a:solidFill>
              <a:effectLst/>
              <a:latin typeface="Open Sans" panose="020B0606030504020204" pitchFamily="34" charset="0"/>
            </a:endParaRPr>
          </a:p>
          <a:p>
            <a:pPr algn="just" fontAlgn="base"/>
            <a:endParaRPr lang="en-US" b="1" i="0" dirty="0">
              <a:solidFill>
                <a:srgbClr val="23221F"/>
              </a:solidFill>
              <a:effectLst/>
              <a:latin typeface="Open Sans" panose="020B0606030504020204" pitchFamily="34" charset="0"/>
            </a:endParaRPr>
          </a:p>
          <a:p>
            <a:pPr algn="just" fontAlgn="base"/>
            <a:r>
              <a:rPr lang="en-US" b="1" i="0" dirty="0">
                <a:solidFill>
                  <a:srgbClr val="23221F"/>
                </a:solidFill>
                <a:effectLst/>
                <a:latin typeface="Open Sans" panose="020B0606030504020204" pitchFamily="34" charset="0"/>
              </a:rPr>
              <a:t>It is as if we were asked to sit on a counsel to bring world peace but all we can think about is those bologna sandwiches on the table in the corner.</a:t>
            </a:r>
            <a:endParaRPr lang="en-US" b="1" i="0" dirty="0">
              <a:solidFill>
                <a:srgbClr val="23221F"/>
              </a:solidFill>
              <a:effectLst/>
              <a:latin typeface="Open Sans" panose="020B0606030504020204" pitchFamily="34" charset="0"/>
            </a:endParaRPr>
          </a:p>
          <a:p>
            <a:pPr algn="just" fontAlgn="base"/>
            <a:r>
              <a:rPr lang="en-US" b="1" i="0" dirty="0">
                <a:solidFill>
                  <a:srgbClr val="23221F"/>
                </a:solidFill>
                <a:effectLst/>
                <a:latin typeface="Open Sans" panose="020B0606030504020204" pitchFamily="34" charset="0"/>
              </a:rPr>
              <a:t>The beauty is that Jesus knows that bologna is important too!!</a:t>
            </a:r>
            <a:endParaRPr lang="en-US" b="1" i="0" dirty="0">
              <a:solidFill>
                <a:srgbClr val="23221F"/>
              </a:solidFill>
              <a:effectLst/>
              <a:latin typeface="Open Sans" panose="020B0606030504020204" pitchFamily="34" charset="0"/>
            </a:endParaRPr>
          </a:p>
          <a:p>
            <a:pPr algn="just" fontAlgn="base"/>
            <a:endParaRPr lang="en-US" b="1" i="0" dirty="0">
              <a:solidFill>
                <a:srgbClr val="23221F"/>
              </a:solidFill>
              <a:effectLst/>
              <a:latin typeface="Open Sans" panose="020B0606030504020204" pitchFamily="34" charset="0"/>
            </a:endParaRPr>
          </a:p>
          <a:p>
            <a:pPr algn="just" fontAlgn="base"/>
            <a:r>
              <a:rPr lang="en-US" b="1" i="0" dirty="0">
                <a:solidFill>
                  <a:srgbClr val="23221F"/>
                </a:solidFill>
                <a:effectLst/>
                <a:latin typeface="Open Sans" panose="020B0606030504020204" pitchFamily="34" charset="0"/>
              </a:rPr>
              <a:t>Through the ages, Men have tried to spiritualize this phrase…turning this request into an invitation to the Lord’s Wedding Feast. Others have felt that the bread in question is actually Jesus Christ, and it is a plea to find acceptance at the communion table and all that means..</a:t>
            </a:r>
            <a:endParaRPr lang="en-US" b="1" i="0" dirty="0">
              <a:solidFill>
                <a:srgbClr val="23221F"/>
              </a:solidFill>
              <a:effectLst/>
              <a:latin typeface="Open Sans" panose="020B0606030504020204" pitchFamily="34" charset="0"/>
            </a:endParaRPr>
          </a:p>
          <a:p>
            <a:pPr algn="just" fontAlgn="base"/>
            <a:r>
              <a:rPr lang="en-US" b="1" i="0" dirty="0">
                <a:solidFill>
                  <a:srgbClr val="23221F"/>
                </a:solidFill>
                <a:effectLst/>
                <a:latin typeface="Open Sans" panose="020B0606030504020204" pitchFamily="34" charset="0"/>
              </a:rPr>
              <a:t>Now this may be true in other ‘bread’ references but this here, Jesus is simply explaining that God is concerned for our daily needs. He IS our daily provider. </a:t>
            </a:r>
            <a:endParaRPr lang="en-US" b="1" i="0" dirty="0">
              <a:solidFill>
                <a:srgbClr val="23221F"/>
              </a:solidFill>
              <a:effectLst/>
              <a:latin typeface="Open Sans" panose="020B0606030504020204" pitchFamily="34" charset="0"/>
            </a:endParaRPr>
          </a:p>
          <a:p>
            <a:pPr algn="just" fontAlgn="base"/>
            <a:r>
              <a:rPr lang="en-US" b="1" i="0" dirty="0">
                <a:solidFill>
                  <a:srgbClr val="23221F"/>
                </a:solidFill>
                <a:effectLst/>
                <a:latin typeface="Open Sans" panose="020B0606030504020204" pitchFamily="34" charset="0"/>
              </a:rPr>
              <a:t>Daily bread recalls God’s gracious provision for his people as they were in the wilderness;</a:t>
            </a:r>
            <a:endParaRPr lang="en-US" b="1" i="0" dirty="0">
              <a:solidFill>
                <a:srgbClr val="23221F"/>
              </a:solidFill>
              <a:effectLst/>
              <a:latin typeface="Open Sans" panose="020B0606030504020204" pitchFamily="34" charset="0"/>
            </a:endParaRPr>
          </a:p>
          <a:p>
            <a:pPr algn="just" fontAlgn="base"/>
            <a:r>
              <a:rPr lang="en-US" b="1" i="0" dirty="0">
                <a:solidFill>
                  <a:srgbClr val="23221F"/>
                </a:solidFill>
                <a:effectLst/>
                <a:latin typeface="Open Sans" panose="020B0606030504020204" pitchFamily="34" charset="0"/>
              </a:rPr>
              <a:t>Moses reminds Israel of it in Deut. 8.</a:t>
            </a:r>
            <a:endParaRPr lang="en-US" b="1" i="0" dirty="0">
              <a:solidFill>
                <a:srgbClr val="23221F"/>
              </a:solidFill>
              <a:effectLst/>
              <a:latin typeface="Open Sans" panose="020B060603050402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Deuteronomy 8:16–17 </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“In the wilderness He fed you manna which your fathers did not know, that He might humble you and that He might test you, to do good for you in the end. “Otherwise, you may say in your heart, ‘My power and the strength of my hand made me this wealth.’” (NASB95) </a:t>
            </a:r>
            <a:endParaRPr lang="en-US" sz="1800" b="1" dirty="0">
              <a:effectLst/>
              <a:latin typeface="Calibri" panose="020F0502020204030204" pitchFamily="34" charset="0"/>
            </a:endParaRPr>
          </a:p>
          <a:p>
            <a:pPr algn="just" fontAlgn="base"/>
            <a:endParaRPr lang="en-US" b="1" i="0" dirty="0">
              <a:solidFill>
                <a:srgbClr val="23221F"/>
              </a:solidFill>
              <a:effectLst/>
              <a:latin typeface="Open Sans" panose="020B0606030504020204" pitchFamily="34" charset="0"/>
            </a:endParaRPr>
          </a:p>
          <a:p>
            <a:pPr algn="just" fontAlgn="base"/>
            <a:r>
              <a:rPr lang="en-US" b="1" i="0" dirty="0">
                <a:solidFill>
                  <a:srgbClr val="23221F"/>
                </a:solidFill>
                <a:effectLst/>
                <a:latin typeface="Open Sans" panose="020B0606030504020204" pitchFamily="34" charset="0"/>
              </a:rPr>
              <a:t>Jesus confirms the goodness of God in answering our petitions for bodily needs in the next chapter of Matthew. Chapter 7.;</a:t>
            </a:r>
            <a:endParaRPr lang="en-US" b="1" i="0" dirty="0">
              <a:solidFill>
                <a:srgbClr val="23221F"/>
              </a:solidFill>
              <a:effectLst/>
              <a:latin typeface="Open Sans" panose="020B0606030504020204" pitchFamily="34" charset="0"/>
            </a:endParaRPr>
          </a:p>
          <a:p>
            <a:pPr algn="just" fontAlgn="base"/>
            <a:r>
              <a:rPr lang="en-US" b="1" i="0" dirty="0">
                <a:solidFill>
                  <a:srgbClr val="23221F"/>
                </a:solidFill>
                <a:effectLst/>
                <a:latin typeface="Open Sans" panose="020B0606030504020204" pitchFamily="34" charset="0"/>
              </a:rPr>
              <a:t>Matt. 7:9-11</a:t>
            </a:r>
            <a:endParaRPr lang="en-US" b="1" i="0" dirty="0">
              <a:solidFill>
                <a:srgbClr val="23221F"/>
              </a:solidFill>
              <a:effectLst/>
              <a:latin typeface="Open Sans" panose="020B0606030504020204" pitchFamily="34" charset="0"/>
            </a:endParaRPr>
          </a:p>
          <a:p>
            <a:pPr algn="just" fontAlgn="base"/>
            <a:r>
              <a:rPr lang="en-US" b="1" i="0" dirty="0">
                <a:solidFill>
                  <a:srgbClr val="23221F"/>
                </a:solidFill>
                <a:effectLst/>
                <a:latin typeface="Open Sans" panose="020B0606030504020204" pitchFamily="34" charset="0"/>
              </a:rPr>
              <a:t>Or what man is there among you who, when his son asks for a loaf, will give him a stone? Or if he asks for a fish, he will not give him a snake, will he? If you then, being evil, know how to give good gifts to your children, how much more will your Father who is in heaven give what is good to those who ask Him!</a:t>
            </a:r>
            <a:endParaRPr lang="en-US" b="1" i="0" dirty="0">
              <a:solidFill>
                <a:srgbClr val="23221F"/>
              </a:solidFill>
              <a:effectLst/>
              <a:latin typeface="Open Sans" panose="020B0606030504020204" pitchFamily="34" charset="0"/>
            </a:endParaRPr>
          </a:p>
          <a:p>
            <a:pPr algn="just" fontAlgn="base"/>
            <a:endParaRPr lang="en-US" b="1" i="0" dirty="0">
              <a:solidFill>
                <a:srgbClr val="23221F"/>
              </a:solidFill>
              <a:effectLst/>
              <a:latin typeface="Open Sans" panose="020B0606030504020204" pitchFamily="34" charset="0"/>
            </a:endParaRPr>
          </a:p>
          <a:p>
            <a:pPr algn="just" fontAlgn="base"/>
            <a:r>
              <a:rPr lang="en-US" b="1" dirty="0">
                <a:solidFill>
                  <a:schemeClr val="accent4">
                    <a:lumMod val="40000"/>
                    <a:lumOff val="60000"/>
                  </a:schemeClr>
                </a:solidFill>
                <a:effectLst/>
                <a:latin typeface="roboto" panose="02000000000000000000" pitchFamily="2" charset="0"/>
                <a:sym typeface="+mn-ea"/>
              </a:rPr>
              <a:t>READ</a:t>
            </a:r>
            <a:endParaRPr lang="en-US" b="1" i="1" u="sng" dirty="0">
              <a:solidFill>
                <a:schemeClr val="accent4">
                  <a:lumMod val="40000"/>
                  <a:lumOff val="60000"/>
                </a:schemeClr>
              </a:solidFill>
              <a:effectLst/>
              <a:latin typeface="roboto" panose="02000000000000000000" pitchFamily="2" charset="0"/>
              <a:sym typeface="+mn-ea"/>
            </a:endParaRPr>
          </a:p>
          <a:p>
            <a:pPr algn="just" fontAlgn="base"/>
            <a:endParaRPr lang="en-US" b="1" i="0" dirty="0">
              <a:solidFill>
                <a:srgbClr val="23221F"/>
              </a:solidFill>
              <a:effectLst/>
              <a:latin typeface="Open Sans" panose="020B0606030504020204" pitchFamily="34" charset="0"/>
            </a:endParaRPr>
          </a:p>
          <a:p>
            <a:pPr algn="just" fontAlgn="base"/>
            <a:r>
              <a:rPr lang="en-US" b="1" i="0" dirty="0">
                <a:solidFill>
                  <a:srgbClr val="23221F"/>
                </a:solidFill>
                <a:effectLst/>
                <a:latin typeface="Open Sans" panose="020B0606030504020204" pitchFamily="34" charset="0"/>
              </a:rPr>
              <a:t> Mr. Stedman cautions us though, as with everything else, motive plays a big part. Or accecptable request is to ask for </a:t>
            </a:r>
            <a:r>
              <a:rPr lang="en-US" b="1" i="0" u="sng" dirty="0">
                <a:solidFill>
                  <a:srgbClr val="23221F"/>
                </a:solidFill>
                <a:effectLst/>
                <a:latin typeface="Open Sans" panose="020B0606030504020204" pitchFamily="34" charset="0"/>
              </a:rPr>
              <a:t>daily</a:t>
            </a:r>
            <a:r>
              <a:rPr lang="en-US" b="1" i="0" dirty="0">
                <a:solidFill>
                  <a:srgbClr val="23221F"/>
                </a:solidFill>
                <a:effectLst/>
                <a:latin typeface="Open Sans" panose="020B0606030504020204" pitchFamily="34" charset="0"/>
              </a:rPr>
              <a:t> bread daily.</a:t>
            </a:r>
            <a:endParaRPr lang="en-US" b="1" i="0" dirty="0">
              <a:solidFill>
                <a:srgbClr val="23221F"/>
              </a:solidFill>
              <a:effectLst/>
              <a:latin typeface="Open Sans" panose="020B0606030504020204" pitchFamily="34" charset="0"/>
            </a:endParaRPr>
          </a:p>
          <a:p>
            <a:pPr algn="just" fontAlgn="base"/>
            <a:r>
              <a:rPr lang="en-US" b="1" i="0" dirty="0">
                <a:solidFill>
                  <a:srgbClr val="23221F"/>
                </a:solidFill>
                <a:effectLst/>
                <a:latin typeface="Open Sans" panose="020B0606030504020204" pitchFamily="34" charset="0"/>
              </a:rPr>
              <a:t>It keeps us close to Him</a:t>
            </a:r>
            <a:endParaRPr lang="en-US" b="1" i="0" dirty="0">
              <a:solidFill>
                <a:srgbClr val="23221F"/>
              </a:solidFill>
              <a:effectLst/>
              <a:latin typeface="Open Sans" panose="020B0606030504020204" pitchFamily="34" charset="0"/>
            </a:endParaRPr>
          </a:p>
          <a:p>
            <a:pPr algn="just" fontAlgn="base"/>
            <a:r>
              <a:rPr lang="en-US" b="1" i="0" dirty="0">
                <a:solidFill>
                  <a:srgbClr val="23221F"/>
                </a:solidFill>
                <a:effectLst/>
                <a:latin typeface="Open Sans" panose="020B0606030504020204" pitchFamily="34" charset="0"/>
              </a:rPr>
              <a:t>It keeps us dependent on Him</a:t>
            </a:r>
            <a:endParaRPr lang="en-US" b="1" i="0" dirty="0">
              <a:solidFill>
                <a:srgbClr val="23221F"/>
              </a:solidFill>
              <a:effectLst/>
              <a:latin typeface="Open Sans" panose="020B0606030504020204" pitchFamily="34" charset="0"/>
            </a:endParaRPr>
          </a:p>
          <a:p>
            <a:pPr algn="just" fontAlgn="base"/>
            <a:r>
              <a:rPr lang="en-US" b="1" i="0" dirty="0">
                <a:solidFill>
                  <a:srgbClr val="23221F"/>
                </a:solidFill>
                <a:effectLst/>
                <a:latin typeface="Open Sans" panose="020B0606030504020204" pitchFamily="34" charset="0"/>
              </a:rPr>
              <a:t>It keeps us satisfied in Him</a:t>
            </a:r>
            <a:endParaRPr lang="en-US" b="1" i="0" dirty="0">
              <a:solidFill>
                <a:srgbClr val="23221F"/>
              </a:solidFill>
              <a:effectLst/>
              <a:latin typeface="Open Sans" panose="020B0606030504020204" pitchFamily="34" charset="0"/>
            </a:endParaRPr>
          </a:p>
          <a:p>
            <a:pPr algn="just" fontAlgn="base"/>
            <a:endParaRPr lang="en-US" b="1" i="0" dirty="0">
              <a:solidFill>
                <a:srgbClr val="23221F"/>
              </a:solidFill>
              <a:effectLst/>
              <a:latin typeface="Open Sans" panose="020B0606030504020204" pitchFamily="34" charset="0"/>
            </a:endParaRPr>
          </a:p>
          <a:p>
            <a:pPr algn="just" fontAlgn="base"/>
            <a:r>
              <a:rPr lang="en-US" b="1" i="0" dirty="0">
                <a:solidFill>
                  <a:srgbClr val="23221F"/>
                </a:solidFill>
                <a:effectLst/>
                <a:latin typeface="Open Sans" panose="020B0606030504020204" pitchFamily="34" charset="0"/>
              </a:rPr>
              <a:t>When we move further into the future, we are moving past the thing’s God wants us to be concerned about. </a:t>
            </a:r>
            <a:endParaRPr lang="en-US" b="1" i="0" dirty="0">
              <a:solidFill>
                <a:srgbClr val="23221F"/>
              </a:solidFill>
              <a:effectLst/>
              <a:latin typeface="Open Sans" panose="020B0606030504020204" pitchFamily="34" charset="0"/>
            </a:endParaRPr>
          </a:p>
          <a:p>
            <a:pPr algn="just" fontAlgn="base"/>
            <a:r>
              <a:rPr lang="en-US" b="1" i="0" dirty="0">
                <a:solidFill>
                  <a:srgbClr val="23221F"/>
                </a:solidFill>
                <a:effectLst/>
                <a:latin typeface="Open Sans" panose="020B0606030504020204" pitchFamily="34" charset="0"/>
              </a:rPr>
              <a:t>Proverbs 30:8,9 give us a proper perspective on not just food but ALL our daily necessities.</a:t>
            </a:r>
            <a:endParaRPr lang="en-US" b="1" i="0" dirty="0">
              <a:solidFill>
                <a:srgbClr val="23221F"/>
              </a:solidFill>
              <a:effectLst/>
              <a:latin typeface="Open Sans" panose="020B0606030504020204" pitchFamily="34" charset="0"/>
            </a:endParaRPr>
          </a:p>
          <a:p>
            <a:pPr marL="0" marR="0">
              <a:lnSpc>
                <a:spcPct val="115000"/>
              </a:lnSpc>
              <a:spcBef>
                <a:spcPts val="0"/>
              </a:spcBef>
              <a:spcAft>
                <a:spcPts val="1000"/>
              </a:spcAft>
            </a:pPr>
            <a:r>
              <a:rPr lang="en-US" sz="1800" b="1" i="1" dirty="0">
                <a:effectLst/>
                <a:latin typeface="Calibri" panose="020F0502020204030204" pitchFamily="34" charset="0"/>
              </a:rPr>
              <a:t>Proverbs 30:8–9 </a:t>
            </a:r>
            <a:endParaRPr lang="en-US" sz="1800" b="1" i="1" dirty="0">
              <a:effectLst/>
              <a:latin typeface="Calibri" panose="020F0502020204030204" pitchFamily="34" charset="0"/>
            </a:endParaRPr>
          </a:p>
          <a:p>
            <a:pPr marL="0" marR="0">
              <a:lnSpc>
                <a:spcPct val="115000"/>
              </a:lnSpc>
              <a:spcBef>
                <a:spcPts val="0"/>
              </a:spcBef>
              <a:spcAft>
                <a:spcPts val="1000"/>
              </a:spcAft>
            </a:pPr>
            <a:r>
              <a:rPr lang="en-US" sz="1800" b="1" i="1" dirty="0">
                <a:effectLst/>
                <a:latin typeface="Calibri" panose="020F0502020204030204" pitchFamily="34" charset="0"/>
              </a:rPr>
              <a:t>Keep deception and lies far from me, Give me neither poverty nor riches; Feed me with the food that is my portion, That I not be full and deny You and say, “Who is the </a:t>
            </a:r>
            <a:r>
              <a:rPr lang="en-US" sz="1800" b="1" i="1" cap="small" dirty="0">
                <a:effectLst/>
                <a:latin typeface="Calibri" panose="020F0502020204030204" pitchFamily="34" charset="0"/>
              </a:rPr>
              <a:t>Lord</a:t>
            </a:r>
            <a:r>
              <a:rPr lang="en-US" sz="1800" b="1" i="1" dirty="0">
                <a:effectLst/>
                <a:latin typeface="Calibri" panose="020F0502020204030204" pitchFamily="34" charset="0"/>
              </a:rPr>
              <a:t>?” Or that I not be in want and steal, And profane the name of my God.” (NASB95) </a:t>
            </a:r>
            <a:endParaRPr lang="en-US" sz="1800" b="1" i="1" dirty="0">
              <a:effectLst/>
              <a:latin typeface="Calibri" panose="020F0502020204030204" pitchFamily="34" charset="0"/>
            </a:endParaRPr>
          </a:p>
          <a:p>
            <a:pPr algn="just" fontAlgn="base"/>
            <a:endParaRPr lang="en-US" b="1" i="1" dirty="0">
              <a:solidFill>
                <a:srgbClr val="23221F"/>
              </a:solidFill>
              <a:effectLst/>
              <a:latin typeface="Open Sans" panose="020B0606030504020204" pitchFamily="34" charset="0"/>
            </a:endParaRPr>
          </a:p>
          <a:p>
            <a:pPr algn="just" fontAlgn="base"/>
            <a:r>
              <a:rPr lang="en-US" b="1" i="0" dirty="0">
                <a:solidFill>
                  <a:srgbClr val="23221F"/>
                </a:solidFill>
                <a:effectLst/>
                <a:latin typeface="Open Sans" panose="020B0606030504020204" pitchFamily="34" charset="0"/>
              </a:rPr>
              <a:t>The writer expresses how EASY it is to derail our affections.</a:t>
            </a:r>
            <a:endParaRPr lang="en-US" b="1" i="0" dirty="0">
              <a:solidFill>
                <a:srgbClr val="23221F"/>
              </a:solidFill>
              <a:effectLst/>
              <a:latin typeface="Open Sans" panose="020B0606030504020204" pitchFamily="34" charset="0"/>
            </a:endParaRPr>
          </a:p>
          <a:p>
            <a:pPr algn="just" fontAlgn="base"/>
            <a:r>
              <a:rPr lang="en-US" b="1" i="0" dirty="0">
                <a:solidFill>
                  <a:srgbClr val="23221F"/>
                </a:solidFill>
                <a:effectLst/>
                <a:latin typeface="Open Sans" panose="020B0606030504020204" pitchFamily="34" charset="0"/>
              </a:rPr>
              <a:t>- Give us too much and we forget our God.</a:t>
            </a:r>
            <a:endParaRPr lang="en-US" b="1" i="0" dirty="0">
              <a:solidFill>
                <a:srgbClr val="23221F"/>
              </a:solidFill>
              <a:effectLst/>
              <a:latin typeface="Open Sans" panose="020B0606030504020204" pitchFamily="34" charset="0"/>
            </a:endParaRPr>
          </a:p>
          <a:p>
            <a:pPr marL="171450" indent="-171450" algn="just" fontAlgn="base">
              <a:buFontTx/>
              <a:buChar char="-"/>
            </a:pPr>
            <a:r>
              <a:rPr lang="en-US" b="1" i="0" dirty="0">
                <a:solidFill>
                  <a:srgbClr val="23221F"/>
                </a:solidFill>
                <a:effectLst/>
                <a:latin typeface="Open Sans" panose="020B0606030504020204" pitchFamily="34" charset="0"/>
              </a:rPr>
              <a:t>Give us to little and we become malcontents.</a:t>
            </a:r>
            <a:endParaRPr lang="en-US" b="1" i="0" dirty="0">
              <a:solidFill>
                <a:srgbClr val="23221F"/>
              </a:solidFill>
              <a:effectLst/>
              <a:latin typeface="Open Sans" panose="020B0606030504020204" pitchFamily="34" charset="0"/>
            </a:endParaRPr>
          </a:p>
          <a:p>
            <a:pPr marL="171450" indent="-171450" algn="just" fontAlgn="base">
              <a:buFontTx/>
              <a:buChar char="-"/>
            </a:pPr>
            <a:endParaRPr lang="en-US" b="1" i="0" dirty="0">
              <a:solidFill>
                <a:srgbClr val="23221F"/>
              </a:solidFill>
              <a:effectLst/>
              <a:latin typeface="Open Sans" panose="020B0606030504020204" pitchFamily="34" charset="0"/>
            </a:endParaRPr>
          </a:p>
          <a:p>
            <a:pPr marL="0" indent="0" algn="just" fontAlgn="base">
              <a:buFontTx/>
              <a:buNone/>
            </a:pPr>
            <a:r>
              <a:rPr lang="en-US" b="1" i="0" dirty="0">
                <a:solidFill>
                  <a:srgbClr val="23221F"/>
                </a:solidFill>
                <a:effectLst/>
                <a:latin typeface="Open Sans" panose="020B0606030504020204" pitchFamily="34" charset="0"/>
              </a:rPr>
              <a:t>Israel give us a very clear example of the ‘temptation to have more’  when the walls of Jericho fell down.</a:t>
            </a:r>
            <a:endParaRPr lang="en-US" b="1" i="0" dirty="0">
              <a:solidFill>
                <a:srgbClr val="23221F"/>
              </a:solidFill>
              <a:effectLst/>
              <a:latin typeface="Open Sans" panose="020B0606030504020204" pitchFamily="34" charset="0"/>
            </a:endParaRPr>
          </a:p>
          <a:p>
            <a:pPr marL="0" indent="0" algn="just" fontAlgn="base">
              <a:buFontTx/>
              <a:buNone/>
            </a:pPr>
            <a:r>
              <a:rPr lang="en-US" b="1" i="0" dirty="0">
                <a:solidFill>
                  <a:srgbClr val="23221F"/>
                </a:solidFill>
                <a:effectLst/>
                <a:latin typeface="Open Sans" panose="020B0606030504020204" pitchFamily="34" charset="0"/>
              </a:rPr>
              <a:t>Joshua 6-8. The story begins with the city being ‘shut tight’ because Israels’ reputation had preceded them...</a:t>
            </a:r>
            <a:endParaRPr lang="en-US" b="1" i="0" dirty="0">
              <a:solidFill>
                <a:srgbClr val="23221F"/>
              </a:solidFill>
              <a:effectLst/>
              <a:latin typeface="Open Sans" panose="020B0606030504020204" pitchFamily="34" charset="0"/>
            </a:endParaRPr>
          </a:p>
          <a:p>
            <a:pPr marL="0" indent="0" algn="just" fontAlgn="base">
              <a:buFontTx/>
              <a:buNone/>
            </a:pPr>
            <a:r>
              <a:rPr lang="en-US" b="1" i="0" dirty="0">
                <a:solidFill>
                  <a:srgbClr val="23221F"/>
                </a:solidFill>
                <a:effectLst/>
                <a:latin typeface="Open Sans" panose="020B0606030504020204" pitchFamily="34" charset="0"/>
              </a:rPr>
              <a:t> Their leaving Egypt in spectacular fashion,</a:t>
            </a:r>
            <a:endParaRPr lang="en-US" b="1" i="0" dirty="0">
              <a:solidFill>
                <a:srgbClr val="23221F"/>
              </a:solidFill>
              <a:effectLst/>
              <a:latin typeface="Open Sans" panose="020B0606030504020204" pitchFamily="34" charset="0"/>
            </a:endParaRPr>
          </a:p>
          <a:p>
            <a:pPr marL="0" indent="0" algn="just" fontAlgn="base">
              <a:buFontTx/>
              <a:buNone/>
            </a:pPr>
            <a:r>
              <a:rPr lang="en-US" b="1" i="0" dirty="0">
                <a:solidFill>
                  <a:srgbClr val="23221F"/>
                </a:solidFill>
                <a:effectLst/>
                <a:latin typeface="Open Sans" panose="020B0606030504020204" pitchFamily="34" charset="0"/>
              </a:rPr>
              <a:t>The destruction of  kingdoms of Bashan and Og on the west side of the Jordan. The entire nation walking through the river on dry land to the east and now camping outside the city.</a:t>
            </a:r>
            <a:endParaRPr lang="en-US" b="1" i="0" dirty="0">
              <a:solidFill>
                <a:srgbClr val="23221F"/>
              </a:solidFill>
              <a:effectLst/>
              <a:latin typeface="Open Sans" panose="020B0606030504020204" pitchFamily="34" charset="0"/>
            </a:endParaRPr>
          </a:p>
          <a:p>
            <a:pPr marL="0" indent="0" algn="just" fontAlgn="base">
              <a:buFontTx/>
              <a:buNone/>
            </a:pPr>
            <a:r>
              <a:rPr lang="en-US" b="1" i="0" dirty="0">
                <a:solidFill>
                  <a:srgbClr val="23221F"/>
                </a:solidFill>
                <a:effectLst/>
                <a:latin typeface="Open Sans" panose="020B0606030504020204" pitchFamily="34" charset="0"/>
              </a:rPr>
              <a:t>God reminds them when they settle there. He says; “</a:t>
            </a:r>
            <a:r>
              <a:rPr lang="en-US" sz="1800" dirty="0"/>
              <a:t>“</a:t>
            </a:r>
            <a:r>
              <a:rPr lang="en-US" sz="1800" b="1" dirty="0"/>
              <a:t>See, I have given Jericho into your hand, with its king </a:t>
            </a:r>
            <a:r>
              <a:rPr lang="en-US" sz="1800" b="1" i="1" dirty="0"/>
              <a:t>and the valiant warriors. </a:t>
            </a:r>
            <a:endParaRPr lang="en-US" sz="1800" b="1" i="1" dirty="0"/>
          </a:p>
          <a:p>
            <a:pPr marL="0" indent="0" algn="just" fontAlgn="base">
              <a:buFontTx/>
              <a:buNone/>
            </a:pPr>
            <a:r>
              <a:rPr lang="en-US" sz="1800" b="1" i="0" dirty="0"/>
              <a:t>He gives them very specific instruction…They follow them…the city falls.</a:t>
            </a:r>
            <a:endParaRPr lang="en-US" sz="1800" b="1" i="0" dirty="0"/>
          </a:p>
          <a:p>
            <a:pPr marL="0" indent="0" algn="just" fontAlgn="base">
              <a:buFontTx/>
              <a:buNone/>
            </a:pPr>
            <a:r>
              <a:rPr lang="en-US" sz="1800" b="1" i="0" dirty="0"/>
              <a:t>A guy named </a:t>
            </a:r>
            <a:r>
              <a:rPr lang="en-US" sz="1800" b="1" i="0" dirty="0" err="1"/>
              <a:t>Achan</a:t>
            </a:r>
            <a:r>
              <a:rPr lang="en-US" sz="1800" b="1" i="0" dirty="0"/>
              <a:t> does NOT follow God’s command. Instead, he sees this as an opportunity to pad his bank account so he DOESN”T need to rely on God.</a:t>
            </a:r>
            <a:endParaRPr lang="en-US" sz="1800" b="1" i="0" dirty="0"/>
          </a:p>
          <a:p>
            <a:pPr marL="0" indent="0" algn="just" fontAlgn="base">
              <a:buFontTx/>
              <a:buNone/>
            </a:pPr>
            <a:r>
              <a:rPr lang="en-US" sz="1800" b="1" i="0" dirty="0"/>
              <a:t>God tells them to go to a much smaller city with a much smaller name Ai.</a:t>
            </a:r>
            <a:endParaRPr lang="en-US" sz="1800" b="1" i="0" dirty="0"/>
          </a:p>
          <a:p>
            <a:pPr marL="0" indent="0" algn="just" fontAlgn="base">
              <a:buFontTx/>
              <a:buNone/>
            </a:pPr>
            <a:r>
              <a:rPr lang="en-US" sz="1800" b="1" i="0" dirty="0"/>
              <a:t>The shift in </a:t>
            </a:r>
            <a:r>
              <a:rPr lang="en-US" sz="1800" b="1" i="0" dirty="0" err="1"/>
              <a:t>Achan</a:t>
            </a:r>
            <a:r>
              <a:rPr lang="en-US" sz="1800" b="1" i="0" dirty="0"/>
              <a:t> seems to infect the entire Israelite population  because THEY start deciding their battle strategy</a:t>
            </a:r>
            <a:endParaRPr lang="en-US" sz="1800" b="1" i="0" dirty="0"/>
          </a:p>
          <a:p>
            <a:pPr marL="0" indent="0" algn="just" fontAlgn="base">
              <a:buFontTx/>
              <a:buNone/>
            </a:pPr>
            <a:r>
              <a:rPr lang="en-US" sz="1800" b="1" i="0" dirty="0"/>
              <a:t>God tells Joshua that;</a:t>
            </a:r>
            <a:endParaRPr lang="en-US" sz="1800" b="1" i="0" dirty="0"/>
          </a:p>
          <a:p>
            <a:pPr marL="0" indent="0" algn="just" fontAlgn="base">
              <a:buFontTx/>
              <a:buNone/>
            </a:pPr>
            <a:r>
              <a:rPr lang="en-US" sz="1800" b="1" dirty="0"/>
              <a:t>Israel has sinned, and they have also transgressed My covenant which I commanded them. And </a:t>
            </a:r>
            <a:r>
              <a:rPr lang="en-US" sz="1800" b="1" u="sng" dirty="0"/>
              <a:t>they have even taken</a:t>
            </a:r>
            <a:r>
              <a:rPr lang="en-US" sz="1800" b="1" dirty="0"/>
              <a:t> some of the things under the ban and have both stolen and deceived. Moreover, they have also put </a:t>
            </a:r>
            <a:r>
              <a:rPr lang="en-US" sz="1800" b="1" i="1" dirty="0"/>
              <a:t>them among their own things. </a:t>
            </a:r>
            <a:endParaRPr lang="en-US" sz="1800" b="1" i="1" dirty="0"/>
          </a:p>
          <a:p>
            <a:pPr marL="0" indent="0" algn="just" fontAlgn="base">
              <a:buFontTx/>
              <a:buNone/>
            </a:pPr>
            <a:r>
              <a:rPr lang="en-US" sz="1800" b="1" i="0" dirty="0"/>
              <a:t>Because of the victory@ Jericho, they may have become confident in and among themselves and </a:t>
            </a:r>
            <a:r>
              <a:rPr lang="en-US" sz="1800" b="1" i="0" dirty="0" err="1"/>
              <a:t>Achan</a:t>
            </a:r>
            <a:r>
              <a:rPr lang="en-US" sz="1800" b="1" i="0" dirty="0"/>
              <a:t> is the </a:t>
            </a:r>
            <a:r>
              <a:rPr lang="en-US" sz="1800" b="1" i="0" dirty="0" err="1"/>
              <a:t>posterboy</a:t>
            </a:r>
            <a:r>
              <a:rPr lang="en-US" sz="1800" b="1" i="0" dirty="0"/>
              <a:t>.</a:t>
            </a:r>
            <a:endParaRPr lang="en-US" sz="1800" b="1" i="0" dirty="0"/>
          </a:p>
          <a:p>
            <a:pPr marL="0" indent="0" algn="just" fontAlgn="base">
              <a:buFontTx/>
              <a:buNone/>
            </a:pPr>
            <a:r>
              <a:rPr lang="en-US" sz="1800" b="1" i="0" dirty="0"/>
              <a:t>The nation is called out. </a:t>
            </a:r>
            <a:endParaRPr lang="en-US" sz="1800" b="1" i="0" dirty="0"/>
          </a:p>
          <a:p>
            <a:pPr marL="0" indent="0" algn="just" fontAlgn="base">
              <a:buFontTx/>
              <a:buNone/>
            </a:pPr>
            <a:r>
              <a:rPr lang="en-US" sz="1800" b="1" i="0" dirty="0"/>
              <a:t>They repent</a:t>
            </a:r>
            <a:endParaRPr lang="en-US" sz="1800" b="1" i="0" dirty="0"/>
          </a:p>
          <a:p>
            <a:pPr marL="0" indent="0" algn="just" fontAlgn="base">
              <a:buFontTx/>
              <a:buNone/>
            </a:pPr>
            <a:r>
              <a:rPr lang="en-US" sz="1800" b="1" i="0" dirty="0"/>
              <a:t>They get rid of </a:t>
            </a:r>
            <a:r>
              <a:rPr lang="en-US" sz="1800" b="1" i="0" dirty="0" err="1"/>
              <a:t>Achan</a:t>
            </a:r>
            <a:endParaRPr lang="en-US" sz="1800" b="1" i="0" dirty="0"/>
          </a:p>
          <a:p>
            <a:pPr marL="0" indent="0" algn="just" fontAlgn="base">
              <a:buFontTx/>
              <a:buNone/>
            </a:pPr>
            <a:r>
              <a:rPr lang="en-US" sz="1800" b="1" i="0" dirty="0"/>
              <a:t>God then tells them there is no longer a reason to fear.</a:t>
            </a:r>
            <a:endParaRPr lang="en-US" sz="1800" b="1" i="0" dirty="0"/>
          </a:p>
          <a:p>
            <a:pPr marL="0" indent="0" algn="just" fontAlgn="base">
              <a:buFontTx/>
              <a:buNone/>
            </a:pPr>
            <a:r>
              <a:rPr lang="en-US" sz="1800" b="1" i="0" dirty="0"/>
              <a:t>He gives them their battle plan and the overtake Ai.</a:t>
            </a:r>
            <a:endParaRPr lang="en-US" sz="1800" b="1" i="0" dirty="0"/>
          </a:p>
          <a:p>
            <a:pPr marL="0" indent="0" algn="just" fontAlgn="base">
              <a:buFontTx/>
              <a:buNone/>
            </a:pPr>
            <a:endParaRPr lang="en-US" sz="1800" b="1" i="0" dirty="0"/>
          </a:p>
          <a:p>
            <a:pPr marL="0" indent="0" algn="just" fontAlgn="base">
              <a:buFontTx/>
              <a:buNone/>
            </a:pPr>
            <a:r>
              <a:rPr lang="en-US" sz="1800" b="1" i="0" dirty="0"/>
              <a:t>Contentment is a slippery thing but Paul say’ Godliness with contentment is great gain!</a:t>
            </a:r>
            <a:endParaRPr lang="en-US" sz="1800" b="1" i="0" dirty="0"/>
          </a:p>
          <a:p>
            <a:pPr marL="0" indent="0" algn="just" fontAlgn="base">
              <a:buFontTx/>
              <a:buNone/>
            </a:pPr>
            <a:endParaRPr lang="en-US" sz="1800" b="1" i="0" dirty="0"/>
          </a:p>
          <a:p>
            <a:pPr marL="0" indent="0" algn="just" fontAlgn="base">
              <a:buFontTx/>
              <a:buNone/>
            </a:pPr>
            <a:endParaRPr lang="en-US" b="1" i="0" dirty="0">
              <a:solidFill>
                <a:srgbClr val="23221F"/>
              </a:solidFill>
              <a:effectLst/>
              <a:latin typeface="Open Sans" panose="020B0606030504020204" pitchFamily="34" charset="0"/>
            </a:endParaRPr>
          </a:p>
          <a:p>
            <a:pPr algn="just" fontAlgn="base">
              <a:buFontTx/>
              <a:buNone/>
            </a:pPr>
            <a:r>
              <a:rPr lang="en-US" b="1" i="0" dirty="0">
                <a:solidFill>
                  <a:srgbClr val="23221F"/>
                </a:solidFill>
                <a:effectLst/>
                <a:latin typeface="Open Sans" panose="020B0606030504020204" pitchFamily="34" charset="0"/>
              </a:rPr>
              <a:t>Later on in this same chapter 6 of Matthew, Jesus commands that we maintain a proper focus.</a:t>
            </a:r>
            <a:endParaRPr lang="en-US" b="1" i="0" dirty="0">
              <a:solidFill>
                <a:srgbClr val="23221F"/>
              </a:solidFill>
              <a:effectLst/>
              <a:latin typeface="Open Sans" panose="020B060603050402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Matthew 6:31–33 </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“Do not worry then, saying, ‘What will we eat?’ or ‘What will we drink?’ or ‘What will we wear for clothing?’ “For the Gentiles eagerly seek all these things; for your heavenly Father knows that you need all these things. “But seek first His kingdom and His righteousness, and all these things will be added to you.” (NASB95) </a:t>
            </a:r>
            <a:endParaRPr lang="en-US" sz="1800" b="1" dirty="0">
              <a:effectLst/>
              <a:latin typeface="Calibri" panose="020F0502020204030204" pitchFamily="34" charset="0"/>
            </a:endParaRPr>
          </a:p>
          <a:p>
            <a:pPr algn="just" fontAlgn="base"/>
            <a:endParaRPr lang="en-US" b="0" i="0" dirty="0">
              <a:solidFill>
                <a:srgbClr val="23221F"/>
              </a:solidFill>
              <a:effectLst/>
              <a:latin typeface="Open Sans" panose="020B0606030504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pPr algn="l"/>
            <a:r>
              <a:rPr lang="en-US" b="1" i="0" dirty="0">
                <a:solidFill>
                  <a:srgbClr val="333333"/>
                </a:solidFill>
                <a:effectLst/>
                <a:latin typeface="Arial" panose="020B0604020202020204" pitchFamily="34" charset="0"/>
                <a:cs typeface="Arial" panose="020B0604020202020204" pitchFamily="34" charset="0"/>
              </a:rPr>
              <a:t>Moving from physical necessity , Jesus turns toward relational necessity. The necessity of forgiveness in His kingdom.</a:t>
            </a:r>
            <a:endParaRPr lang="en-US" b="1" i="0" dirty="0">
              <a:solidFill>
                <a:srgbClr val="333333"/>
              </a:solidFill>
              <a:effectLst/>
              <a:latin typeface="Arial" panose="020B0604020202020204" pitchFamily="34" charset="0"/>
              <a:cs typeface="Arial" panose="020B0604020202020204" pitchFamily="34" charset="0"/>
            </a:endParaRPr>
          </a:p>
          <a:p>
            <a:pPr algn="l"/>
            <a:r>
              <a:rPr lang="en-US" b="1" i="0" dirty="0" err="1">
                <a:solidFill>
                  <a:srgbClr val="333333"/>
                </a:solidFill>
                <a:effectLst/>
                <a:latin typeface="Arial" panose="020B0604020202020204" pitchFamily="34" charset="0"/>
                <a:cs typeface="Arial" panose="020B0604020202020204" pitchFamily="34" charset="0"/>
              </a:rPr>
              <a:t>Fogiveness</a:t>
            </a:r>
            <a:r>
              <a:rPr lang="en-US" b="1" i="0" dirty="0">
                <a:solidFill>
                  <a:srgbClr val="333333"/>
                </a:solidFill>
                <a:effectLst/>
                <a:latin typeface="Arial" panose="020B0604020202020204" pitchFamily="34" charset="0"/>
                <a:cs typeface="Arial" panose="020B0604020202020204" pitchFamily="34" charset="0"/>
              </a:rPr>
              <a:t> by God is a pre-requisite to the kingdom.</a:t>
            </a:r>
            <a:endParaRPr lang="en-US" b="1" i="0" dirty="0">
              <a:solidFill>
                <a:srgbClr val="333333"/>
              </a:solidFill>
              <a:effectLst/>
              <a:latin typeface="Arial" panose="020B0604020202020204" pitchFamily="34" charset="0"/>
              <a:cs typeface="Arial" panose="020B0604020202020204" pitchFamily="34" charset="0"/>
            </a:endParaRPr>
          </a:p>
          <a:p>
            <a:pPr algn="l"/>
            <a:r>
              <a:rPr lang="en-US" b="1" i="0" dirty="0">
                <a:solidFill>
                  <a:srgbClr val="333333"/>
                </a:solidFill>
                <a:effectLst/>
                <a:latin typeface="Arial" panose="020B0604020202020204" pitchFamily="34" charset="0"/>
                <a:cs typeface="Arial" panose="020B0604020202020204" pitchFamily="34" charset="0"/>
              </a:rPr>
              <a:t>God's forgiveness is reuired for entrance. So forgiveness for one another is the hallmark of its subjects.</a:t>
            </a:r>
            <a:endParaRPr lang="en-US" b="1" i="0" dirty="0">
              <a:solidFill>
                <a:srgbClr val="333333"/>
              </a:solidFill>
              <a:effectLst/>
              <a:latin typeface="Arial" panose="020B0604020202020204" pitchFamily="34" charset="0"/>
              <a:cs typeface="Arial" panose="020B0604020202020204" pitchFamily="34" charset="0"/>
            </a:endParaRPr>
          </a:p>
          <a:p>
            <a:pPr algn="l"/>
            <a:endParaRPr lang="en-US" b="1" i="0" dirty="0">
              <a:solidFill>
                <a:srgbClr val="333333"/>
              </a:solidFill>
              <a:effectLst/>
              <a:latin typeface="Arial" panose="020B0604020202020204" pitchFamily="34" charset="0"/>
              <a:cs typeface="Arial" panose="020B0604020202020204" pitchFamily="34" charset="0"/>
            </a:endParaRPr>
          </a:p>
          <a:p>
            <a:pPr algn="l"/>
            <a:r>
              <a:rPr lang="en-US" b="1" i="1" u="sng" dirty="0">
                <a:solidFill>
                  <a:schemeClr val="accent4">
                    <a:lumMod val="40000"/>
                    <a:lumOff val="60000"/>
                  </a:schemeClr>
                </a:solidFill>
                <a:sym typeface="+mn-ea"/>
              </a:rPr>
              <a:t>READ</a:t>
            </a:r>
            <a:endParaRPr lang="en-US" b="1" i="1" u="sng" dirty="0">
              <a:solidFill>
                <a:schemeClr val="accent4">
                  <a:lumMod val="40000"/>
                  <a:lumOff val="60000"/>
                </a:schemeClr>
              </a:solidFill>
              <a:sym typeface="+mn-ea"/>
            </a:endParaRPr>
          </a:p>
          <a:p>
            <a:pPr algn="l"/>
            <a:endParaRPr lang="en-US" b="1" i="1" u="sng" dirty="0">
              <a:solidFill>
                <a:schemeClr val="accent4">
                  <a:lumMod val="40000"/>
                  <a:lumOff val="60000"/>
                </a:schemeClr>
              </a:solidFill>
              <a:effectLst/>
              <a:latin typeface="Arial" panose="020B0604020202020204" pitchFamily="34" charset="0"/>
              <a:cs typeface="Arial" panose="020B0604020202020204" pitchFamily="34" charset="0"/>
              <a:sym typeface="+mn-ea"/>
            </a:endParaRPr>
          </a:p>
          <a:p>
            <a:pPr algn="l"/>
            <a:r>
              <a:rPr lang="en-US" b="1" i="0" dirty="0">
                <a:solidFill>
                  <a:srgbClr val="333333"/>
                </a:solidFill>
                <a:effectLst/>
                <a:latin typeface="Arial" panose="020B0604020202020204" pitchFamily="34" charset="0"/>
                <a:cs typeface="Arial" panose="020B0604020202020204" pitchFamily="34" charset="0"/>
              </a:rPr>
              <a:t>Proverbs 28:13–14</a:t>
            </a:r>
            <a:endParaRPr lang="en-US" b="1" i="0" dirty="0">
              <a:solidFill>
                <a:srgbClr val="333333"/>
              </a:solidFill>
              <a:effectLst/>
              <a:latin typeface="Arial" panose="020B0604020202020204" pitchFamily="34" charset="0"/>
              <a:cs typeface="Arial" panose="020B0604020202020204" pitchFamily="34" charset="0"/>
            </a:endParaRPr>
          </a:p>
          <a:p>
            <a:pPr algn="l"/>
            <a:r>
              <a:rPr lang="en-US" b="1" i="0" dirty="0">
                <a:solidFill>
                  <a:srgbClr val="333333"/>
                </a:solidFill>
                <a:effectLst/>
                <a:latin typeface="Arial" panose="020B0604020202020204" pitchFamily="34" charset="0"/>
                <a:cs typeface="Arial" panose="020B0604020202020204" pitchFamily="34" charset="0"/>
              </a:rPr>
              <a:t>He who conceals his transgressions will not prosper, But he who confesses and forsakes them </a:t>
            </a:r>
            <a:r>
              <a:rPr lang="en-US" b="1" i="0" u="sng" dirty="0">
                <a:solidFill>
                  <a:srgbClr val="333333"/>
                </a:solidFill>
                <a:effectLst/>
                <a:latin typeface="Arial" panose="020B0604020202020204" pitchFamily="34" charset="0"/>
                <a:cs typeface="Arial" panose="020B0604020202020204" pitchFamily="34" charset="0"/>
              </a:rPr>
              <a:t>will find compassion</a:t>
            </a:r>
            <a:r>
              <a:rPr lang="en-US" b="1" i="0" dirty="0">
                <a:solidFill>
                  <a:srgbClr val="333333"/>
                </a:solidFill>
                <a:effectLst/>
                <a:latin typeface="Arial" panose="020B0604020202020204" pitchFamily="34" charset="0"/>
                <a:cs typeface="Arial" panose="020B0604020202020204" pitchFamily="34" charset="0"/>
              </a:rPr>
              <a:t>. How blessed is the man who fears always, But he who hardens his heart will fall into calamity.” (NASB95)</a:t>
            </a:r>
            <a:endParaRPr lang="en-US" b="1" i="0" dirty="0">
              <a:solidFill>
                <a:srgbClr val="333333"/>
              </a:solidFill>
              <a:effectLst/>
              <a:latin typeface="Arial" panose="020B0604020202020204" pitchFamily="34" charset="0"/>
              <a:cs typeface="Arial" panose="020B0604020202020204" pitchFamily="34" charset="0"/>
            </a:endParaRPr>
          </a:p>
          <a:p>
            <a:pPr algn="l"/>
            <a:endParaRPr lang="en-US" b="1" i="1" u="sng" dirty="0">
              <a:solidFill>
                <a:schemeClr val="accent4">
                  <a:lumMod val="40000"/>
                  <a:lumOff val="60000"/>
                </a:schemeClr>
              </a:solidFill>
              <a:effectLst/>
              <a:latin typeface="Arial" panose="020B0604020202020204" pitchFamily="34" charset="0"/>
              <a:cs typeface="Arial" panose="020B0604020202020204" pitchFamily="34" charset="0"/>
              <a:sym typeface="+mn-ea"/>
            </a:endParaRPr>
          </a:p>
          <a:p>
            <a:pPr algn="l"/>
            <a:r>
              <a:rPr lang="en-US" b="1" i="0" dirty="0">
                <a:solidFill>
                  <a:srgbClr val="333333"/>
                </a:solidFill>
                <a:effectLst/>
                <a:latin typeface="Arial" panose="020B0604020202020204" pitchFamily="34" charset="0"/>
                <a:cs typeface="Arial" panose="020B0604020202020204" pitchFamily="34" charset="0"/>
              </a:rPr>
              <a:t>Now, we know that Jesus Christ’s death on the cross has effectively saved us from all sins, and from a legal standpoint, our relationship does not depend on our daily asking for forgiveness.</a:t>
            </a:r>
            <a:endParaRPr lang="en-US" b="1" i="0" dirty="0">
              <a:solidFill>
                <a:srgbClr val="333333"/>
              </a:solidFill>
              <a:effectLst/>
              <a:latin typeface="Arial" panose="020B0604020202020204" pitchFamily="34" charset="0"/>
              <a:cs typeface="Arial" panose="020B0604020202020204" pitchFamily="34" charset="0"/>
            </a:endParaRPr>
          </a:p>
          <a:p>
            <a:pPr algn="l"/>
            <a:r>
              <a:rPr lang="en-US" b="1" i="0" dirty="0">
                <a:solidFill>
                  <a:srgbClr val="333333"/>
                </a:solidFill>
                <a:effectLst/>
                <a:latin typeface="Arial" panose="020B0604020202020204" pitchFamily="34" charset="0"/>
                <a:cs typeface="Arial" panose="020B0604020202020204" pitchFamily="34" charset="0"/>
              </a:rPr>
              <a:t>Above all, though, forgiveness is relational.</a:t>
            </a:r>
            <a:endParaRPr lang="en-US" b="1" i="0" dirty="0">
              <a:solidFill>
                <a:srgbClr val="333333"/>
              </a:solidFill>
              <a:effectLst/>
              <a:latin typeface="Arial" panose="020B0604020202020204" pitchFamily="34" charset="0"/>
              <a:cs typeface="Arial" panose="020B0604020202020204" pitchFamily="34" charset="0"/>
            </a:endParaRPr>
          </a:p>
          <a:p>
            <a:pPr algn="l"/>
            <a:r>
              <a:rPr lang="en-US" b="1" i="0" dirty="0">
                <a:solidFill>
                  <a:srgbClr val="333333"/>
                </a:solidFill>
                <a:effectLst/>
                <a:latin typeface="Arial" panose="020B0604020202020204" pitchFamily="34" charset="0"/>
                <a:cs typeface="Arial" panose="020B0604020202020204" pitchFamily="34" charset="0"/>
              </a:rPr>
              <a:t>My children will never stop being my children. They are mine. Nothing they do will stop us from loving them.</a:t>
            </a:r>
            <a:endParaRPr lang="en-US" b="1" i="0" dirty="0">
              <a:solidFill>
                <a:srgbClr val="333333"/>
              </a:solidFill>
              <a:effectLst/>
              <a:latin typeface="Arial" panose="020B0604020202020204" pitchFamily="34" charset="0"/>
              <a:cs typeface="Arial" panose="020B0604020202020204" pitchFamily="34" charset="0"/>
            </a:endParaRPr>
          </a:p>
          <a:p>
            <a:pPr algn="l"/>
            <a:r>
              <a:rPr lang="en-US" b="1" i="0" dirty="0">
                <a:solidFill>
                  <a:srgbClr val="333333"/>
                </a:solidFill>
                <a:effectLst/>
                <a:latin typeface="Arial" panose="020B0604020202020204" pitchFamily="34" charset="0"/>
                <a:cs typeface="Arial" panose="020B0604020202020204" pitchFamily="34" charset="0"/>
              </a:rPr>
              <a:t>BUT there can be roadblocks to a healthy relationship  such as stubbornly holding onto a bad behavior, personal pride or a spirit of unforgiveness.</a:t>
            </a:r>
            <a:endParaRPr lang="en-US" b="1" i="0" dirty="0">
              <a:solidFill>
                <a:srgbClr val="333333"/>
              </a:solidFill>
              <a:effectLst/>
              <a:latin typeface="Arial" panose="020B0604020202020204" pitchFamily="34" charset="0"/>
              <a:cs typeface="Arial" panose="020B0604020202020204" pitchFamily="34" charset="0"/>
            </a:endParaRPr>
          </a:p>
          <a:p>
            <a:pPr algn="l"/>
            <a:r>
              <a:rPr lang="en-US" b="1" i="0" dirty="0">
                <a:solidFill>
                  <a:srgbClr val="333333"/>
                </a:solidFill>
                <a:effectLst/>
                <a:latin typeface="Arial" panose="020B0604020202020204" pitchFamily="34" charset="0"/>
                <a:cs typeface="Arial" panose="020B0604020202020204" pitchFamily="34" charset="0"/>
              </a:rPr>
              <a:t>In these cases, our relationship is not a joyful one and when we would meet, my desire as the parent would be to exercise my power to bring them back in line. Until then, I am not going to continue to act like everything is OK. </a:t>
            </a:r>
            <a:endParaRPr lang="en-US" b="1" i="0" dirty="0">
              <a:solidFill>
                <a:srgbClr val="333333"/>
              </a:solidFill>
              <a:effectLst/>
              <a:latin typeface="Arial" panose="020B0604020202020204" pitchFamily="34" charset="0"/>
              <a:cs typeface="Arial" panose="020B0604020202020204" pitchFamily="34" charset="0"/>
            </a:endParaRPr>
          </a:p>
          <a:p>
            <a:pPr algn="l"/>
            <a:r>
              <a:rPr lang="en-US" b="1" i="0" dirty="0">
                <a:solidFill>
                  <a:srgbClr val="333333"/>
                </a:solidFill>
                <a:effectLst/>
                <a:latin typeface="Arial" panose="020B0604020202020204" pitchFamily="34" charset="0"/>
                <a:cs typeface="Arial" panose="020B0604020202020204" pitchFamily="34" charset="0"/>
              </a:rPr>
              <a:t>Having a TEMPORARY spirit of unforgiveness gets in the way. Having a PERMANENT ONE would reflect we never were part of His family in the first place.</a:t>
            </a:r>
            <a:endParaRPr lang="en-US" b="1" i="0" dirty="0">
              <a:solidFill>
                <a:srgbClr val="333333"/>
              </a:solidFill>
              <a:effectLst/>
              <a:latin typeface="Arial" panose="020B0604020202020204" pitchFamily="34" charset="0"/>
              <a:cs typeface="Arial" panose="020B0604020202020204" pitchFamily="34" charset="0"/>
            </a:endParaRPr>
          </a:p>
          <a:p>
            <a:pPr algn="l"/>
            <a:endParaRPr lang="en-US" b="1" i="0" dirty="0">
              <a:solidFill>
                <a:srgbClr val="333333"/>
              </a:solidFill>
              <a:effectLst/>
              <a:latin typeface="Arial" panose="020B0604020202020204" pitchFamily="34" charset="0"/>
              <a:cs typeface="Arial" panose="020B0604020202020204" pitchFamily="34" charset="0"/>
            </a:endParaRPr>
          </a:p>
          <a:p>
            <a:pPr algn="l"/>
            <a:r>
              <a:rPr lang="en-US" b="1" i="0" dirty="0">
                <a:solidFill>
                  <a:srgbClr val="333333"/>
                </a:solidFill>
                <a:effectLst/>
                <a:latin typeface="Arial" panose="020B0604020202020204" pitchFamily="34" charset="0"/>
                <a:cs typeface="Arial" panose="020B0604020202020204" pitchFamily="34" charset="0"/>
              </a:rPr>
              <a:t>Philip Schaff- Commentary on Matthew-</a:t>
            </a:r>
            <a:r>
              <a:rPr lang="en-US" sz="1800" b="1" dirty="0"/>
              <a:t>We feel assurance in Thy forgiveness, perceiving within ourselves a readiness to forgive others, which Thou hast implanted;</a:t>
            </a:r>
            <a:endParaRPr lang="en-US" b="1" i="0" dirty="0">
              <a:solidFill>
                <a:srgbClr val="333333"/>
              </a:solidFill>
              <a:effectLst/>
              <a:latin typeface="Arial" panose="020B0604020202020204" pitchFamily="34" charset="0"/>
              <a:cs typeface="Arial" panose="020B0604020202020204" pitchFamily="34" charset="0"/>
            </a:endParaRPr>
          </a:p>
          <a:p>
            <a:pPr algn="l"/>
            <a:r>
              <a:rPr lang="en-US" b="1" i="0" dirty="0">
                <a:solidFill>
                  <a:srgbClr val="333333"/>
                </a:solidFill>
                <a:effectLst/>
                <a:latin typeface="Arial" panose="020B0604020202020204" pitchFamily="34" charset="0"/>
                <a:cs typeface="Arial" panose="020B0604020202020204" pitchFamily="34" charset="0"/>
              </a:rPr>
              <a:t> </a:t>
            </a:r>
            <a:endParaRPr lang="en-US" b="1" i="0" dirty="0">
              <a:solidFill>
                <a:srgbClr val="333333"/>
              </a:solidFill>
              <a:effectLst/>
              <a:latin typeface="Arial" panose="020B0604020202020204" pitchFamily="34" charset="0"/>
              <a:cs typeface="Arial" panose="020B060402020202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Matthew helps us see this in Matthew 18. </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Peter asks a relational question concerning forgiveness and Jesus gives him a hard response. </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i="1" dirty="0">
                <a:effectLst/>
                <a:latin typeface="Calibri" panose="020F0502020204030204" pitchFamily="34" charset="0"/>
              </a:rPr>
              <a:t>Matthew 18:21–35 </a:t>
            </a:r>
            <a:endParaRPr lang="en-US" sz="1800" b="1" i="1" dirty="0">
              <a:effectLst/>
              <a:latin typeface="Calibri" panose="020F0502020204030204" pitchFamily="34" charset="0"/>
            </a:endParaRPr>
          </a:p>
          <a:p>
            <a:pPr marL="0" marR="0">
              <a:lnSpc>
                <a:spcPct val="115000"/>
              </a:lnSpc>
              <a:spcBef>
                <a:spcPts val="0"/>
              </a:spcBef>
              <a:spcAft>
                <a:spcPts val="1000"/>
              </a:spcAft>
            </a:pPr>
            <a:r>
              <a:rPr lang="en-US" sz="1800" b="1" i="1" dirty="0">
                <a:effectLst/>
                <a:latin typeface="Calibri" panose="020F0502020204030204" pitchFamily="34" charset="0"/>
              </a:rPr>
              <a:t>Then Peter came and said to Him, “Lord, how often shall my brother sin against me and I forgive him? Up to seven times?” Jesus said to him, “I do not say to you, up to seven times, but up to seventy times seven. “For this reason the kingdom of heaven may be compared to a king who wished to settle accounts with his slaves. “When he had begun to settle them, one who owed him ten thousand talents was brought to him. “But since he did not have the means to repay, his lord commanded him to be sold, along with his wife and children and all that he had, and repayment to be made. “So the slave fell to the ground and prostrated himself before him, saying, ‘Have patience with me and I will repay you everything.’ “And the lord of that slave felt compassion and released him and forgave him the debt. “But that slave went out and found one of his fellow slaves who owed him a hundred denarii; and he seized him and began to choke him, saying, ‘Pay back what you owe.’ “So his fellow slave fell to the ground and began to plead with him, saying, ‘Have patience with me and I will repay you.’ “But he was unwilling and went and threw him in prison until he should pay back what was owed. “So when his fellow slaves saw what had happened, they were deeply grieved and came and reported to their lord all that had happened. “Then summoning him, his lord said to him, ‘You wicked slave, I forgave you all that debt because you pleaded with me. ‘Should you not also have had mercy on your fellow slave, in the same way that I had mercy on you?’ “And his lord, moved with anger, handed him over to the torturers until he should repay all that was owed him. “My heavenly Father will also do the same to you, if each of you does not forgive his brother from your heart.”” (NASB95) </a:t>
            </a:r>
            <a:endParaRPr lang="en-US" sz="1800" b="1" i="1" dirty="0">
              <a:effectLst/>
              <a:latin typeface="Calibri" panose="020F0502020204030204" pitchFamily="34" charset="0"/>
            </a:endParaRPr>
          </a:p>
          <a:p>
            <a:pPr marL="0" marR="0">
              <a:lnSpc>
                <a:spcPct val="115000"/>
              </a:lnSpc>
              <a:spcBef>
                <a:spcPts val="0"/>
              </a:spcBef>
              <a:spcAft>
                <a:spcPts val="1000"/>
              </a:spcAft>
            </a:pP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This is not meant to be a treatise on salvation but on the importance of relationships and motives of the heart.</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The first, forgiven slave was not so interested in restoring a broken relationship as he was in getting out from under the punishment of a debt. We see this because of the way he treated his fellow slave. Gratitude begats gratitude. Compassion should generate compassion and Being forgiven begats forgiving others. If we find we are NOT in a place of forgiveness, we need to get it fixed or </a:t>
            </a:r>
            <a:r>
              <a:rPr lang="en-US" sz="1800" b="1" dirty="0" err="1">
                <a:effectLst/>
                <a:latin typeface="Calibri" panose="020F0502020204030204" pitchFamily="34" charset="0"/>
              </a:rPr>
              <a:t>Jesus</a:t>
            </a:r>
            <a:r>
              <a:rPr lang="en-US" sz="1800" b="1" dirty="0">
                <a:effectLst/>
                <a:latin typeface="Calibri" panose="020F0502020204030204" pitchFamily="34" charset="0"/>
              </a:rPr>
              <a:t> will fix it for us.</a:t>
            </a:r>
            <a:endParaRPr lang="en-US" sz="1800" b="1" dirty="0">
              <a:effectLst/>
              <a:latin typeface="Calibri" panose="020F0502020204030204" pitchFamily="34" charset="0"/>
            </a:endParaRPr>
          </a:p>
          <a:p>
            <a:pPr algn="l"/>
            <a:endParaRPr lang="en-US" b="1" i="0" dirty="0">
              <a:solidFill>
                <a:srgbClr val="333333"/>
              </a:solidFill>
              <a:effectLst/>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pPr algn="l"/>
            <a:r>
              <a:rPr lang="en-US" b="1" i="0" dirty="0">
                <a:solidFill>
                  <a:srgbClr val="333333"/>
                </a:solidFill>
                <a:effectLst/>
                <a:latin typeface="Avenir LT W01_45 Book1475508"/>
              </a:rPr>
              <a:t>The prayer closes with a plea to be spared.</a:t>
            </a:r>
            <a:endParaRPr lang="en-US" b="1" i="0" dirty="0">
              <a:solidFill>
                <a:srgbClr val="333333"/>
              </a:solidFill>
              <a:effectLst/>
              <a:latin typeface="Avenir LT W01_45 Book1475508"/>
            </a:endParaRPr>
          </a:p>
          <a:p>
            <a:pPr algn="l"/>
            <a:endParaRPr lang="en-US" b="1" i="0" dirty="0">
              <a:solidFill>
                <a:srgbClr val="333333"/>
              </a:solidFill>
              <a:effectLst/>
              <a:latin typeface="Avenir LT W01_45 Book1475508"/>
            </a:endParaRPr>
          </a:p>
          <a:p>
            <a:pPr algn="l"/>
            <a:r>
              <a:rPr lang="en-US" b="1" i="0" dirty="0">
                <a:solidFill>
                  <a:srgbClr val="333333"/>
                </a:solidFill>
                <a:effectLst/>
                <a:latin typeface="Avenir LT W01_45 Book1475508"/>
              </a:rPr>
              <a:t>It forces us to recognize that GOD controls our circumstances…ALL my circumstances.</a:t>
            </a:r>
            <a:endParaRPr lang="en-US" b="1" i="0" dirty="0">
              <a:solidFill>
                <a:srgbClr val="333333"/>
              </a:solidFill>
              <a:effectLst/>
              <a:latin typeface="Avenir LT W01_45 Book1475508"/>
            </a:endParaRPr>
          </a:p>
          <a:p>
            <a:pPr algn="l"/>
            <a:r>
              <a:rPr lang="en-US" b="1" i="0" dirty="0">
                <a:solidFill>
                  <a:srgbClr val="333333"/>
                </a:solidFill>
                <a:effectLst/>
                <a:latin typeface="Avenir LT W01_45 Book1475508"/>
              </a:rPr>
              <a:t>It comforts me to know that GOD relents at our request. My prayers have effect or God is a liar.</a:t>
            </a:r>
            <a:endParaRPr lang="en-US" b="1" i="0" dirty="0">
              <a:solidFill>
                <a:srgbClr val="333333"/>
              </a:solidFill>
              <a:effectLst/>
              <a:latin typeface="Avenir LT W01_45 Book1475508"/>
            </a:endParaRPr>
          </a:p>
          <a:p>
            <a:pPr algn="l"/>
            <a:r>
              <a:rPr lang="en-US" b="1" i="0" dirty="0">
                <a:solidFill>
                  <a:srgbClr val="333333"/>
                </a:solidFill>
                <a:effectLst/>
                <a:latin typeface="Avenir LT W01_45 Book1475508"/>
              </a:rPr>
              <a:t>It strengthens me to know that GOD is my deliverer and I will not spend one more SECOND  in the furnace of affliction than is necessary to fulfill God’s good plan for my life.</a:t>
            </a:r>
            <a:endParaRPr lang="en-US" b="1" i="0" dirty="0">
              <a:solidFill>
                <a:srgbClr val="333333"/>
              </a:solidFill>
              <a:effectLst/>
              <a:latin typeface="Avenir LT W01_45 Book1475508"/>
            </a:endParaRPr>
          </a:p>
          <a:p>
            <a:pPr algn="l"/>
            <a:r>
              <a:rPr lang="en-US" b="1" i="0" dirty="0">
                <a:solidFill>
                  <a:srgbClr val="333333"/>
                </a:solidFill>
                <a:effectLst/>
                <a:latin typeface="Avenir LT W01_45 Book1475508"/>
              </a:rPr>
              <a:t>there is no one more capable of wise in bringing about sure deliverance.</a:t>
            </a:r>
            <a:endParaRPr lang="en-US" b="1" i="0" dirty="0">
              <a:solidFill>
                <a:srgbClr val="333333"/>
              </a:solidFill>
              <a:effectLst/>
              <a:latin typeface="Avenir LT W01_45 Book1475508"/>
            </a:endParaRPr>
          </a:p>
          <a:p>
            <a:pPr algn="l"/>
            <a:endParaRPr lang="en-US" b="1" i="0" dirty="0">
              <a:solidFill>
                <a:srgbClr val="333333"/>
              </a:solidFill>
              <a:effectLst/>
              <a:latin typeface="Avenir LT W01_45 Book1475508"/>
            </a:endParaRPr>
          </a:p>
          <a:p>
            <a:pPr algn="l"/>
            <a:r>
              <a:rPr lang="en-US" b="1" i="0" dirty="0">
                <a:solidFill>
                  <a:srgbClr val="333333"/>
                </a:solidFill>
                <a:effectLst/>
                <a:latin typeface="Avenir LT W01_45 Book1475508"/>
              </a:rPr>
              <a:t>One may say, ‘How does God lead us into temptation in light of James 1:13?</a:t>
            </a:r>
            <a:endParaRPr lang="en-US" b="1" i="0" dirty="0">
              <a:solidFill>
                <a:srgbClr val="333333"/>
              </a:solidFill>
              <a:effectLst/>
              <a:latin typeface="Avenir LT W01_45 Book1475508"/>
            </a:endParaRPr>
          </a:p>
          <a:p>
            <a:pPr algn="l"/>
            <a:endParaRPr lang="en-US" b="1" i="0" dirty="0">
              <a:solidFill>
                <a:srgbClr val="333333"/>
              </a:solidFill>
              <a:effectLst/>
              <a:latin typeface="Avenir LT W01_45 Book1475508"/>
            </a:endParaRPr>
          </a:p>
          <a:p>
            <a:pPr algn="l"/>
            <a:r>
              <a:rPr lang="en-US" b="1" i="0" dirty="0">
                <a:solidFill>
                  <a:srgbClr val="333333"/>
                </a:solidFill>
                <a:effectLst/>
                <a:latin typeface="Avenir LT W01_45 Book1475508"/>
              </a:rPr>
              <a:t>James 1; 13 does not say We are tempted by God but simply we are led to a point of temptation by god. What we do with it comes from our own heart.</a:t>
            </a:r>
            <a:endParaRPr lang="en-US" b="1" i="0" dirty="0">
              <a:solidFill>
                <a:srgbClr val="333333"/>
              </a:solidFill>
              <a:effectLst/>
              <a:latin typeface="Avenir LT W01_45 Book1475508"/>
            </a:endParaRPr>
          </a:p>
          <a:p>
            <a:pPr marL="0" marR="0">
              <a:lnSpc>
                <a:spcPct val="115000"/>
              </a:lnSpc>
              <a:spcBef>
                <a:spcPts val="0"/>
              </a:spcBef>
              <a:spcAft>
                <a:spcPts val="1000"/>
              </a:spcAft>
            </a:pPr>
            <a:r>
              <a:rPr lang="en-US" sz="1800" b="1" i="1" dirty="0">
                <a:effectLst/>
                <a:latin typeface="Calibri" panose="020F0502020204030204" pitchFamily="34" charset="0"/>
              </a:rPr>
              <a:t>James 1:13–18 </a:t>
            </a:r>
            <a:endParaRPr lang="en-US" sz="1800" b="1" i="1" dirty="0">
              <a:effectLst/>
              <a:latin typeface="Calibri" panose="020F0502020204030204" pitchFamily="34" charset="0"/>
            </a:endParaRPr>
          </a:p>
          <a:p>
            <a:pPr marL="0" marR="0">
              <a:lnSpc>
                <a:spcPct val="115000"/>
              </a:lnSpc>
              <a:spcBef>
                <a:spcPts val="0"/>
              </a:spcBef>
              <a:spcAft>
                <a:spcPts val="1000"/>
              </a:spcAft>
            </a:pPr>
            <a:r>
              <a:rPr lang="en-US" sz="1800" b="1" i="1" dirty="0">
                <a:effectLst/>
                <a:latin typeface="Calibri" panose="020F0502020204030204" pitchFamily="34" charset="0"/>
              </a:rPr>
              <a:t>Let no one say when he is tempted, “I am being tempted by God”; for God cannot be tempted by evil, and He Himself does not tempt anyone. But each one is tempted when he is carried away and enticed by his own lust. Then when lust has conceived, it gives birth to sin; and when sin is accomplished, it brings forth death. Do not be deceived, my beloved brethren. </a:t>
            </a:r>
            <a:endParaRPr lang="en-US" sz="1800" b="1" i="1" dirty="0">
              <a:effectLst/>
              <a:latin typeface="Calibri" panose="020F0502020204030204" pitchFamily="34" charset="0"/>
            </a:endParaRPr>
          </a:p>
          <a:p>
            <a:pPr marL="0" marR="0">
              <a:lnSpc>
                <a:spcPct val="115000"/>
              </a:lnSpc>
              <a:spcBef>
                <a:spcPts val="0"/>
              </a:spcBef>
              <a:spcAft>
                <a:spcPts val="1000"/>
              </a:spcAft>
            </a:pPr>
            <a:r>
              <a:rPr lang="en-US" sz="1800" b="1" i="1" dirty="0">
                <a:effectLst/>
                <a:latin typeface="Calibri" panose="020F0502020204030204" pitchFamily="34" charset="0"/>
              </a:rPr>
              <a:t>Every good thing given and every perfect gift is from above, coming down from the Father of lights, with whom there is no variation or shifting shadow. In the exercise of His will He brought us forth by the word of truth, so that we would be a kind of first fruits among His creatures.” (NASB95) </a:t>
            </a:r>
            <a:endParaRPr lang="en-US" sz="1800" b="1" dirty="0">
              <a:effectLst/>
              <a:latin typeface="Calibri" panose="020F0502020204030204" pitchFamily="34" charset="0"/>
            </a:endParaRPr>
          </a:p>
          <a:p>
            <a:pPr marL="0" marR="0">
              <a:lnSpc>
                <a:spcPct val="115000"/>
              </a:lnSpc>
              <a:spcBef>
                <a:spcPts val="0"/>
              </a:spcBef>
              <a:spcAft>
                <a:spcPts val="1000"/>
              </a:spcAft>
            </a:pP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James is saying the opposite, we may be led to a place of temptation. We may have a wilderness experience Like Jesus had done, but the Lord is not our </a:t>
            </a:r>
            <a:r>
              <a:rPr lang="en-US" sz="1800" b="1" dirty="0" err="1">
                <a:effectLst/>
                <a:latin typeface="Calibri" panose="020F0502020204030204" pitchFamily="34" charset="0"/>
              </a:rPr>
              <a:t>temptor</a:t>
            </a:r>
            <a:r>
              <a:rPr lang="en-US" sz="1800" b="1" dirty="0">
                <a:effectLst/>
                <a:latin typeface="Calibri" panose="020F0502020204030204" pitchFamily="34" charset="0"/>
              </a:rPr>
              <a:t> anymore than the Father was the </a:t>
            </a:r>
            <a:r>
              <a:rPr lang="en-US" sz="1800" b="1" dirty="0" err="1">
                <a:effectLst/>
                <a:latin typeface="Calibri" panose="020F0502020204030204" pitchFamily="34" charset="0"/>
              </a:rPr>
              <a:t>temptor</a:t>
            </a:r>
            <a:r>
              <a:rPr lang="en-US" sz="1800" b="1" dirty="0">
                <a:effectLst/>
                <a:latin typeface="Calibri" panose="020F0502020204030204" pitchFamily="34" charset="0"/>
              </a:rPr>
              <a:t> of Jesus in the wilderness. What James is actually saying is that we bring our falling into temptation on ourselves.</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James is making the case that even the temptation (not the sin if we fall) is a good and perfect gift. It is a gift from God that we get to use to reflect His glory in our choices and actions as his “First fruits”.</a:t>
            </a:r>
            <a:endParaRPr lang="en-US" sz="1800" b="1" dirty="0">
              <a:effectLst/>
              <a:latin typeface="Calibri" panose="020F0502020204030204" pitchFamily="34" charset="0"/>
            </a:endParaRPr>
          </a:p>
          <a:p>
            <a:pPr marL="0" marR="0">
              <a:lnSpc>
                <a:spcPct val="115000"/>
              </a:lnSpc>
              <a:spcBef>
                <a:spcPts val="0"/>
              </a:spcBef>
              <a:spcAft>
                <a:spcPts val="1000"/>
              </a:spcAft>
            </a:pP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READ</a:t>
            </a:r>
            <a:endParaRPr lang="en-US" sz="1800" b="1" dirty="0">
              <a:effectLst/>
              <a:latin typeface="Calibri" panose="020F0502020204030204" pitchFamily="34" charset="0"/>
            </a:endParaRPr>
          </a:p>
          <a:p>
            <a:pPr marL="0" marR="0">
              <a:lnSpc>
                <a:spcPct val="115000"/>
              </a:lnSpc>
              <a:spcBef>
                <a:spcPts val="0"/>
              </a:spcBef>
              <a:spcAft>
                <a:spcPts val="1000"/>
              </a:spcAft>
            </a:pP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What Jesus is telling us we should be asking for is gentleness.</a:t>
            </a:r>
            <a:r>
              <a:rPr lang="en-US" sz="1800" dirty="0"/>
              <a:t> </a:t>
            </a:r>
            <a:r>
              <a:rPr lang="en-US" sz="1800" b="1" dirty="0"/>
              <a:t>It comes from a place of understood inadequacy</a:t>
            </a:r>
            <a:r>
              <a:rPr lang="en-US" sz="1800" dirty="0"/>
              <a:t>. </a:t>
            </a:r>
            <a:r>
              <a:rPr lang="en-US" sz="1800" b="1" dirty="0"/>
              <a:t>The sense is, that </a:t>
            </a:r>
            <a:r>
              <a:rPr lang="en-US" sz="1800" b="1" u="sng" dirty="0"/>
              <a:t>God </a:t>
            </a:r>
            <a:r>
              <a:rPr lang="en-US" sz="1800" b="1" dirty="0"/>
              <a:t>may preserve us from such temptations as might lead us into sin; or else that God would, with the temptation, give a way of escape as promised in first Corinthians.</a:t>
            </a:r>
            <a:endParaRPr lang="en-US" sz="1800" b="1" dirty="0"/>
          </a:p>
          <a:p>
            <a:pPr marL="0" marR="0">
              <a:lnSpc>
                <a:spcPct val="115000"/>
              </a:lnSpc>
              <a:spcBef>
                <a:spcPts val="0"/>
              </a:spcBef>
              <a:spcAft>
                <a:spcPts val="1000"/>
              </a:spcAft>
            </a:pPr>
            <a:r>
              <a:rPr lang="en-US" sz="1800" b="1" dirty="0">
                <a:effectLst/>
                <a:latin typeface="Calibri" panose="020F0502020204030204" pitchFamily="34" charset="0"/>
              </a:rPr>
              <a:t>Also, let me see it for what it is and do not allow me to become bitter through the trial. Do not let my heart grow cold as you work to fashion it. Keep me from falling, bring me success. Do not allow the temptation to give birth to evil.</a:t>
            </a:r>
            <a:endParaRPr lang="en-US" sz="1800" b="1" dirty="0">
              <a:effectLst/>
              <a:latin typeface="Calibri" panose="020F0502020204030204" pitchFamily="34" charset="0"/>
            </a:endParaRPr>
          </a:p>
          <a:p>
            <a:pPr marL="0" marR="0">
              <a:lnSpc>
                <a:spcPct val="115000"/>
              </a:lnSpc>
              <a:spcBef>
                <a:spcPts val="0"/>
              </a:spcBef>
              <a:spcAft>
                <a:spcPts val="1000"/>
              </a:spcAft>
            </a:pPr>
            <a:endParaRPr lang="en-US" sz="1800" b="1" dirty="0">
              <a:effectLst/>
              <a:latin typeface="Calibri" panose="020F0502020204030204" pitchFamily="34" charset="0"/>
            </a:endParaRPr>
          </a:p>
          <a:p>
            <a:pPr algn="l" rtl="0"/>
            <a:r>
              <a:rPr lang="en-US" sz="1800" b="1" dirty="0">
                <a:effectLst/>
                <a:latin typeface="Calibri" panose="020F0502020204030204" pitchFamily="34" charset="0"/>
              </a:rPr>
              <a:t>As Job works to make sense of the trials that overtook him, he makes this declaration. Reminding himself as much as his 3 friends;</a:t>
            </a:r>
            <a:r>
              <a:rPr lang="en-US" sz="1800" dirty="0"/>
              <a:t> </a:t>
            </a:r>
            <a:endParaRPr lang="en-US" sz="1800" dirty="0"/>
          </a:p>
          <a:p>
            <a:pPr marL="0" marR="0">
              <a:lnSpc>
                <a:spcPct val="115000"/>
              </a:lnSpc>
              <a:spcBef>
                <a:spcPts val="0"/>
              </a:spcBef>
              <a:spcAft>
                <a:spcPts val="1000"/>
              </a:spcAft>
            </a:pPr>
            <a:r>
              <a:rPr lang="en-US" sz="1800" b="1" dirty="0">
                <a:effectLst/>
                <a:latin typeface="Calibri" panose="020F0502020204030204" pitchFamily="34" charset="0"/>
              </a:rPr>
              <a:t>Job 16:19</a:t>
            </a:r>
            <a:r>
              <a:rPr lang="en-US" sz="1800" dirty="0">
                <a:effectLst/>
                <a:latin typeface="Calibri" panose="020F0502020204030204" pitchFamily="34" charset="0"/>
              </a:rPr>
              <a:t> </a:t>
            </a:r>
            <a:endParaRPr lang="en-US" sz="1800" dirty="0">
              <a:effectLst/>
              <a:latin typeface="Calibri" panose="020F0502020204030204" pitchFamily="34" charset="0"/>
            </a:endParaRPr>
          </a:p>
          <a:p>
            <a:pPr marL="0" marR="0">
              <a:lnSpc>
                <a:spcPct val="115000"/>
              </a:lnSpc>
              <a:spcBef>
                <a:spcPts val="0"/>
              </a:spcBef>
              <a:spcAft>
                <a:spcPts val="1000"/>
              </a:spcAft>
            </a:pPr>
            <a:r>
              <a:rPr lang="en-US" sz="1800" dirty="0">
                <a:effectLst/>
                <a:latin typeface="Calibri" panose="020F0502020204030204" pitchFamily="34" charset="0"/>
              </a:rPr>
              <a:t>“</a:t>
            </a:r>
            <a:r>
              <a:rPr lang="en-US" sz="1800" b="1" dirty="0">
                <a:effectLst/>
                <a:latin typeface="Calibri" panose="020F0502020204030204" pitchFamily="34" charset="0"/>
              </a:rPr>
              <a:t>Even now, behold, my witness is in heaven, And my advocate is on high.” (NASB95) </a:t>
            </a:r>
            <a:endParaRPr lang="en-US" sz="1800" b="1" dirty="0">
              <a:effectLst/>
              <a:latin typeface="Calibri" panose="020F0502020204030204" pitchFamily="34" charset="0"/>
            </a:endParaRPr>
          </a:p>
          <a:p>
            <a:pPr algn="l" rtl="0"/>
            <a:endParaRPr lang="en-US" sz="1800" dirty="0"/>
          </a:p>
          <a:p>
            <a:pPr marL="0" marR="0">
              <a:lnSpc>
                <a:spcPct val="115000"/>
              </a:lnSpc>
              <a:spcBef>
                <a:spcPts val="0"/>
              </a:spcBef>
              <a:spcAft>
                <a:spcPts val="1000"/>
              </a:spcAft>
            </a:pPr>
            <a:r>
              <a:rPr lang="en-US" sz="1800" b="1" dirty="0">
                <a:effectLst/>
                <a:latin typeface="Calibri" panose="020F0502020204030204" pitchFamily="34" charset="0"/>
              </a:rPr>
              <a:t>He knew all his troubles were overseen by God. That was his issue!!!</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Yet, in the middle of the struggle, he confesses what he ALSO knows to be true.</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God is my biggest fan!</a:t>
            </a:r>
            <a:endParaRPr lang="en-US" sz="1800" b="1" dirty="0">
              <a:effectLst/>
              <a:latin typeface="Calibri" panose="020F0502020204030204" pitchFamily="34" charset="0"/>
            </a:endParaRPr>
          </a:p>
          <a:p>
            <a:pPr marL="0" marR="0">
              <a:lnSpc>
                <a:spcPct val="115000"/>
              </a:lnSpc>
              <a:spcBef>
                <a:spcPts val="0"/>
              </a:spcBef>
              <a:spcAft>
                <a:spcPts val="1000"/>
              </a:spcAft>
            </a:pP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In keeping with this petition, our prayers should include such things as these…</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Allow me to share joy without envy.</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Keep the look from turning to lust.</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Help me practice giving without it becoming a source of pride, </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We are to be asking for mercy and grace. </a:t>
            </a:r>
            <a:endParaRPr lang="en-US" sz="1800" b="1" dirty="0">
              <a:effectLst/>
              <a:latin typeface="Calibri" panose="020F0502020204030204" pitchFamily="34" charset="0"/>
            </a:endParaRPr>
          </a:p>
          <a:p>
            <a:pPr marL="0" marR="0">
              <a:lnSpc>
                <a:spcPct val="115000"/>
              </a:lnSpc>
              <a:spcBef>
                <a:spcPts val="0"/>
              </a:spcBef>
              <a:spcAft>
                <a:spcPts val="1000"/>
              </a:spcAft>
            </a:pP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This is similar to Jesus own request in John 17.</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i="1" dirty="0">
                <a:effectLst/>
                <a:latin typeface="Calibri" panose="020F0502020204030204" pitchFamily="34" charset="0"/>
              </a:rPr>
              <a:t>John 17:15–17</a:t>
            </a:r>
            <a:r>
              <a:rPr lang="en-US" sz="1800" i="1" dirty="0">
                <a:effectLst/>
                <a:latin typeface="Calibri" panose="020F0502020204030204" pitchFamily="34" charset="0"/>
              </a:rPr>
              <a:t> </a:t>
            </a:r>
            <a:endParaRPr lang="en-US" sz="1800" i="1" dirty="0">
              <a:effectLst/>
              <a:latin typeface="Calibri" panose="020F0502020204030204" pitchFamily="34" charset="0"/>
            </a:endParaRPr>
          </a:p>
          <a:p>
            <a:pPr marL="0" marR="0">
              <a:lnSpc>
                <a:spcPct val="115000"/>
              </a:lnSpc>
              <a:spcBef>
                <a:spcPts val="0"/>
              </a:spcBef>
              <a:spcAft>
                <a:spcPts val="1000"/>
              </a:spcAft>
            </a:pPr>
            <a:r>
              <a:rPr lang="en-US" sz="1800" b="1" i="1" dirty="0">
                <a:effectLst/>
                <a:latin typeface="Calibri" panose="020F0502020204030204" pitchFamily="34" charset="0"/>
              </a:rPr>
              <a:t>“I do not ask You to take them out of the world, but to keep them from the evil one. “They are not of the world, even as I am not of the world. “Sanctify them in the truth; Your word is truth.” (NASB95) </a:t>
            </a:r>
            <a:endParaRPr lang="en-US" sz="1800" b="1" dirty="0">
              <a:effectLst/>
              <a:latin typeface="Calibri" panose="020F0502020204030204" pitchFamily="34" charset="0"/>
            </a:endParaRPr>
          </a:p>
          <a:p>
            <a:pPr algn="l"/>
            <a:r>
              <a:rPr lang="en-US" b="1" i="0" dirty="0">
                <a:solidFill>
                  <a:srgbClr val="333333"/>
                </a:solidFill>
                <a:effectLst/>
                <a:latin typeface="Avenir LT W01_45 Book1475508"/>
              </a:rPr>
              <a:t>Our means of sanctification is through trial and temptation. We ask that our most powerful and merciful heavenly Father  overshadow our wilderness experiences as he did with Jesus.</a:t>
            </a:r>
            <a:endParaRPr lang="en-US" b="1" i="0" dirty="0">
              <a:solidFill>
                <a:srgbClr val="333333"/>
              </a:solidFill>
              <a:effectLst/>
              <a:latin typeface="Avenir LT W01_45 Book1475508"/>
            </a:endParaRPr>
          </a:p>
          <a:p>
            <a:pPr algn="l"/>
            <a:endParaRPr lang="en-US" b="1" i="0" dirty="0">
              <a:solidFill>
                <a:srgbClr val="333333"/>
              </a:solidFill>
              <a:effectLst/>
              <a:latin typeface="Avenir LT W01_45 Book1475508"/>
            </a:endParaRPr>
          </a:p>
          <a:p>
            <a:pPr algn="l"/>
            <a:endParaRPr lang="en-US" b="0" i="0" dirty="0">
              <a:solidFill>
                <a:srgbClr val="333333"/>
              </a:solidFill>
              <a:effectLst/>
              <a:latin typeface="Avenir LT W01_45 Book147550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pPr algn="l"/>
            <a:r>
              <a:rPr lang="en-US" b="1" i="0" dirty="0">
                <a:solidFill>
                  <a:srgbClr val="333333"/>
                </a:solidFill>
                <a:effectLst/>
                <a:latin typeface="Avenir LT W01_45 Book1475508"/>
              </a:rPr>
              <a:t>So this is Lord’s Prayer, The useful template for our own prayer opens with a long look at God and ends with a long look at our need. </a:t>
            </a:r>
            <a:endParaRPr lang="en-US" b="1" i="0" dirty="0">
              <a:solidFill>
                <a:srgbClr val="333333"/>
              </a:solidFill>
              <a:effectLst/>
              <a:latin typeface="Avenir LT W01_45 Book1475508"/>
            </a:endParaRPr>
          </a:p>
          <a:p>
            <a:pPr algn="l"/>
            <a:r>
              <a:rPr lang="en-US" b="1" i="0" dirty="0">
                <a:solidFill>
                  <a:srgbClr val="333333"/>
                </a:solidFill>
                <a:effectLst/>
                <a:latin typeface="Avenir LT W01_45 Book1475508"/>
              </a:rPr>
              <a:t>It touches on those things most important in prayer and is founded in our relationship as a dependent on our Holy Father</a:t>
            </a:r>
            <a:endParaRPr lang="en-US" b="1" i="0" dirty="0">
              <a:solidFill>
                <a:srgbClr val="333333"/>
              </a:solidFill>
              <a:effectLst/>
              <a:latin typeface="Avenir LT W01_45 Book1475508"/>
            </a:endParaRPr>
          </a:p>
          <a:p>
            <a:pPr algn="l"/>
            <a:endParaRPr lang="en-US" b="1" i="0" dirty="0">
              <a:solidFill>
                <a:srgbClr val="333333"/>
              </a:solidFill>
              <a:effectLst/>
              <a:latin typeface="Avenir LT W01_45 Book1475508"/>
            </a:endParaRPr>
          </a:p>
          <a:p>
            <a:pPr algn="l"/>
            <a:r>
              <a:rPr lang="en-US" b="1" i="0" dirty="0">
                <a:solidFill>
                  <a:srgbClr val="333333"/>
                </a:solidFill>
                <a:effectLst/>
                <a:latin typeface="Avenir LT W01_45 Book1475508"/>
              </a:rPr>
              <a:t>Beginning with motives followed by relational reality check. God is God and not us.</a:t>
            </a:r>
            <a:endParaRPr lang="en-US" b="1" i="0" dirty="0">
              <a:solidFill>
                <a:srgbClr val="333333"/>
              </a:solidFill>
              <a:effectLst/>
              <a:latin typeface="Avenir LT W01_45 Book1475508"/>
            </a:endParaRPr>
          </a:p>
          <a:p>
            <a:pPr algn="l"/>
            <a:endParaRPr lang="en-US" b="1" i="0" dirty="0">
              <a:solidFill>
                <a:srgbClr val="333333"/>
              </a:solidFill>
              <a:effectLst/>
              <a:latin typeface="Avenir LT W01_45 Book1475508"/>
            </a:endParaRPr>
          </a:p>
          <a:p>
            <a:pPr algn="l"/>
            <a:r>
              <a:rPr lang="en-US" b="1" i="0" dirty="0">
                <a:solidFill>
                  <a:srgbClr val="333333"/>
                </a:solidFill>
                <a:effectLst/>
                <a:latin typeface="Avenir LT W01_45 Book1475508"/>
              </a:rPr>
              <a:t>MY prayer is that you found this template extremely relational. It is more than just words on a page it is our father’s hearts desire in communication. </a:t>
            </a:r>
            <a:endParaRPr lang="en-US" b="1" i="0" dirty="0">
              <a:solidFill>
                <a:srgbClr val="333333"/>
              </a:solidFill>
              <a:effectLst/>
              <a:latin typeface="Avenir LT W01_45 Book1475508"/>
            </a:endParaRPr>
          </a:p>
          <a:p>
            <a:pPr algn="l"/>
            <a:r>
              <a:rPr lang="en-US" b="1" i="0" dirty="0">
                <a:solidFill>
                  <a:srgbClr val="333333"/>
                </a:solidFill>
                <a:effectLst/>
                <a:latin typeface="Avenir LT W01_45 Book1475508"/>
              </a:rPr>
              <a:t>It is ONLY because of our relation to The Heavenly Father that any request is heard and acted on</a:t>
            </a:r>
            <a:endParaRPr lang="en-US" b="1" i="0" dirty="0">
              <a:solidFill>
                <a:srgbClr val="333333"/>
              </a:solidFill>
              <a:effectLst/>
              <a:latin typeface="Avenir LT W01_45 Book1475508"/>
            </a:endParaRPr>
          </a:p>
          <a:p>
            <a:pPr algn="l"/>
            <a:r>
              <a:rPr lang="en-US" b="1" i="0" dirty="0">
                <a:solidFill>
                  <a:srgbClr val="333333"/>
                </a:solidFill>
                <a:effectLst/>
                <a:latin typeface="Avenir LT W01_45 Book1475508"/>
              </a:rPr>
              <a:t>Yet though we are reminded with his ‘otherness’, He has a real, earnest concern for us and our well being at our most basic levels…food.</a:t>
            </a:r>
            <a:endParaRPr lang="en-US" b="1" i="0" dirty="0">
              <a:solidFill>
                <a:srgbClr val="333333"/>
              </a:solidFill>
              <a:effectLst/>
              <a:latin typeface="Avenir LT W01_45 Book1475508"/>
            </a:endParaRPr>
          </a:p>
          <a:p>
            <a:pPr marL="0" marR="0" lvl="0" indent="0" algn="l" defTabSz="914400" rtl="0" eaLnBrk="1" fontAlgn="auto" latinLnBrk="0" hangingPunct="1">
              <a:lnSpc>
                <a:spcPct val="100000"/>
              </a:lnSpc>
              <a:spcBef>
                <a:spcPts val="0"/>
              </a:spcBef>
              <a:spcAft>
                <a:spcPts val="0"/>
              </a:spcAft>
              <a:buClrTx/>
              <a:buSzTx/>
              <a:buFontTx/>
              <a:buNone/>
              <a:defRPr/>
            </a:pPr>
            <a:r>
              <a:rPr lang="en-US" b="1" i="0" dirty="0">
                <a:solidFill>
                  <a:srgbClr val="333333"/>
                </a:solidFill>
                <a:effectLst/>
                <a:latin typeface="Avenir LT W01_45 Book1475508"/>
              </a:rPr>
              <a:t>We are to recognize our daily dependence on Him and to cultivate contentment for all he does.</a:t>
            </a:r>
            <a:endParaRPr lang="en-US" b="1" i="0" dirty="0">
              <a:solidFill>
                <a:srgbClr val="333333"/>
              </a:solidFill>
              <a:effectLst/>
              <a:latin typeface="Avenir LT W01_45 Book1475508"/>
            </a:endParaRPr>
          </a:p>
          <a:p>
            <a:pPr algn="l"/>
            <a:endParaRPr lang="en-US" b="1" i="0" dirty="0">
              <a:solidFill>
                <a:srgbClr val="333333"/>
              </a:solidFill>
              <a:effectLst/>
              <a:latin typeface="Avenir LT W01_45 Book1475508"/>
            </a:endParaRPr>
          </a:p>
          <a:p>
            <a:pPr algn="l"/>
            <a:r>
              <a:rPr lang="en-US" b="1" i="0" dirty="0">
                <a:solidFill>
                  <a:srgbClr val="333333"/>
                </a:solidFill>
                <a:effectLst/>
                <a:latin typeface="Avenir LT W01_45 Book1475508"/>
              </a:rPr>
              <a:t>Our relationship can be damaged by unforgiveness.</a:t>
            </a:r>
            <a:endParaRPr lang="en-US" b="1" i="0" dirty="0">
              <a:solidFill>
                <a:srgbClr val="333333"/>
              </a:solidFill>
              <a:effectLst/>
              <a:latin typeface="Avenir LT W01_45 Book1475508"/>
            </a:endParaRPr>
          </a:p>
          <a:p>
            <a:pPr algn="l"/>
            <a:r>
              <a:rPr lang="en-US" b="1" i="0" dirty="0">
                <a:solidFill>
                  <a:srgbClr val="333333"/>
                </a:solidFill>
                <a:effectLst/>
                <a:latin typeface="Avenir LT W01_45 Book1475508"/>
              </a:rPr>
              <a:t>It can ALSO be quickly restored by correcting our hearts and asking God himself to heal us through His own forgiveness.</a:t>
            </a:r>
            <a:endParaRPr lang="en-US" b="1" i="0" dirty="0">
              <a:solidFill>
                <a:srgbClr val="333333"/>
              </a:solidFill>
              <a:effectLst/>
              <a:latin typeface="Avenir LT W01_45 Book1475508"/>
            </a:endParaRPr>
          </a:p>
          <a:p>
            <a:pPr algn="l"/>
            <a:r>
              <a:rPr lang="en-US" b="1" i="0" dirty="0">
                <a:solidFill>
                  <a:srgbClr val="333333"/>
                </a:solidFill>
                <a:effectLst/>
                <a:latin typeface="Avenir LT W01_45 Book1475508"/>
              </a:rPr>
              <a:t>  and it closes with the reality that God is in sovereign control but he hears our prayers he acts in mercy and gentleness even when we are pressed and tried. </a:t>
            </a:r>
            <a:endParaRPr lang="en-US" b="1" i="0" dirty="0">
              <a:solidFill>
                <a:srgbClr val="333333"/>
              </a:solidFill>
              <a:effectLst/>
              <a:latin typeface="Avenir LT W01_45 Book1475508"/>
            </a:endParaRPr>
          </a:p>
          <a:p>
            <a:pPr algn="l"/>
            <a:endParaRPr lang="en-US" b="1" i="0" dirty="0">
              <a:solidFill>
                <a:srgbClr val="333333"/>
              </a:solidFill>
              <a:effectLst/>
              <a:latin typeface="Avenir LT W01_45 Book1475508"/>
            </a:endParaRPr>
          </a:p>
          <a:p>
            <a:pPr algn="l"/>
            <a:r>
              <a:rPr lang="en-US" b="1" i="0" dirty="0">
                <a:solidFill>
                  <a:srgbClr val="333333"/>
                </a:solidFill>
                <a:effectLst/>
                <a:latin typeface="Avenir LT W01_45 Book1475508"/>
              </a:rPr>
              <a:t>We are to rely on Him for protection AND strength as we live’ behind enemy lines.</a:t>
            </a:r>
            <a:endParaRPr lang="en-US" b="1" i="0" dirty="0">
              <a:solidFill>
                <a:srgbClr val="333333"/>
              </a:solidFill>
              <a:effectLst/>
              <a:latin typeface="Avenir LT W01_45 Book1475508"/>
            </a:endParaRPr>
          </a:p>
          <a:p>
            <a:pPr algn="l"/>
            <a:r>
              <a:rPr lang="en-US" b="1" i="0" dirty="0">
                <a:solidFill>
                  <a:srgbClr val="333333"/>
                </a:solidFill>
                <a:effectLst/>
                <a:latin typeface="Avenir LT W01_45 Book1475508"/>
              </a:rPr>
              <a:t>Work @ Boeing…One of the biggest issues we were told  that the battlefield presented was communication.</a:t>
            </a:r>
            <a:endParaRPr lang="en-US" b="1" i="0" dirty="0">
              <a:solidFill>
                <a:srgbClr val="333333"/>
              </a:solidFill>
              <a:effectLst/>
              <a:latin typeface="Avenir LT W01_45 Book1475508"/>
            </a:endParaRPr>
          </a:p>
          <a:p>
            <a:pPr algn="l"/>
            <a:r>
              <a:rPr lang="en-US" b="1" i="0" dirty="0">
                <a:solidFill>
                  <a:srgbClr val="333333"/>
                </a:solidFill>
                <a:effectLst/>
                <a:latin typeface="Avenir LT W01_45 Book1475508"/>
              </a:rPr>
              <a:t>Clear</a:t>
            </a:r>
            <a:endParaRPr lang="en-US" b="1" i="0" dirty="0">
              <a:solidFill>
                <a:srgbClr val="333333"/>
              </a:solidFill>
              <a:effectLst/>
              <a:latin typeface="Avenir LT W01_45 Book1475508"/>
            </a:endParaRPr>
          </a:p>
          <a:p>
            <a:pPr algn="l"/>
            <a:r>
              <a:rPr lang="en-US" b="1" i="0" dirty="0">
                <a:solidFill>
                  <a:srgbClr val="333333"/>
                </a:solidFill>
                <a:effectLst/>
                <a:latin typeface="Avenir LT W01_45 Book1475508"/>
              </a:rPr>
              <a:t>Quick</a:t>
            </a:r>
            <a:endParaRPr lang="en-US" b="1" i="0" dirty="0">
              <a:solidFill>
                <a:srgbClr val="333333"/>
              </a:solidFill>
              <a:effectLst/>
              <a:latin typeface="Avenir LT W01_45 Book1475508"/>
            </a:endParaRPr>
          </a:p>
          <a:p>
            <a:pPr algn="l"/>
            <a:r>
              <a:rPr lang="en-US" b="1" i="0" dirty="0">
                <a:solidFill>
                  <a:srgbClr val="333333"/>
                </a:solidFill>
                <a:effectLst/>
                <a:latin typeface="Avenir LT W01_45 Book1475508"/>
              </a:rPr>
              <a:t>Accurate.</a:t>
            </a:r>
            <a:endParaRPr lang="en-US" b="1" i="0" dirty="0">
              <a:solidFill>
                <a:srgbClr val="333333"/>
              </a:solidFill>
              <a:effectLst/>
              <a:latin typeface="Avenir LT W01_45 Book1475508"/>
            </a:endParaRPr>
          </a:p>
          <a:p>
            <a:pPr algn="l"/>
            <a:r>
              <a:rPr lang="en-US" b="1" i="0" dirty="0">
                <a:solidFill>
                  <a:srgbClr val="333333"/>
                </a:solidFill>
                <a:effectLst/>
                <a:latin typeface="Avenir LT W01_45 Book1475508"/>
              </a:rPr>
              <a:t>We too are in a battle BUT we have, because of Jesus, IMMEDIATE,  DIRECT, ACTIONABLE access to our Heavenly Father. </a:t>
            </a:r>
            <a:endParaRPr lang="en-US" b="1" i="0" dirty="0">
              <a:solidFill>
                <a:srgbClr val="333333"/>
              </a:solidFill>
              <a:effectLst/>
              <a:latin typeface="Avenir LT W01_45 Book1475508"/>
            </a:endParaRPr>
          </a:p>
          <a:p>
            <a:pPr algn="l"/>
            <a:r>
              <a:rPr lang="en-US" b="1" i="0" dirty="0">
                <a:solidFill>
                  <a:srgbClr val="333333"/>
                </a:solidFill>
                <a:effectLst/>
                <a:latin typeface="Avenir LT W01_45 Book1475508"/>
              </a:rPr>
              <a:t>We have his ear. His attention</a:t>
            </a:r>
            <a:endParaRPr lang="en-US" b="1" i="0" dirty="0">
              <a:solidFill>
                <a:srgbClr val="333333"/>
              </a:solidFill>
              <a:effectLst/>
              <a:latin typeface="Avenir LT W01_45 Book1475508"/>
            </a:endParaRPr>
          </a:p>
          <a:p>
            <a:pPr algn="l"/>
            <a:endParaRPr lang="en-US" b="1" i="0" dirty="0">
              <a:solidFill>
                <a:srgbClr val="333333"/>
              </a:solidFill>
              <a:effectLst/>
              <a:latin typeface="Avenir LT W01_45 Book1475508"/>
            </a:endParaRPr>
          </a:p>
          <a:p>
            <a:pPr algn="l"/>
            <a:endParaRPr lang="en-US" b="1" i="0" dirty="0">
              <a:solidFill>
                <a:srgbClr val="333333"/>
              </a:solidFill>
              <a:effectLst/>
              <a:latin typeface="Avenir LT W01_45 Book1475508"/>
            </a:endParaRPr>
          </a:p>
          <a:p>
            <a:pPr algn="l"/>
            <a:r>
              <a:rPr lang="en-US" b="1" i="0" dirty="0">
                <a:solidFill>
                  <a:srgbClr val="333333"/>
                </a:solidFill>
                <a:effectLst/>
                <a:latin typeface="Avenir LT W01_45 Book1475508"/>
              </a:rPr>
              <a:t>In closing… To recite the Lord’s Prayer </a:t>
            </a:r>
            <a:r>
              <a:rPr lang="en-US" b="1" i="0" u="sng" dirty="0">
                <a:solidFill>
                  <a:srgbClr val="333333"/>
                </a:solidFill>
                <a:effectLst/>
                <a:latin typeface="Avenir LT W01_45 Book1475508"/>
              </a:rPr>
              <a:t>as</a:t>
            </a:r>
            <a:r>
              <a:rPr lang="en-US" b="1" i="0" dirty="0">
                <a:solidFill>
                  <a:srgbClr val="333333"/>
                </a:solidFill>
                <a:effectLst/>
                <a:latin typeface="Avenir LT W01_45 Book1475508"/>
              </a:rPr>
              <a:t> the Lord’s Prayer is a bit like eating the wrapper of a candy bar. It is better than starving. It may even have some of the taste but it is not nearly as satisfying as eating the bar that the wrapper displayed.</a:t>
            </a:r>
            <a:endParaRPr lang="en-US" b="1" i="0" dirty="0">
              <a:solidFill>
                <a:srgbClr val="333333"/>
              </a:solidFill>
              <a:effectLst/>
              <a:latin typeface="Avenir LT W01_45 Book1475508"/>
            </a:endParaRPr>
          </a:p>
          <a:p>
            <a:pPr algn="l"/>
            <a:endParaRPr lang="en-US" b="0" i="0" dirty="0">
              <a:solidFill>
                <a:srgbClr val="333333"/>
              </a:solidFill>
              <a:effectLst/>
              <a:latin typeface="Avenir LT W01_45 Book147550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5"/>
            <a:ext cx="10515600" cy="58118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FDE934FF-F4E1-47C5-9CA5-30A81DDE2BE4}"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flipH="1">
            <a:off x="2794634" y="5762862"/>
            <a:ext cx="666427" cy="753224"/>
          </a:xfrm>
          <a:prstGeom prst="rect">
            <a:avLst/>
          </a:prstGeom>
          <a:effectLst>
            <a:softEdge rad="63500"/>
          </a:effectLst>
        </p:spPr>
      </p:pic>
      <p:pic>
        <p:nvPicPr>
          <p:cNvPr id="3" name="Picture 2"/>
          <p:cNvPicPr>
            <a:picLocks noChangeAspect="1"/>
          </p:cNvPicPr>
          <p:nvPr/>
        </p:nvPicPr>
        <p:blipFill>
          <a:blip r:embed="rId3"/>
          <a:stretch>
            <a:fillRect/>
          </a:stretch>
        </p:blipFill>
        <p:spPr>
          <a:xfrm rot="16200000" flipH="1" flipV="1">
            <a:off x="474980" y="437515"/>
            <a:ext cx="4055110" cy="3129280"/>
          </a:xfrm>
          <a:prstGeom prst="rect">
            <a:avLst/>
          </a:prstGeom>
          <a:effectLst>
            <a:softEdge rad="1524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Box 7"/>
          <p:cNvSpPr txBox="1"/>
          <p:nvPr/>
        </p:nvSpPr>
        <p:spPr>
          <a:xfrm>
            <a:off x="158750" y="204470"/>
            <a:ext cx="3557270" cy="2894330"/>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1000"/>
              </a:spcAft>
              <a:buClrTx/>
              <a:buSzTx/>
              <a:buFontTx/>
              <a:buNone/>
              <a:defRPr/>
            </a:pP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lang="en-US" sz="3600" dirty="0">
                <a:solidFill>
                  <a:schemeClr val="bg1"/>
                </a:solidFill>
                <a:effectLst/>
                <a:latin typeface="Arial" panose="020B0604020202020204" pitchFamily="34" charset="0"/>
                <a:cs typeface="Arial" panose="020B0604020202020204" pitchFamily="34" charset="0"/>
                <a:sym typeface="+mn-ea"/>
              </a:rPr>
              <a:t>Matthew 6:9-15</a:t>
            </a:r>
            <a:endParaRPr lang="en-US" sz="3600" dirty="0">
              <a:solidFill>
                <a:schemeClr val="bg1"/>
              </a:solidFill>
              <a:effectLst/>
              <a:latin typeface="Arial" panose="020B0604020202020204" pitchFamily="34" charset="0"/>
              <a:cs typeface="Arial" panose="020B0604020202020204" pitchFamily="34" charset="0"/>
              <a:sym typeface="+mn-ea"/>
            </a:endParaRPr>
          </a:p>
          <a:p>
            <a:pPr marL="0" marR="0" lvl="0" indent="0" algn="l" defTabSz="914400" rtl="0" eaLnBrk="1" fontAlgn="auto" latinLnBrk="0" hangingPunct="1">
              <a:lnSpc>
                <a:spcPct val="115000"/>
              </a:lnSpc>
              <a:spcBef>
                <a:spcPts val="0"/>
              </a:spcBef>
              <a:spcAft>
                <a:spcPts val="1000"/>
              </a:spcAft>
              <a:buClrTx/>
              <a:buSzTx/>
              <a:buFontTx/>
              <a:buNone/>
              <a:defRPr/>
            </a:pPr>
            <a:endParaRPr lang="en-US" sz="3600" dirty="0">
              <a:solidFill>
                <a:schemeClr val="bg1"/>
              </a:solidFill>
              <a:effectLst/>
              <a:latin typeface="Arial" panose="020B0604020202020204" pitchFamily="34" charset="0"/>
              <a:cs typeface="Arial" panose="020B0604020202020204" pitchFamily="34" charset="0"/>
              <a:sym typeface="+mn-ea"/>
            </a:endParaRPr>
          </a:p>
          <a:p>
            <a:pPr marL="0" marR="0" lvl="0" indent="0" algn="l" defTabSz="914400" rtl="0" eaLnBrk="1" fontAlgn="auto" latinLnBrk="0" hangingPunct="1">
              <a:lnSpc>
                <a:spcPct val="115000"/>
              </a:lnSpc>
              <a:spcBef>
                <a:spcPts val="0"/>
              </a:spcBef>
              <a:spcAft>
                <a:spcPts val="1000"/>
              </a:spcAft>
              <a:buClrTx/>
              <a:buSzTx/>
              <a:buFontTx/>
              <a:buNone/>
              <a:defRPr/>
            </a:pPr>
            <a:r>
              <a:rPr lang="en-US" sz="3600" dirty="0">
                <a:solidFill>
                  <a:schemeClr val="bg1"/>
                </a:solidFill>
                <a:effectLst/>
                <a:latin typeface="Arial" panose="020B0604020202020204" pitchFamily="34" charset="0"/>
                <a:cs typeface="Arial" panose="020B0604020202020204" pitchFamily="34" charset="0"/>
                <a:sym typeface="+mn-ea"/>
              </a:rPr>
              <a:t>“Pray, then, in this way:</a:t>
            </a: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endParaRPr kumimoji="0" lang="en-US" sz="3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nvPicPr>
        <p:blipFill>
          <a:blip r:embed="rId1"/>
          <a:stretch>
            <a:fillRect/>
          </a:stretch>
        </p:blipFill>
        <p:spPr>
          <a:xfrm>
            <a:off x="3698875" y="109855"/>
            <a:ext cx="7728585" cy="678053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1"/>
          <a:stretch>
            <a:fillRect/>
          </a:stretch>
        </p:blipFill>
        <p:spPr>
          <a:xfrm>
            <a:off x="3258579" y="321036"/>
            <a:ext cx="7935055" cy="604433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Box 7"/>
          <p:cNvSpPr txBox="1"/>
          <p:nvPr/>
        </p:nvSpPr>
        <p:spPr>
          <a:xfrm>
            <a:off x="0" y="77492"/>
            <a:ext cx="12120245" cy="675249"/>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1000"/>
              </a:spcAft>
              <a:buClrTx/>
              <a:buSzTx/>
              <a:buFontTx/>
              <a:buNone/>
              <a:defRPr/>
            </a:pP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‘Our Father who is in heaven, Hallowed be Your name. </a:t>
            </a:r>
            <a:endParaRPr kumimoji="0" lang="en-US" sz="3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276386" y="976393"/>
            <a:ext cx="11639227" cy="6278642"/>
          </a:xfrm>
          <a:prstGeom prst="rect">
            <a:avLst/>
          </a:prstGeom>
          <a:noFill/>
        </p:spPr>
        <p:txBody>
          <a:bodyPr wrap="square" rtlCol="0">
            <a:spAutoFit/>
          </a:bodyPr>
          <a:lstStyle/>
          <a:p>
            <a:r>
              <a:rPr lang="en-US" sz="3200" b="1" i="1" dirty="0">
                <a:solidFill>
                  <a:schemeClr val="accent4">
                    <a:lumMod val="40000"/>
                    <a:lumOff val="60000"/>
                  </a:schemeClr>
                </a:solidFill>
              </a:rPr>
              <a:t>I find it striking that when Jesus taught the church how to pray, the first thing He chose to tell us to pray about is that the name of God might be regarded as sacred. Very few people today would list the hallowing of the name of God as a top priority for the supplications of the people of God. It almost seems foreign to our environment to place so much emphasis on proper treatment of a name.</a:t>
            </a:r>
            <a:endParaRPr lang="en-US" sz="3200" b="1" i="1" dirty="0">
              <a:solidFill>
                <a:schemeClr val="accent4">
                  <a:lumMod val="40000"/>
                  <a:lumOff val="60000"/>
                </a:schemeClr>
              </a:solidFill>
            </a:endParaRPr>
          </a:p>
          <a:p>
            <a:r>
              <a:rPr lang="en-US" sz="3200" b="1" i="1" dirty="0">
                <a:solidFill>
                  <a:schemeClr val="accent4">
                    <a:lumMod val="40000"/>
                    <a:lumOff val="60000"/>
                  </a:schemeClr>
                </a:solidFill>
              </a:rPr>
              <a:t>I don’t think that anything reveals the state of a person’s soul more clearly than the words that come out of his mouth. I understand that Christians are capable of all kinds of sin, but I can’t understand how a regenerate person could ever use the name of Jesus in a blasphemous way. How can you worship Someone whom you routinely blaspheme? I don’t see how it’s possible.- R.C. Sproul</a:t>
            </a:r>
            <a:endParaRPr lang="en-US" sz="3200" b="1" i="1" dirty="0">
              <a:solidFill>
                <a:schemeClr val="accent4">
                  <a:lumMod val="40000"/>
                  <a:lumOff val="60000"/>
                </a:schemeClr>
              </a:solidFill>
            </a:endParaRPr>
          </a:p>
          <a:p>
            <a:endParaRPr lang="en-US" dirty="0">
              <a:solidFill>
                <a:schemeClr val="accent4">
                  <a:lumMod val="40000"/>
                  <a:lumOff val="6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Box 7"/>
          <p:cNvSpPr txBox="1"/>
          <p:nvPr/>
        </p:nvSpPr>
        <p:spPr>
          <a:xfrm>
            <a:off x="35877" y="92990"/>
            <a:ext cx="12120245" cy="1312347"/>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1000"/>
              </a:spcAft>
              <a:buClrTx/>
              <a:buSzTx/>
              <a:buFontTx/>
              <a:buNone/>
              <a:defRPr/>
            </a:pP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‘Your kingdom come. Your will be done, On earth as it is in heaven. </a:t>
            </a:r>
            <a:endParaRPr kumimoji="0" lang="en-US" sz="3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35877" y="1405337"/>
            <a:ext cx="12120245" cy="5509200"/>
          </a:xfrm>
          <a:prstGeom prst="rect">
            <a:avLst/>
          </a:prstGeom>
          <a:noFill/>
        </p:spPr>
        <p:txBody>
          <a:bodyPr wrap="square" rtlCol="0">
            <a:spAutoFit/>
          </a:bodyPr>
          <a:lstStyle/>
          <a:p>
            <a:r>
              <a:rPr lang="en-US" sz="3200" dirty="0">
                <a:solidFill>
                  <a:schemeClr val="accent4">
                    <a:lumMod val="40000"/>
                    <a:lumOff val="60000"/>
                  </a:schemeClr>
                </a:solidFill>
              </a:rPr>
              <a:t>"Thy will be done" is what we are saying. That is the climax of the first half of the prayer. We are asking God to be God. We are asking God to do not what we want, but what God wants. We are asking God to make manifest the holiness that is now mostly hidden, to set free in all its terrible splendor the devastating power that is now mostly under restraint. "Thy kingdom come . . . on earth" is what we are saying. And if that were suddenly to happen, what then? What would stand and what would fall? Who would be welcomed in and who would be thrown the hell out? Which if any of our most precious visions of what God is and of what human beings are would prove to be more or less on the mark and which would turn out to be phony as three-dollar bills?- </a:t>
            </a:r>
            <a:r>
              <a:rPr lang="en-US" sz="2400" dirty="0">
                <a:solidFill>
                  <a:schemeClr val="accent4">
                    <a:lumMod val="40000"/>
                    <a:lumOff val="60000"/>
                  </a:schemeClr>
                </a:solidFill>
              </a:rPr>
              <a:t>Fredrick Buechner</a:t>
            </a:r>
            <a:endParaRPr lang="en-US" sz="2400" dirty="0">
              <a:solidFill>
                <a:schemeClr val="accent4">
                  <a:lumMod val="40000"/>
                  <a:lumOff val="6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Box 7"/>
          <p:cNvSpPr txBox="1"/>
          <p:nvPr/>
        </p:nvSpPr>
        <p:spPr>
          <a:xfrm>
            <a:off x="35877" y="0"/>
            <a:ext cx="12120245" cy="675249"/>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1000"/>
              </a:spcAft>
              <a:buClrTx/>
              <a:buSzTx/>
              <a:buFontTx/>
              <a:buNone/>
              <a:defRPr/>
            </a:pP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‘Give us this day our daily bread. </a:t>
            </a:r>
            <a:endParaRPr kumimoji="0" lang="en-US" sz="3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3049292" y="2663214"/>
            <a:ext cx="6098582" cy="1477328"/>
          </a:xfrm>
          <a:prstGeom prst="rect">
            <a:avLst/>
          </a:prstGeom>
          <a:noFill/>
        </p:spPr>
        <p:txBody>
          <a:bodyPr wrap="square">
            <a:spAutoFit/>
          </a:bodyPr>
          <a:lstStyle/>
          <a:p>
            <a:r>
              <a:rPr lang="en-US" dirty="0"/>
              <a:t>Hey were in the wilderness 16      “In the wilderness He fed you manna which your fathers did not know, that He might humble you and that He might test you, to do good for you in the end. </a:t>
            </a:r>
            <a:endParaRPr lang="en-US" dirty="0"/>
          </a:p>
          <a:p>
            <a:r>
              <a:rPr lang="en-US" dirty="0"/>
              <a:t>          17      “Otherwise, you may say in your heart, ‘My power and the strength of my hand made me this wealth.’ </a:t>
            </a:r>
            <a:endParaRPr lang="en-US" dirty="0"/>
          </a:p>
        </p:txBody>
      </p:sp>
      <p:sp>
        <p:nvSpPr>
          <p:cNvPr id="4" name="TextBox 3"/>
          <p:cNvSpPr txBox="1"/>
          <p:nvPr/>
        </p:nvSpPr>
        <p:spPr>
          <a:xfrm>
            <a:off x="309966" y="675249"/>
            <a:ext cx="11466161" cy="5339923"/>
          </a:xfrm>
          <a:prstGeom prst="rect">
            <a:avLst/>
          </a:prstGeom>
          <a:noFill/>
        </p:spPr>
        <p:txBody>
          <a:bodyPr wrap="square" rtlCol="0">
            <a:spAutoFit/>
          </a:bodyPr>
          <a:lstStyle/>
          <a:p>
            <a:r>
              <a:rPr lang="en-US" sz="3100" b="0" i="0" dirty="0">
                <a:solidFill>
                  <a:schemeClr val="accent4">
                    <a:lumMod val="40000"/>
                    <a:lumOff val="60000"/>
                  </a:schemeClr>
                </a:solidFill>
                <a:effectLst/>
                <a:latin typeface="roboto" panose="02000000000000000000" pitchFamily="2" charset="0"/>
              </a:rPr>
              <a:t> It is perfectly proper then that we pray about the need of the body. Bread here is a symbol of all the necessities of physical life. It includes more than mere bread; it stands for all that our physical life demands -- shelter, drink, clothing -- anything that the body requires. The vital concern in this area is that there be available to us an immediate unbroken supply. So, this prayer moves right at the issue when it says; "Give us this day each day our daily bread." The only limit in this prayer is that we are never to pray for a warehouse full supply for a year ahead. There are no giant economy packages available to us in this area of life. We are to pray for one day's supply.- Ray Stedman</a:t>
            </a:r>
            <a:endParaRPr lang="en-US" sz="3100" dirty="0">
              <a:solidFill>
                <a:schemeClr val="accent4">
                  <a:lumMod val="40000"/>
                  <a:lumOff val="60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Box 7"/>
          <p:cNvSpPr txBox="1"/>
          <p:nvPr/>
        </p:nvSpPr>
        <p:spPr>
          <a:xfrm>
            <a:off x="35877" y="46495"/>
            <a:ext cx="12120245" cy="1312347"/>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1000"/>
              </a:spcAft>
              <a:buClrTx/>
              <a:buSzTx/>
              <a:buFontTx/>
              <a:buNone/>
              <a:defRPr/>
            </a:pP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‘And forgive us our debts, as we also have forgiven our debtors. </a:t>
            </a:r>
            <a:endParaRPr kumimoji="0" lang="en-US" sz="3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170482" y="1358842"/>
            <a:ext cx="11809708" cy="5339923"/>
          </a:xfrm>
          <a:prstGeom prst="rect">
            <a:avLst/>
          </a:prstGeom>
          <a:noFill/>
        </p:spPr>
        <p:txBody>
          <a:bodyPr wrap="square" rtlCol="0">
            <a:spAutoFit/>
          </a:bodyPr>
          <a:lstStyle/>
          <a:p>
            <a:r>
              <a:rPr lang="en-US" sz="3100" dirty="0">
                <a:solidFill>
                  <a:schemeClr val="accent4">
                    <a:lumMod val="40000"/>
                    <a:lumOff val="60000"/>
                  </a:schemeClr>
                </a:solidFill>
              </a:rPr>
              <a:t>Our real problem at this point is not theological. Our real problem is personal. We don’t see ourselves as very great sinners; therefore, we do not appreciate how greatly God has forgiven us. But when your own sins seem small, the sins of others against you will seem big indeed. The reverse is also true. The greater you see the depth of your sin before God, the less the sins of other people against you will bother you. Don’t talk about repentance unless you are willing to forgive your brothers and sisters. Unless you are willing to forgive, your repentance is just so much hot air and empty talk. True repentance always starts with a change of mind that leads to a change of heart that leads to a change (in this case) in the way we view those who have sinned against us. -Ray Pritchard</a:t>
            </a:r>
            <a:endParaRPr lang="en-US" sz="3100" dirty="0">
              <a:solidFill>
                <a:schemeClr val="accent4">
                  <a:lumMod val="40000"/>
                  <a:lumOff val="60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Box 7"/>
          <p:cNvSpPr txBox="1"/>
          <p:nvPr/>
        </p:nvSpPr>
        <p:spPr>
          <a:xfrm>
            <a:off x="35877" y="0"/>
            <a:ext cx="12120245" cy="1312347"/>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1000"/>
              </a:spcAft>
              <a:buClrTx/>
              <a:buSzTx/>
              <a:buFontTx/>
              <a:buNone/>
              <a:defRPr/>
            </a:pP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‘And do not lead us into temptation but deliver us from evil. </a:t>
            </a:r>
            <a:endParaRPr kumimoji="0" lang="en-US" sz="3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70802" y="1383725"/>
            <a:ext cx="11959811" cy="5507990"/>
          </a:xfrm>
          <a:prstGeom prst="rect">
            <a:avLst/>
          </a:prstGeom>
          <a:noFill/>
        </p:spPr>
        <p:txBody>
          <a:bodyPr wrap="square" rtlCol="0">
            <a:spAutoFit/>
          </a:bodyPr>
          <a:lstStyle/>
          <a:p>
            <a:pPr algn="just"/>
            <a:r>
              <a:rPr lang="en-US" sz="3200" b="0" i="0" dirty="0">
                <a:solidFill>
                  <a:schemeClr val="accent4">
                    <a:lumMod val="40000"/>
                    <a:lumOff val="60000"/>
                  </a:schemeClr>
                </a:solidFill>
                <a:effectLst/>
                <a:latin typeface="Arial" panose="020B0604020202020204" pitchFamily="34" charset="0"/>
                <a:cs typeface="Arial" panose="020B0604020202020204" pitchFamily="34" charset="0"/>
              </a:rPr>
              <a:t>In the course of providence, the Lord tests our graces and the sincerity of our profession; and for this purpose he does “lead us into temptation. ” We entreat him not to try us too severely. ‘Lord, let not my joys or my sorrows become temptations to me. As I would not run into temptation of myself, I pray thee, do not lead me where I must inevitably meet it.</a:t>
            </a:r>
            <a:endParaRPr lang="en-US" sz="3200" b="0" i="0" dirty="0">
              <a:solidFill>
                <a:schemeClr val="accent4">
                  <a:lumMod val="40000"/>
                  <a:lumOff val="60000"/>
                </a:schemeClr>
              </a:solidFill>
              <a:effectLst/>
              <a:latin typeface="Arial" panose="020B0604020202020204" pitchFamily="34" charset="0"/>
              <a:cs typeface="Arial" panose="020B0604020202020204" pitchFamily="34" charset="0"/>
            </a:endParaRPr>
          </a:p>
          <a:p>
            <a:pPr algn="just"/>
            <a:r>
              <a:rPr lang="en-US" sz="3200" b="0" i="0" dirty="0">
                <a:solidFill>
                  <a:schemeClr val="accent4">
                    <a:lumMod val="40000"/>
                    <a:lumOff val="60000"/>
                  </a:schemeClr>
                </a:solidFill>
                <a:effectLst/>
                <a:latin typeface="Arial" panose="020B0604020202020204" pitchFamily="34" charset="0"/>
                <a:cs typeface="Arial" panose="020B0604020202020204" pitchFamily="34" charset="0"/>
              </a:rPr>
              <a:t>But if I must be tried, Lord, deliver me from falling into evil, and specially preserve me from that evil one, who, above all, seeks my soul, to destroy it. Temptation or trial may be for my good, if I am delivered from evil.</a:t>
            </a:r>
            <a:endParaRPr lang="en-US" sz="3200" b="0" i="0" dirty="0">
              <a:solidFill>
                <a:schemeClr val="accent4">
                  <a:lumMod val="40000"/>
                  <a:lumOff val="60000"/>
                </a:schemeClr>
              </a:solidFill>
              <a:effectLst/>
              <a:latin typeface="Arial" panose="020B0604020202020204" pitchFamily="34" charset="0"/>
              <a:cs typeface="Arial" panose="020B0604020202020204" pitchFamily="34" charset="0"/>
            </a:endParaRPr>
          </a:p>
          <a:p>
            <a:pPr algn="just"/>
            <a:r>
              <a:rPr lang="en-US" sz="3200" b="0" i="0" dirty="0">
                <a:solidFill>
                  <a:schemeClr val="accent4">
                    <a:lumMod val="40000"/>
                    <a:lumOff val="60000"/>
                  </a:schemeClr>
                </a:solidFill>
                <a:effectLst/>
                <a:latin typeface="Arial" panose="020B0604020202020204" pitchFamily="34" charset="0"/>
                <a:cs typeface="Arial" panose="020B0604020202020204" pitchFamily="34" charset="0"/>
              </a:rPr>
              <a:t>Lord, do this for me, for I cannot preserve myself.’  </a:t>
            </a:r>
            <a:r>
              <a:rPr lang="en-US" sz="2400" b="0" i="0" dirty="0">
                <a:solidFill>
                  <a:schemeClr val="accent4">
                    <a:lumMod val="40000"/>
                    <a:lumOff val="60000"/>
                  </a:schemeClr>
                </a:solidFill>
                <a:effectLst/>
                <a:latin typeface="Arial" panose="020B0604020202020204" pitchFamily="34" charset="0"/>
                <a:cs typeface="Arial" panose="020B0604020202020204" pitchFamily="34" charset="0"/>
              </a:rPr>
              <a:t>C.H. Spurgeon</a:t>
            </a:r>
            <a:endParaRPr lang="en-US" sz="2400" b="0" i="0" dirty="0">
              <a:solidFill>
                <a:schemeClr val="accent4">
                  <a:lumMod val="40000"/>
                  <a:lumOff val="60000"/>
                </a:schemeClr>
              </a:solidFill>
              <a:effectLst/>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2075159" y="150463"/>
            <a:ext cx="8556678" cy="655707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4341</Words>
  <Application>WPS Presentation</Application>
  <PresentationFormat>Widescreen</PresentationFormat>
  <Paragraphs>31</Paragraphs>
  <Slides>9</Slides>
  <Notes>9</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9</vt:i4>
      </vt:variant>
    </vt:vector>
  </HeadingPairs>
  <TitlesOfParts>
    <vt:vector size="23" baseType="lpstr">
      <vt:lpstr>Arial</vt:lpstr>
      <vt:lpstr>SimSun</vt:lpstr>
      <vt:lpstr>Wingdings</vt:lpstr>
      <vt:lpstr>Source Serif Pro</vt:lpstr>
      <vt:lpstr>Calibri</vt:lpstr>
      <vt:lpstr>Avenir LT W01_45 Book1475508</vt:lpstr>
      <vt:lpstr>roboto</vt:lpstr>
      <vt:lpstr>Open Sans</vt:lpstr>
      <vt:lpstr>Microsoft YaHei</vt:lpstr>
      <vt:lpstr>Arial Unicode MS</vt:lpstr>
      <vt:lpstr>Calibri Light</vt:lpstr>
      <vt:lpstr>Segoe Print</vt:lpstr>
      <vt:lpstr>Verdana</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WPP Presentation</dc:title>
  <dc:creator>Revive IT</dc:creator>
  <cp:lastModifiedBy>Revive IT</cp:lastModifiedBy>
  <cp:revision>86</cp:revision>
  <dcterms:created xsi:type="dcterms:W3CDTF">2023-01-28T17:36:00Z</dcterms:created>
  <dcterms:modified xsi:type="dcterms:W3CDTF">2023-08-04T21:57:16Z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1033-10.2.0.7636</vt:lpwstr>
  </property>
</Properties>
</file>