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
  </p:handoutMasterIdLst>
  <p:sldIdLst>
    <p:sldId id="357" r:id="rId3"/>
    <p:sldId id="446" r:id="rId5"/>
    <p:sldId id="452" r:id="rId6"/>
    <p:sldId id="458" r:id="rId7"/>
    <p:sldId id="454" r:id="rId8"/>
    <p:sldId id="457" r:id="rId9"/>
    <p:sldId id="455" r:id="rId10"/>
    <p:sldId id="456" r:id="rId11"/>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C30"/>
    <a:srgbClr val="AC76D6"/>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2" autoAdjust="0"/>
    <p:restoredTop sz="54642" autoAdjust="0"/>
  </p:normalViewPr>
  <p:slideViewPr>
    <p:cSldViewPr snapToGrid="0">
      <p:cViewPr varScale="1">
        <p:scale>
          <a:sx n="62" d="100"/>
          <a:sy n="62" d="100"/>
        </p:scale>
        <p:origin x="2412" y="66"/>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G. Campbell Morgan; “THE King having declared the laws of human inter-relationship, and having dealt with the principles of Divine relationship, proceeded to the discussion of the attitude of His subjects towards earthly things.”…kingdom relationship. </a:t>
            </a:r>
            <a:endParaRPr lang="en-US" sz="1400" b="1" dirty="0"/>
          </a:p>
          <a:p>
            <a:r>
              <a:rPr lang="en-US" sz="1400" b="1" dirty="0"/>
              <a:t>How do I handle myself In the New Kingdom? </a:t>
            </a:r>
            <a:endParaRPr lang="en-US" sz="1400" b="1" dirty="0"/>
          </a:p>
          <a:p>
            <a:r>
              <a:rPr lang="en-US" sz="1400" b="1" dirty="0"/>
              <a:t>Are there things I should be doing differently?</a:t>
            </a:r>
            <a:endParaRPr lang="en-US" sz="1400" b="1" dirty="0"/>
          </a:p>
          <a:p>
            <a:r>
              <a:rPr lang="en-US" sz="1400" b="1" dirty="0"/>
              <a:t> Are there things I should recognize or think about differently? </a:t>
            </a:r>
            <a:endParaRPr lang="en-US" sz="1400" b="1" dirty="0"/>
          </a:p>
          <a:p>
            <a:r>
              <a:rPr lang="en-US" sz="1400" b="1" dirty="0"/>
              <a:t>My relationship with God has changed…My relationship to people has changed…What about my relationship to things…to the World?</a:t>
            </a:r>
            <a:endParaRPr lang="en-US" sz="1400" b="1" dirty="0"/>
          </a:p>
          <a:p>
            <a:endParaRPr lang="en-US" sz="1400" b="1" dirty="0"/>
          </a:p>
          <a:p>
            <a:r>
              <a:rPr lang="en-US" sz="1400" b="1" dirty="0"/>
              <a:t>Growing up, sledding in the winter was always looked forward to. There was usually a risk associated with it since most of the hills were in wooded areas or right next to roads or driveways.</a:t>
            </a:r>
            <a:endParaRPr lang="en-US" sz="1400" b="1" dirty="0"/>
          </a:p>
          <a:p>
            <a:r>
              <a:rPr lang="en-US" sz="1400" b="1" dirty="0"/>
              <a:t>Despite the known dangers, we loved to sled…not so much, the stop always!</a:t>
            </a:r>
            <a:endParaRPr lang="en-US" sz="1400" b="1" dirty="0"/>
          </a:p>
          <a:p>
            <a:r>
              <a:rPr lang="en-US" sz="1400" b="1" dirty="0"/>
              <a:t>There was a particular hill we used a lot that had a tree and a house at the end of the run. We would almost always hit one or the other. Sometimes we would get hurt... not often very serious but that did not stop us from the fun.</a:t>
            </a:r>
            <a:endParaRPr lang="en-US" sz="1400" b="1" dirty="0"/>
          </a:p>
          <a:p>
            <a:r>
              <a:rPr lang="en-US" sz="1400" b="1" dirty="0"/>
              <a:t>What Jesus brings up for discussion is something like that.</a:t>
            </a:r>
            <a:endParaRPr lang="en-US" sz="1400" b="1" dirty="0"/>
          </a:p>
          <a:p>
            <a:r>
              <a:rPr lang="en-US" sz="1400" b="1" dirty="0"/>
              <a:t>It is money, wealth, things… They are always fun to have but we know it ends in possible pain and the pleasure is short lived at best…making it even more addictive. We begin enjoying the ride and put up with the frequent bumps and bruises and forget about the trade off we are making for the  fun of the run. </a:t>
            </a:r>
            <a:endParaRPr lang="en-US" sz="1400" b="1" dirty="0"/>
          </a:p>
          <a:p>
            <a:r>
              <a:rPr lang="en-US" sz="1400" b="1" dirty="0"/>
              <a:t>Material is MUCH more addictive and serious than sledding and we can find we are re-arranging our  priorities and our entire lives around the material things.</a:t>
            </a:r>
            <a:endParaRPr lang="en-US" sz="1400" b="1" dirty="0"/>
          </a:p>
          <a:p>
            <a:r>
              <a:rPr lang="en-US" sz="1400" b="1" dirty="0"/>
              <a:t>Jesus issues this warning.</a:t>
            </a:r>
            <a:endParaRPr lang="en-US" sz="14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r>
              <a:rPr lang="en-US" b="1" dirty="0"/>
              <a:t>READ</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endParaRPr lang="en-US" b="1" dirty="0"/>
          </a:p>
          <a:p>
            <a:r>
              <a:rPr lang="en-US" b="1" dirty="0"/>
              <a:t>Optometrist…1 or 2</a:t>
            </a:r>
            <a:endParaRPr lang="en-US" b="1" dirty="0"/>
          </a:p>
          <a:p>
            <a:r>
              <a:rPr lang="en-US" b="1" dirty="0"/>
              <a:t>Here, Jesus is saying…One or Two (not one and two)</a:t>
            </a:r>
            <a:endParaRPr lang="en-US" b="1" dirty="0"/>
          </a:p>
          <a:p>
            <a:r>
              <a:rPr lang="en-US" b="1" dirty="0"/>
              <a:t>Treasure on earth OR treasure in heaven.</a:t>
            </a:r>
            <a:endParaRPr lang="en-US" b="1" dirty="0"/>
          </a:p>
          <a:p>
            <a:endParaRPr lang="en-US" b="1" dirty="0"/>
          </a:p>
          <a:p>
            <a:r>
              <a:rPr lang="en-US" b="1" dirty="0"/>
              <a:t>1 . We can’t have real treasure in both places because treasure is a matter of the heart.</a:t>
            </a:r>
            <a:endParaRPr lang="en-US" b="1" dirty="0"/>
          </a:p>
          <a:p>
            <a:r>
              <a:rPr lang="en-US" b="1" dirty="0"/>
              <a:t>We can’t follow two tracks at the same time. </a:t>
            </a:r>
            <a:endParaRPr lang="en-US" b="1" dirty="0"/>
          </a:p>
          <a:p>
            <a:r>
              <a:rPr lang="en-US" b="1" dirty="0"/>
              <a:t>Divided hearts are literally stuck they MUST and DO make a choice. They never stay at the junction. Time pushes us each past with our next decision.</a:t>
            </a:r>
            <a:endParaRPr lang="en-US" b="1" dirty="0"/>
          </a:p>
          <a:p>
            <a:r>
              <a:rPr lang="en-US" b="1" dirty="0"/>
              <a:t>Maybe subtly even unknowingly but the little choices reinforce the heart’s direction.</a:t>
            </a:r>
            <a:endParaRPr lang="en-US" b="1" dirty="0"/>
          </a:p>
          <a:p>
            <a:r>
              <a:rPr lang="en-US" b="1" dirty="0"/>
              <a:t>What I pursue as well as what I neglect fashions or fleshes out my choice and fashions my heart.  </a:t>
            </a:r>
            <a:endParaRPr lang="en-US" b="1" dirty="0"/>
          </a:p>
          <a:p>
            <a:r>
              <a:rPr lang="en-US" b="1" dirty="0"/>
              <a:t>What is valuable to me, to you? What is important?, What treasure are you purchasing with time, money or influence. You cannot be building your kingdom and Jesus’ at the same time.</a:t>
            </a:r>
            <a:endParaRPr lang="en-US" b="1" dirty="0"/>
          </a:p>
          <a:p>
            <a:endParaRPr lang="en-US" b="1" dirty="0"/>
          </a:p>
          <a:p>
            <a:endParaRPr lang="en-US" b="1" dirty="0"/>
          </a:p>
          <a:p>
            <a:r>
              <a:rPr lang="en-US" b="1" dirty="0"/>
              <a:t>As a kid, younger sibling has something I want (considering it treasure), my JOB was to convince them that what they had was NOT a treasure but what I had (a rock or pencil or Hot Wheel car or…) was!</a:t>
            </a:r>
            <a:endParaRPr lang="en-US" b="1" dirty="0"/>
          </a:p>
          <a:p>
            <a:r>
              <a:rPr lang="en-US" b="1" dirty="0"/>
              <a:t>I had to make them change their mind about the real treasure and trick them into thinking that the useless thing I had WAS treasure.</a:t>
            </a:r>
            <a:endParaRPr lang="en-US" b="1" dirty="0"/>
          </a:p>
          <a:p>
            <a:r>
              <a:rPr lang="en-US" b="1" dirty="0"/>
              <a:t>Sometimes it worked sometimes it didn’t, but that same ploy is used successfully by Satan CONSTANTLY on Believers. The world does not need to be tricked. They don’t care for true wealth or true treasure.</a:t>
            </a:r>
            <a:endParaRPr lang="en-US" b="1" dirty="0"/>
          </a:p>
          <a:p>
            <a:endParaRPr lang="en-US" b="1" dirty="0"/>
          </a:p>
          <a:p>
            <a:r>
              <a:rPr lang="en-US" b="1" dirty="0"/>
              <a:t>Here is the thing though, as we grew up, it became harder and harder for me to convince my brother or sister. As they grew older, they began to understand what really WAS important. What really HAD more value.</a:t>
            </a:r>
            <a:endParaRPr lang="en-US" b="1" dirty="0"/>
          </a:p>
          <a:p>
            <a:r>
              <a:rPr lang="en-US" b="1" dirty="0"/>
              <a:t>As a Believer, are we GROWING UP? Are we still trading our apples for rocks? Are we prizing our relationship with people and the Lord more than we are prizing wealth, friends, job, power?</a:t>
            </a:r>
            <a:endParaRPr lang="en-US" b="1" dirty="0"/>
          </a:p>
          <a:p>
            <a:endParaRPr lang="en-US" b="1" dirty="0"/>
          </a:p>
          <a:p>
            <a:r>
              <a:rPr lang="en-US" b="1" dirty="0"/>
              <a:t>James makes it pretty easy (or hard) to recognize;</a:t>
            </a:r>
            <a:endParaRPr lang="en-US" b="1" dirty="0"/>
          </a:p>
          <a:p>
            <a:pPr marL="0" marR="0">
              <a:lnSpc>
                <a:spcPct val="115000"/>
              </a:lnSpc>
              <a:spcBef>
                <a:spcPts val="0"/>
              </a:spcBef>
              <a:spcAft>
                <a:spcPts val="1000"/>
              </a:spcAft>
            </a:pPr>
            <a:r>
              <a:rPr lang="en-US" sz="1800" b="1" i="1" dirty="0">
                <a:effectLst/>
                <a:latin typeface="Calibri" panose="020F0502020204030204" pitchFamily="34" charset="0"/>
              </a:rPr>
              <a:t>James 1:27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Pure and undefiled religion in the sight of our God and Father is this: to visit orphans and widows in their distress, and to keep oneself unstained by the world.” (NASB95)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Relational…Involved in peoples lives and UNINVOLVED in the world.</a:t>
            </a:r>
            <a:endParaRPr lang="en-US" sz="1800" b="1" i="1" dirty="0">
              <a:effectLst/>
              <a:latin typeface="Calibri" panose="020F0502020204030204" pitchFamily="34" charset="0"/>
            </a:endParaRPr>
          </a:p>
          <a:p>
            <a:pPr marL="0" marR="0">
              <a:lnSpc>
                <a:spcPct val="115000"/>
              </a:lnSpc>
              <a:spcBef>
                <a:spcPts val="0"/>
              </a:spcBef>
              <a:spcAft>
                <a:spcPts val="1000"/>
              </a:spcAft>
            </a:pP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Notice how we treat others is pleaseing to Christ. There is no mention of sucessful career in banking, what car I drive or house I live in.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These things James calls pure and undefiled are NOT just for those who have money but these are traits that are to mark each of us as a subject in Christ's kingdom.</a:t>
            </a:r>
            <a:endParaRPr lang="en-US" sz="1200" b="1" i="1" dirty="0"/>
          </a:p>
          <a:p>
            <a:endParaRPr lang="en-US" b="1" i="1" dirty="0"/>
          </a:p>
          <a:p>
            <a:endParaRPr lang="en-US" b="1" dirty="0"/>
          </a:p>
          <a:p>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r>
              <a:rPr lang="en-US" b="1" dirty="0"/>
              <a:t>In this parable, the farmer has spent a good chunk of his life working the farm…keeping his eye on the prize, only to find out it was the wrong prize.</a:t>
            </a:r>
            <a:endParaRPr lang="en-US" b="1" dirty="0"/>
          </a:p>
          <a:p>
            <a:endParaRPr lang="en-US" b="1" dirty="0"/>
          </a:p>
          <a:p>
            <a:r>
              <a:rPr lang="en-US" b="1" dirty="0"/>
              <a:t>READ.</a:t>
            </a:r>
            <a:endParaRPr lang="en-US" b="1" dirty="0"/>
          </a:p>
          <a:p>
            <a:r>
              <a:rPr lang="en-US" b="1" dirty="0"/>
              <a:t>Year after year growing crops and tending them until his crops become big enough to OVERFLOW his containers.</a:t>
            </a:r>
            <a:endParaRPr lang="en-US" b="1" dirty="0"/>
          </a:p>
          <a:p>
            <a:r>
              <a:rPr lang="en-US" b="1" dirty="0"/>
              <a:t>That, in and of itself may not be a bad thing but Jesus gives us a peak into His heart and his heart says…</a:t>
            </a:r>
            <a:r>
              <a:rPr lang="en-US" b="1" dirty="0" err="1"/>
              <a:t>me,me,me</a:t>
            </a:r>
            <a:r>
              <a:rPr lang="en-US" b="1" dirty="0"/>
              <a:t>,. Safety, comfort, ‘reward’ comes from crops.</a:t>
            </a:r>
            <a:endParaRPr lang="en-US" b="1" dirty="0"/>
          </a:p>
          <a:p>
            <a:r>
              <a:rPr lang="en-US" b="1" dirty="0"/>
              <a:t>After so many years tending to his farm…he buys the farm and all the “STUFF” is of absolutely NO VAUE. But he, like us (at least at times) get ‘focused’ on the wrong thing. </a:t>
            </a:r>
            <a:endParaRPr lang="en-US" b="1" dirty="0"/>
          </a:p>
          <a:p>
            <a:r>
              <a:rPr lang="en-US" b="1" dirty="0"/>
              <a:t>  </a:t>
            </a:r>
            <a:endParaRPr lang="en-US" b="1" dirty="0"/>
          </a:p>
          <a:p>
            <a:r>
              <a:rPr lang="en-US" b="1" dirty="0"/>
              <a:t>Optometrist…1 or 2</a:t>
            </a:r>
            <a:endParaRPr lang="en-US" b="1" dirty="0"/>
          </a:p>
          <a:p>
            <a:r>
              <a:rPr lang="en-US" b="1" dirty="0"/>
              <a:t>Here, Jesus is saying…One or Two (not one and two)</a:t>
            </a:r>
            <a:endParaRPr lang="en-US" b="1" dirty="0"/>
          </a:p>
          <a:p>
            <a:r>
              <a:rPr lang="en-US" b="1" dirty="0"/>
              <a:t>Treasure on earth OR treasure in heaven.</a:t>
            </a:r>
            <a:endParaRPr lang="en-US" b="1" dirty="0"/>
          </a:p>
          <a:p>
            <a:endParaRPr lang="en-US" b="1" dirty="0"/>
          </a:p>
          <a:p>
            <a:r>
              <a:rPr lang="en-US" b="1" dirty="0"/>
              <a:t>As a kid, younger sibling has something I want (considering it treasure), my JOB was to convince them that what they had was NOT a treasure but what I had (a rock or pencil or Hot Wheel car or…)was!</a:t>
            </a:r>
            <a:endParaRPr lang="en-US" b="1" dirty="0"/>
          </a:p>
          <a:p>
            <a:r>
              <a:rPr lang="en-US" b="1" dirty="0"/>
              <a:t>I had to make them change their mind about the real treasure and trick them into thinking that the useless thing I had WAS treasure.</a:t>
            </a:r>
            <a:endParaRPr lang="en-US" b="1" dirty="0"/>
          </a:p>
          <a:p>
            <a:r>
              <a:rPr lang="en-US" b="1" dirty="0"/>
              <a:t>Sometimes it worked sometimes it didn’t, but that same ploy is used successfully by Satan CONSTANTLY on Believers. The world does not need to be tricked. They don’t care for true wealth or true treasure.</a:t>
            </a:r>
            <a:endParaRPr lang="en-US" b="1" dirty="0"/>
          </a:p>
          <a:p>
            <a:endParaRPr lang="en-US" b="1" dirty="0"/>
          </a:p>
          <a:p>
            <a:r>
              <a:rPr lang="en-US" b="1" dirty="0"/>
              <a:t>Here is the thing though, as we grew up, it became harder and harder for me to convince my brother or sister. As they grew older, they began to understand what really WAS important. What really HAD more value.</a:t>
            </a:r>
            <a:endParaRPr lang="en-US" b="1" dirty="0"/>
          </a:p>
          <a:p>
            <a:r>
              <a:rPr lang="en-US" b="1" dirty="0"/>
              <a:t>As a Believer, are we GROWING UP? Are we prizing our relationship with the Lord more than we are prizing wealth, things, friends, job, power?</a:t>
            </a:r>
            <a:endParaRPr lang="en-US" b="1" dirty="0"/>
          </a:p>
          <a:p>
            <a:r>
              <a:rPr lang="en-US" b="1" dirty="0"/>
              <a:t>As we grow older in the Lord, is he becoming more precious. Do you value your time with Him more/ Is it more important now than before to spend and expend for His Kingdom?</a:t>
            </a:r>
            <a:endParaRPr lang="en-US" b="1" dirty="0"/>
          </a:p>
          <a:p>
            <a:endParaRPr lang="en-US" b="1" dirty="0"/>
          </a:p>
          <a:p>
            <a:r>
              <a:rPr lang="en-US" b="1" dirty="0"/>
              <a:t>C.H. Spurgeon says something interesting along these lines; Lay not out your life for gathering wealth: </a:t>
            </a:r>
            <a:r>
              <a:rPr lang="en-US" b="1" u="sng" dirty="0"/>
              <a:t>this would be degrading to you as servants of the heavenly kingdom</a:t>
            </a:r>
            <a:r>
              <a:rPr lang="en-US" b="1" dirty="0"/>
              <a:t>.</a:t>
            </a:r>
            <a:endParaRPr lang="en-US" b="1" dirty="0"/>
          </a:p>
          <a:p>
            <a:endParaRPr lang="en-US" b="1" u="sng" dirty="0"/>
          </a:p>
          <a:p>
            <a:r>
              <a:rPr lang="en-US" b="1" u="sng" dirty="0"/>
              <a:t>Chasing after money or things is beneath us!</a:t>
            </a:r>
            <a:endParaRPr lang="en-US" b="1" u="sng" dirty="0"/>
          </a:p>
          <a:p>
            <a:r>
              <a:rPr lang="en-US" b="1" u="none" dirty="0"/>
              <a:t>Finding our comfort or joy in the things of the world STEALS the joy we have already been given.</a:t>
            </a:r>
            <a:endParaRPr lang="en-US" b="1" u="none" dirty="0"/>
          </a:p>
          <a:p>
            <a:r>
              <a:rPr lang="en-US" b="1" u="none" dirty="0"/>
              <a:t>Going back to Wisconsin in winter...it is a hilly state but there are no real mountains. I learned to snow ski in Wisconsin, so I learned on ‘hills’.  It was fun but almost more work in getting to the top than it was worth, but it was all there was.</a:t>
            </a:r>
            <a:endParaRPr lang="en-US" b="1" u="none" dirty="0"/>
          </a:p>
          <a:p>
            <a:r>
              <a:rPr lang="en-US" b="1" u="none" dirty="0"/>
              <a:t>I was invited to go skiing in Austria with the Canadian Ski Instructor. What do you think I should do…keep on skiing on the hill or go ski on the mountain with a world class instructor?</a:t>
            </a:r>
            <a:endParaRPr lang="en-US" b="1" u="none" dirty="0"/>
          </a:p>
          <a:p>
            <a:r>
              <a:rPr lang="en-US" b="1" u="none" dirty="0"/>
              <a:t>There is the choice. Do I want to keep on working hard for some spark of fun or do I want to go all in and se the grandeur of the alps and ski down some amazing mountains with the ski instructor?</a:t>
            </a:r>
            <a:endParaRPr lang="en-US" b="1" u="none" dirty="0"/>
          </a:p>
          <a:p>
            <a:r>
              <a:rPr lang="en-US" b="1" u="none" dirty="0"/>
              <a:t>Becoming a believer is like being told the plane to Austria is waiting but I continue to grab the ski tow rope to go to up the side of a hill?</a:t>
            </a:r>
            <a:endParaRPr lang="en-US" b="1" u="none" dirty="0"/>
          </a:p>
          <a:p>
            <a:endParaRPr lang="en-US" b="1" u="none" dirty="0"/>
          </a:p>
          <a:p>
            <a:endParaRPr lang="en-US" b="1" dirty="0"/>
          </a:p>
          <a:p>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Paul has ALOT to say about money and things...</a:t>
            </a:r>
            <a:endParaRPr lang="en-US" b="1" dirty="0"/>
          </a:p>
          <a:p>
            <a:endParaRPr lang="en-US" b="1" dirty="0"/>
          </a:p>
          <a:p>
            <a:r>
              <a:rPr lang="en-US" b="1" dirty="0"/>
              <a:t>READ</a:t>
            </a:r>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OK, We are in August in Phoenix. It is hot out (NOT COMPLAINIING MIND YOU).  I have another Wisconsin winter story for you.</a:t>
            </a:r>
            <a:endParaRPr lang="en-US" b="1" dirty="0"/>
          </a:p>
          <a:p>
            <a:r>
              <a:rPr lang="en-US" sz="1000" b="1" dirty="0"/>
              <a:t>Winter in Wis.</a:t>
            </a:r>
            <a:endParaRPr lang="en-US" sz="1000" b="1" dirty="0"/>
          </a:p>
          <a:p>
            <a:r>
              <a:rPr lang="en-US" sz="1000" b="1" dirty="0"/>
              <a:t>Blizzard conditions all day. By the time Work was over, roads were impassable.</a:t>
            </a:r>
            <a:endParaRPr lang="en-US" sz="1000" b="1" dirty="0"/>
          </a:p>
          <a:p>
            <a:r>
              <a:rPr lang="en-US" sz="1000" b="1" dirty="0"/>
              <a:t>Being 19 and invincible, I decided to drive home rather than spend the night @ work in a Body Shop. </a:t>
            </a:r>
            <a:endParaRPr lang="en-US" sz="1000" b="1" dirty="0"/>
          </a:p>
          <a:p>
            <a:r>
              <a:rPr lang="en-US" sz="1000" b="1" dirty="0"/>
              <a:t>I left the shop and very quickly found out that my windshield was of no value (fog and snow) and I couldn’t see what I needed. Things were distorted and unidentifiable. </a:t>
            </a:r>
            <a:endParaRPr lang="en-US" sz="1000" b="1" dirty="0"/>
          </a:p>
          <a:p>
            <a:r>
              <a:rPr lang="en-US" sz="1000" b="1" dirty="0"/>
              <a:t>If I continued to try to see out of it, I would certainly run off the road into a ditch.</a:t>
            </a:r>
            <a:endParaRPr lang="en-US" sz="1000" b="1" dirty="0"/>
          </a:p>
          <a:p>
            <a:r>
              <a:rPr lang="en-US" sz="1000" b="1" dirty="0"/>
              <a:t>Instead, I opened the door and looked down at the side of the road to tell if I was on course or not.</a:t>
            </a:r>
            <a:endParaRPr lang="en-US" sz="10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t>The windshield…the window I usually use to see out of…what I relied on was in fact going to be the cause of my crash.</a:t>
            </a:r>
            <a:endParaRPr lang="en-US" sz="1000" b="1" dirty="0"/>
          </a:p>
          <a:p>
            <a:endParaRPr lang="en-US" sz="1000" b="1" dirty="0"/>
          </a:p>
          <a:p>
            <a:r>
              <a:rPr lang="en-US" sz="1000" b="1" dirty="0"/>
              <a:t>Sometimes what we count on actually can be the cause of our failure.</a:t>
            </a:r>
            <a:endParaRPr lang="en-US" sz="1000" b="1" dirty="0"/>
          </a:p>
          <a:p>
            <a:r>
              <a:rPr lang="en-US" sz="1000" b="1" dirty="0"/>
              <a:t>In this section of scripture, Jesus calls attention to something we ALL need for life but if we TRUST it for life, we run into serious issues and if our eyes become enamored with it, our eyes, the things we trust, can be the very thing Satan uses to cloud our entire lives and take us off the road.</a:t>
            </a:r>
            <a:endParaRPr lang="en-US" sz="1000" b="1" dirty="0"/>
          </a:p>
          <a:p>
            <a:endParaRPr lang="en-US" sz="1000" b="1" dirty="0"/>
          </a:p>
          <a:p>
            <a:r>
              <a:rPr lang="en-US" sz="1000" b="1" dirty="0"/>
              <a:t>As Jesus followers our job is to take care of our eyes. Our heart and mind… so we make wise decisions and are able to use HIS wisdom in every situation.  We want to make wise choices that grow our treasures in heaven. we want to make choises like serving instead of looking for service. we want to be patient rather than to be insisstant. We want to be willing to step into uncomfortable spots to shine the Light of Christ into an otherwise ugly situation.</a:t>
            </a:r>
            <a:endParaRPr lang="en-US" sz="1000" b="1" dirty="0"/>
          </a:p>
          <a:p>
            <a:endParaRPr lang="en-US" sz="1000" b="1" dirty="0"/>
          </a:p>
          <a:p>
            <a:endParaRPr lang="en-US" sz="1000" b="1" dirty="0"/>
          </a:p>
          <a:p>
            <a:r>
              <a:rPr lang="en-US" sz="1000" b="1" dirty="0"/>
              <a:t>Money, power, things…</a:t>
            </a:r>
            <a:endParaRPr lang="en-US" sz="1000" b="1" dirty="0"/>
          </a:p>
          <a:p>
            <a:r>
              <a:rPr lang="en-US" sz="1000" b="1" dirty="0"/>
              <a:t>Things are TOOLS. They are NEVER the goal. If we look at them AS the goal, we are wandering away from the faith. We are on the railway that is filled with pains and griefs for this world AND the next.</a:t>
            </a:r>
            <a:endParaRPr lang="en-US" sz="1000" b="1" dirty="0"/>
          </a:p>
          <a:p>
            <a:endParaRPr lang="en-US" sz="1000" b="1" dirty="0"/>
          </a:p>
          <a:p>
            <a:r>
              <a:rPr lang="en-US" sz="1000" b="1" dirty="0"/>
              <a:t>Jesus makes that very point in Luke 16.</a:t>
            </a:r>
            <a:endParaRPr lang="en-US" sz="1000" b="1" dirty="0"/>
          </a:p>
          <a:p>
            <a:pPr marL="0" marR="0">
              <a:lnSpc>
                <a:spcPct val="115000"/>
              </a:lnSpc>
              <a:spcBef>
                <a:spcPts val="0"/>
              </a:spcBef>
              <a:spcAft>
                <a:spcPts val="1000"/>
              </a:spcAft>
            </a:pPr>
            <a:r>
              <a:rPr lang="en-US" sz="1200" b="1" dirty="0">
                <a:effectLst/>
                <a:latin typeface="Calibri" panose="020F0502020204030204" pitchFamily="34" charset="0"/>
              </a:rPr>
              <a:t>Luke 16:1–9 </a:t>
            </a:r>
            <a:endParaRPr lang="en-US" sz="1200" b="1" dirty="0">
              <a:effectLst/>
              <a:latin typeface="Calibri" panose="020F0502020204030204" pitchFamily="34" charset="0"/>
            </a:endParaRPr>
          </a:p>
          <a:p>
            <a:pPr marL="0" marR="0">
              <a:lnSpc>
                <a:spcPct val="115000"/>
              </a:lnSpc>
              <a:spcBef>
                <a:spcPts val="0"/>
              </a:spcBef>
              <a:spcAft>
                <a:spcPts val="1000"/>
              </a:spcAft>
            </a:pPr>
            <a:r>
              <a:rPr lang="en-US" sz="1200" b="1" dirty="0">
                <a:effectLst/>
                <a:latin typeface="Calibri" panose="020F0502020204030204" pitchFamily="34" charset="0"/>
              </a:rPr>
              <a:t>Now He was also saying to the disciples, “There was a rich man who had a manager, and this manager was reported to him as squandering his possessions. “And he called him and said to him, ‘What is this I hear about you? Give an accounting of your management, for you can no longer be manager.’ “The manager said to himself, ‘What shall I do, since my master is taking the management away from me? I am not strong enough to dig; I am ashamed to beg. ‘I know what I shall do, so that when I am removed from the management people will welcome me into their homes.’ “And he summoned each one of his master’s debtors, and he began saying to the first, ‘How much do you owe my master?’ “And he said, ‘A hundred measures of oil.’ And he said to him, ‘Take your bill, and sit down quickly and write fifty.’ “Then he said to another, ‘And how much do you owe?’ And he said, ‘A hundred measures of wheat.’ He said to him, ‘Take your bill, and write eighty.’ “And his master praised the unrighteous manager because he had acted shrewdly; for the sons of this age are more shrewd in relation to their own kind than the sons of light. “And I say to you, make friends for yourselves by means of the wealth of unrighteousness, so that when it fails, they will receive you into the eternal dwellings.” (NASB95) </a:t>
            </a:r>
            <a:endParaRPr lang="en-US" sz="1200" b="1" dirty="0">
              <a:effectLst/>
              <a:latin typeface="Calibri" panose="020F0502020204030204" pitchFamily="34" charset="0"/>
            </a:endParaRPr>
          </a:p>
          <a:p>
            <a:pPr marL="0" marR="0">
              <a:lnSpc>
                <a:spcPct val="115000"/>
              </a:lnSpc>
              <a:spcBef>
                <a:spcPts val="0"/>
              </a:spcBef>
              <a:spcAft>
                <a:spcPts val="1000"/>
              </a:spcAft>
            </a:pPr>
            <a:endParaRPr lang="en-US" sz="1200" b="1" dirty="0">
              <a:effectLst/>
              <a:latin typeface="Calibri" panose="020F0502020204030204" pitchFamily="34" charset="0"/>
            </a:endParaRPr>
          </a:p>
          <a:p>
            <a:pPr marL="0" marR="0">
              <a:lnSpc>
                <a:spcPct val="115000"/>
              </a:lnSpc>
              <a:spcBef>
                <a:spcPts val="0"/>
              </a:spcBef>
              <a:spcAft>
                <a:spcPts val="1000"/>
              </a:spcAft>
            </a:pPr>
            <a:r>
              <a:rPr lang="en-US" sz="1200" b="1" dirty="0">
                <a:effectLst/>
                <a:latin typeface="Calibri" panose="020F0502020204030204" pitchFamily="34" charset="0"/>
              </a:rPr>
              <a:t>Jesus does not praise the manager as if his cheating his master was OK but what Jesus DID commend is the stewards wise use of his office. He used them in such a way as to trade his authority, his power (unfortunately his MASTERS money) for relationship.</a:t>
            </a:r>
            <a:endParaRPr lang="en-US" sz="1200" b="1" dirty="0">
              <a:effectLst/>
              <a:latin typeface="Calibri" panose="020F0502020204030204" pitchFamily="34" charset="0"/>
            </a:endParaRPr>
          </a:p>
          <a:p>
            <a:pPr marL="0" marR="0">
              <a:lnSpc>
                <a:spcPct val="115000"/>
              </a:lnSpc>
              <a:spcBef>
                <a:spcPts val="0"/>
              </a:spcBef>
              <a:spcAft>
                <a:spcPts val="1000"/>
              </a:spcAft>
            </a:pPr>
            <a:r>
              <a:rPr lang="en-US" sz="1200" b="1" dirty="0">
                <a:effectLst/>
                <a:latin typeface="Calibri" panose="020F0502020204030204" pitchFamily="34" charset="0"/>
              </a:rPr>
              <a:t>When WE look at our finances. Do WE look at them as a tool? A MEANS to accomplish the building of Christs kingdom by increasing His flock?</a:t>
            </a:r>
            <a:endParaRPr lang="en-US" sz="1200" b="1" dirty="0">
              <a:effectLst/>
              <a:latin typeface="Calibri" panose="020F0502020204030204" pitchFamily="34" charset="0"/>
            </a:endParaRPr>
          </a:p>
          <a:p>
            <a:pPr marL="0" marR="0">
              <a:lnSpc>
                <a:spcPct val="115000"/>
              </a:lnSpc>
              <a:spcBef>
                <a:spcPts val="0"/>
              </a:spcBef>
              <a:spcAft>
                <a:spcPts val="1000"/>
              </a:spcAft>
            </a:pPr>
            <a:r>
              <a:rPr lang="en-US" sz="1200" b="1" dirty="0">
                <a:effectLst/>
                <a:latin typeface="Calibri" panose="020F0502020204030204" pitchFamily="34" charset="0"/>
              </a:rPr>
              <a:t>As we work do we work ‘Heartily As unto the Lord’ and with an eye toward making enough to live AND being able to share with others in need in response to Eph. 4;28?</a:t>
            </a:r>
            <a:endParaRPr lang="en-US" sz="1200" b="1" dirty="0">
              <a:effectLst/>
              <a:latin typeface="Calibri" panose="020F0502020204030204" pitchFamily="34" charset="0"/>
            </a:endParaRPr>
          </a:p>
          <a:p>
            <a:pPr marL="0" marR="0">
              <a:lnSpc>
                <a:spcPct val="115000"/>
              </a:lnSpc>
              <a:spcBef>
                <a:spcPts val="0"/>
              </a:spcBef>
              <a:spcAft>
                <a:spcPts val="1000"/>
              </a:spcAft>
            </a:pPr>
            <a:endParaRPr lang="en-US" sz="1200" b="1" dirty="0">
              <a:effectLst/>
              <a:latin typeface="Calibri" panose="020F0502020204030204" pitchFamily="34" charset="0"/>
            </a:endParaRPr>
          </a:p>
          <a:p>
            <a:pPr marL="0" marR="0">
              <a:lnSpc>
                <a:spcPct val="115000"/>
              </a:lnSpc>
              <a:spcBef>
                <a:spcPts val="0"/>
              </a:spcBef>
              <a:spcAft>
                <a:spcPts val="1000"/>
              </a:spcAft>
            </a:pPr>
            <a:r>
              <a:rPr lang="en-US" sz="1200" b="1" dirty="0">
                <a:effectLst/>
                <a:latin typeface="Calibri" panose="020F0502020204030204" pitchFamily="34" charset="0"/>
              </a:rPr>
              <a:t>Material wealth or any worldly riches are tools to apprehend more eternal riches because they are very different things.</a:t>
            </a:r>
            <a:endParaRPr lang="en-US" sz="1200" b="1" dirty="0">
              <a:effectLst/>
              <a:latin typeface="Calibri" panose="020F0502020204030204" pitchFamily="34" charset="0"/>
            </a:endParaRPr>
          </a:p>
          <a:p>
            <a:pPr marL="0" marR="0">
              <a:lnSpc>
                <a:spcPct val="115000"/>
              </a:lnSpc>
              <a:spcBef>
                <a:spcPts val="0"/>
              </a:spcBef>
              <a:spcAft>
                <a:spcPts val="1000"/>
              </a:spcAft>
            </a:pPr>
            <a:endParaRPr lang="en-US" sz="1200" b="1" dirty="0">
              <a:effectLst/>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rPr>
              <a:t>Remedy-</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Colossians 3:2–3</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READ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Set your mind on the things above, not on the things that are on earth. For you have died and your life is hidden with Christ in God.” (NASB95)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We have ALREADY DIED. The earth’s treasures are of no value and are ACTUALLY  IN THE WAY of what we already have.</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It is as if the riches of Christ are set on the counter in front of us but we refuse to take our hands out of our empty pockets. </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READ quote.</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Pinata… Kids scramble around for the toys and candy. Are we like that with Christ?</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Have you EVER thought of God this way…pouring blessing out for our taking? or are your thought more miserly? Is God the God of Christmas present or is He more like Scrooge?</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If he is </a:t>
            </a:r>
            <a:r>
              <a:rPr lang="en-US" sz="1800" b="1" dirty="0" err="1">
                <a:effectLst/>
                <a:latin typeface="Calibri" panose="020F0502020204030204" pitchFamily="34" charset="0"/>
              </a:rPr>
              <a:t>Scroogish</a:t>
            </a:r>
            <a:r>
              <a:rPr lang="en-US" sz="1800" b="1" dirty="0">
                <a:effectLst/>
                <a:latin typeface="Calibri" panose="020F0502020204030204" pitchFamily="34" charset="0"/>
              </a:rPr>
              <a:t>, you are wanting rocks and not the true eternal treasures.</a:t>
            </a:r>
            <a:endParaRPr lang="en-US" sz="1800" b="1" dirty="0">
              <a:effectLst/>
              <a:latin typeface="Calibri" panose="020F0502020204030204" pitchFamily="34" charset="0"/>
            </a:endParaRPr>
          </a:p>
          <a:p>
            <a:endParaRPr lang="en-US" sz="1800" b="1" i="0" dirty="0">
              <a:solidFill>
                <a:schemeClr val="bg1"/>
              </a:solidFill>
              <a:effectLst/>
              <a:latin typeface="Calibri" panose="020F0502020204030204" pitchFamily="34" charset="0"/>
            </a:endParaRPr>
          </a:p>
          <a:p>
            <a:r>
              <a:rPr lang="en-US" sz="1800" b="1" i="0" dirty="0">
                <a:solidFill>
                  <a:schemeClr val="bg1"/>
                </a:solidFill>
                <a:effectLst/>
                <a:latin typeface="Calibri" panose="020F0502020204030204" pitchFamily="34" charset="0"/>
              </a:rPr>
              <a:t>G.K. Chesterton, in pondering those who have SETTLED for worldly riches say this;</a:t>
            </a:r>
            <a:endParaRPr lang="en-US" sz="1200" b="0" i="0" dirty="0">
              <a:solidFill>
                <a:schemeClr val="bg1"/>
              </a:solidFill>
              <a:effectLst/>
              <a:latin typeface="-apple-system"/>
            </a:endParaRPr>
          </a:p>
          <a:p>
            <a:r>
              <a:rPr lang="en-US" sz="1200" b="1" i="0" dirty="0">
                <a:solidFill>
                  <a:schemeClr val="bg1"/>
                </a:solidFill>
                <a:effectLst/>
                <a:latin typeface="-apple-system"/>
              </a:rPr>
              <a:t>“To be clever enough to get all that money, one must be stupid enough to want it.” </a:t>
            </a:r>
            <a:r>
              <a:rPr lang="en-US" sz="1200" b="1" i="1" dirty="0">
                <a:solidFill>
                  <a:schemeClr val="bg1"/>
                </a:solidFill>
                <a:effectLst/>
                <a:latin typeface="-apple-system"/>
              </a:rPr>
              <a:t>- </a:t>
            </a:r>
            <a:r>
              <a:rPr lang="en-US" sz="1200" b="1" dirty="0">
                <a:solidFill>
                  <a:schemeClr val="bg1"/>
                </a:solidFill>
                <a:effectLst/>
                <a:latin typeface="-apple-system"/>
              </a:rPr>
              <a:t>G.K. Chesterton</a:t>
            </a: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Close with an anecdote about Charles Spurgeon;</a:t>
            </a:r>
            <a:endParaRPr lang="en-US" b="1" dirty="0"/>
          </a:p>
          <a:p>
            <a:r>
              <a:rPr lang="en-US" b="1" dirty="0"/>
              <a:t>Charles Spurgeon was riding in a carriage with his American friend William Hatcher. As they approached his orphanage, Spurgeon pointed out the window and said, “Yonder is my bank, where I get my money for taking care of my family of 500 children.” (The newly erected orphanage)</a:t>
            </a:r>
            <a:endParaRPr lang="en-US" b="1" dirty="0"/>
          </a:p>
          <a:p>
            <a:r>
              <a:rPr lang="en-US" b="1" dirty="0"/>
              <a:t>Hatcher looked but saw no bank.</a:t>
            </a:r>
            <a:endParaRPr lang="en-US" b="1" dirty="0"/>
          </a:p>
          <a:p>
            <a:r>
              <a:rPr lang="en-US" b="1" dirty="0"/>
              <a:t>“There it is,” said Spurgeon, pointing to a plaque. </a:t>
            </a:r>
            <a:endParaRPr lang="en-US" b="1" dirty="0"/>
          </a:p>
          <a:p>
            <a:r>
              <a:rPr lang="en-US" b="1" dirty="0"/>
              <a:t>The words on the plaque read: “Jehovah Jireh” (the Lord will provide).</a:t>
            </a:r>
            <a:endParaRPr lang="en-US" b="1" dirty="0"/>
          </a:p>
          <a:p>
            <a:r>
              <a:rPr lang="en-US" b="1" dirty="0"/>
              <a:t>“That is my bank,” said Spurgeon. “It never breaks, never suspends, never gets empty. My children have never lacked for covering, or for food and I have no fear that they ever will”</a:t>
            </a:r>
            <a:endParaRPr lang="en-US" b="1" dirty="0"/>
          </a:p>
          <a:p>
            <a:r>
              <a:rPr lang="en-US" b="1" dirty="0"/>
              <a:t>Spurgeon was first inspired to build his orphanage after visiting George Müller in 1855. “I never heard such a sermon in my life as I saw there,” Spurgeon said.  </a:t>
            </a:r>
            <a:endParaRPr lang="en-US" b="1" dirty="0"/>
          </a:p>
          <a:p>
            <a:r>
              <a:rPr lang="en-US" b="1" dirty="0"/>
              <a:t>When asked to say a few words after Müller’s sermon, Spurgeon couldn’t because he had “been crying all the while” (Autobiography 3:167).READ</a:t>
            </a:r>
            <a:endParaRPr lang="en-US" b="1" dirty="0"/>
          </a:p>
          <a:p>
            <a:r>
              <a:rPr lang="en-US" b="1" dirty="0"/>
              <a:t>READ</a:t>
            </a: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0782193">
            <a:off x="11125720" y="4847714"/>
            <a:ext cx="1086352" cy="742952"/>
          </a:xfrm>
          <a:prstGeom prst="rect">
            <a:avLst/>
          </a:prstGeom>
          <a:effectLst>
            <a:softEdge rad="63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0963" y="154983"/>
            <a:ext cx="11412241" cy="5493812"/>
          </a:xfrm>
          <a:prstGeom prst="rect">
            <a:avLst/>
          </a:prstGeom>
          <a:noFill/>
        </p:spPr>
        <p:txBody>
          <a:bodyPr wrap="square">
            <a:spAutoFit/>
          </a:bodyPr>
          <a:lstStyle/>
          <a:p>
            <a:r>
              <a:rPr lang="en-US" sz="3900" dirty="0">
                <a:solidFill>
                  <a:srgbClr val="F5FC30"/>
                </a:solidFill>
              </a:rPr>
              <a:t>Matthew 6:19–24</a:t>
            </a:r>
            <a:endParaRPr lang="en-US" sz="3900" dirty="0">
              <a:solidFill>
                <a:srgbClr val="F5FC30"/>
              </a:solidFill>
            </a:endParaRPr>
          </a:p>
          <a:p>
            <a:r>
              <a:rPr lang="en-US" sz="3900" dirty="0">
                <a:solidFill>
                  <a:srgbClr val="F5FC30"/>
                </a:solidFill>
              </a:rPr>
              <a:t>“Do not store up for yourselves treasures on earth, where moth and rust destroy, and where thieves break in and steal. “But store up for yourselves treasures in heaven, where neither moth nor rust destroys, and where thieves do not break in or steal; for where your treasure is, there your heart will be also. “The eye is the lamp of the body; so then if your eye is clear, your whole body will be full of light. </a:t>
            </a:r>
            <a:endParaRPr lang="en-US" sz="3900" dirty="0">
              <a:solidFill>
                <a:srgbClr val="F5FC3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7573" y="270563"/>
            <a:ext cx="11412241" cy="3693319"/>
          </a:xfrm>
          <a:prstGeom prst="rect">
            <a:avLst/>
          </a:prstGeom>
          <a:noFill/>
        </p:spPr>
        <p:txBody>
          <a:bodyPr wrap="square">
            <a:spAutoFit/>
          </a:bodyPr>
          <a:lstStyle/>
          <a:p>
            <a:r>
              <a:rPr lang="en-US" sz="3900" dirty="0">
                <a:solidFill>
                  <a:srgbClr val="F5FC30"/>
                </a:solidFill>
              </a:rPr>
              <a:t>“But if your eye is bad, your whole body will be full of darkness. If then the light that is in you is darkness, how great is the darkness! “No one can serve two masters; for either he will hate the one and love the other, or he will be devoted to one and despise the other. You cannot serve God and wealth.” (NASB95)</a:t>
            </a:r>
            <a:endParaRPr lang="en-US" sz="3900" dirty="0">
              <a:solidFill>
                <a:srgbClr val="F5FC30"/>
              </a:solidFill>
            </a:endParaRPr>
          </a:p>
        </p:txBody>
      </p:sp>
      <p:pic>
        <p:nvPicPr>
          <p:cNvPr id="4" name="Picture 3"/>
          <p:cNvPicPr>
            <a:picLocks noChangeAspect="1"/>
          </p:cNvPicPr>
          <p:nvPr/>
        </p:nvPicPr>
        <p:blipFill>
          <a:blip r:embed="rId1"/>
          <a:stretch>
            <a:fillRect/>
          </a:stretch>
        </p:blipFill>
        <p:spPr>
          <a:xfrm>
            <a:off x="898902" y="3904838"/>
            <a:ext cx="10120393" cy="2953162"/>
          </a:xfrm>
          <a:prstGeom prst="rect">
            <a:avLst/>
          </a:prstGeom>
          <a:effectLst>
            <a:softEdge rad="1143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0963" y="154983"/>
            <a:ext cx="11654725" cy="6786473"/>
          </a:xfrm>
          <a:prstGeom prst="rect">
            <a:avLst/>
          </a:prstGeom>
          <a:noFill/>
        </p:spPr>
        <p:txBody>
          <a:bodyPr wrap="square">
            <a:spAutoFit/>
          </a:bodyPr>
          <a:lstStyle/>
          <a:p>
            <a:r>
              <a:rPr lang="en-US" sz="3900" dirty="0">
                <a:solidFill>
                  <a:srgbClr val="F5FC30"/>
                </a:solidFill>
              </a:rPr>
              <a:t>Luke 12:16–21</a:t>
            </a:r>
            <a:endParaRPr lang="en-US" sz="3900" dirty="0">
              <a:solidFill>
                <a:srgbClr val="F5FC30"/>
              </a:solidFill>
            </a:endParaRPr>
          </a:p>
          <a:p>
            <a:r>
              <a:rPr lang="en-US" sz="3600" dirty="0">
                <a:solidFill>
                  <a:srgbClr val="F5FC30"/>
                </a:solidFill>
              </a:rPr>
              <a:t>And He told them a parable, saying, “The land of a rich man was very productive. “And he began reasoning to himself, saying, ‘What shall I do, since I have no place to store my crops?’ “Then he said, ‘This is what I will do: I will tear down my barns and build larger ones, and there I will store all my grain and my goods. ‘And I will say to my soul, “Soul, you have many goods laid up for many years to come; take your ease, eat, drink and be merry.” ’ “But God said to him, ‘You fool! This very night your soul is required of you; and now who will own what you have prepared?’ “So is the man who stores up treasure for himself and is not rich toward God.””</a:t>
            </a:r>
            <a:endParaRPr lang="en-US" sz="3600" dirty="0">
              <a:solidFill>
                <a:srgbClr val="F5FC3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0963" y="154983"/>
            <a:ext cx="11412241" cy="5493812"/>
          </a:xfrm>
          <a:prstGeom prst="rect">
            <a:avLst/>
          </a:prstGeom>
          <a:noFill/>
        </p:spPr>
        <p:txBody>
          <a:bodyPr wrap="square">
            <a:spAutoFit/>
          </a:bodyPr>
          <a:lstStyle/>
          <a:p>
            <a:r>
              <a:rPr lang="en-US" sz="3900" dirty="0">
                <a:solidFill>
                  <a:srgbClr val="F5FC30"/>
                </a:solidFill>
              </a:rPr>
              <a:t> 1 Timothy 6:6–11</a:t>
            </a:r>
            <a:endParaRPr lang="en-US" sz="3900" dirty="0">
              <a:solidFill>
                <a:srgbClr val="F5FC30"/>
              </a:solidFill>
            </a:endParaRPr>
          </a:p>
          <a:p>
            <a:r>
              <a:rPr lang="en-US" sz="3900" dirty="0">
                <a:solidFill>
                  <a:srgbClr val="F5FC30"/>
                </a:solidFill>
              </a:rPr>
              <a:t>But godliness actually is a means of great gain when accompanied by contentment. For we have brought nothing into the world, so we cannot take anything out of it either. If we have food and covering, with these we shall be content. But those who want to get rich fall into temptation and a snare and many foolish and harmful desires which plunge men into ruin and destruction. </a:t>
            </a:r>
            <a:endParaRPr lang="en-US" sz="3900" dirty="0">
              <a:solidFill>
                <a:srgbClr val="F5FC3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7573" y="0"/>
            <a:ext cx="11412241" cy="4893647"/>
          </a:xfrm>
          <a:prstGeom prst="rect">
            <a:avLst/>
          </a:prstGeom>
          <a:noFill/>
        </p:spPr>
        <p:txBody>
          <a:bodyPr wrap="square">
            <a:spAutoFit/>
          </a:bodyPr>
          <a:lstStyle/>
          <a:p>
            <a:r>
              <a:rPr lang="en-US" sz="3900" dirty="0">
                <a:solidFill>
                  <a:srgbClr val="F5FC30"/>
                </a:solidFill>
              </a:rPr>
              <a:t> 1 Timothy 6:6–11</a:t>
            </a:r>
            <a:endParaRPr lang="en-US" sz="3900" dirty="0">
              <a:solidFill>
                <a:srgbClr val="F5FC30"/>
              </a:solidFill>
            </a:endParaRPr>
          </a:p>
          <a:p>
            <a:r>
              <a:rPr lang="en-US" sz="3900" dirty="0">
                <a:solidFill>
                  <a:srgbClr val="F5FC30"/>
                </a:solidFill>
              </a:rPr>
              <a:t>For the love of money is a root of all sorts of evil, and some by longing for it have wandered away from the faith and pierced themselves with many griefs. But flee from these things, you man of God, and pursue righteousness, godliness, faith, love, perseverance and gentleness.” (NASB95)</a:t>
            </a:r>
            <a:endParaRPr lang="en-US" sz="3900" dirty="0">
              <a:solidFill>
                <a:srgbClr val="F5FC30"/>
              </a:solidFill>
            </a:endParaRPr>
          </a:p>
          <a:p>
            <a:endParaRPr lang="en-US" sz="3900" dirty="0">
              <a:solidFill>
                <a:srgbClr val="F5FC30"/>
              </a:solidFill>
            </a:endParaRPr>
          </a:p>
        </p:txBody>
      </p:sp>
      <p:sp>
        <p:nvSpPr>
          <p:cNvPr id="2" name="TextBox 1"/>
          <p:cNvSpPr txBox="1"/>
          <p:nvPr/>
        </p:nvSpPr>
        <p:spPr>
          <a:xfrm>
            <a:off x="337572" y="4776757"/>
            <a:ext cx="11412241" cy="1815882"/>
          </a:xfrm>
          <a:prstGeom prst="rect">
            <a:avLst/>
          </a:prstGeom>
          <a:noFill/>
        </p:spPr>
        <p:txBody>
          <a:bodyPr wrap="square" rtlCol="0">
            <a:spAutoFit/>
          </a:bodyPr>
          <a:lstStyle/>
          <a:p>
            <a:r>
              <a:rPr lang="en-US" sz="2800" b="0" i="0" dirty="0">
                <a:solidFill>
                  <a:schemeClr val="bg1"/>
                </a:solidFill>
                <a:effectLst/>
                <a:latin typeface="Open Sans" panose="020B0606030504020204" pitchFamily="34" charset="0"/>
              </a:rPr>
              <a:t>“I continually find it necessary to guard against that natural love of wealth and grandeur which prompts us always, when we come to apply our general doctrine to our own case, to claim an exception.”</a:t>
            </a:r>
            <a:br>
              <a:rPr lang="en-US" sz="2800" dirty="0">
                <a:solidFill>
                  <a:schemeClr val="bg1"/>
                </a:solidFill>
              </a:rPr>
            </a:br>
            <a:r>
              <a:rPr lang="en-US" sz="2800" b="0" i="0" dirty="0">
                <a:solidFill>
                  <a:schemeClr val="bg1"/>
                </a:solidFill>
                <a:effectLst/>
                <a:latin typeface="Open Sans" panose="020B0606030504020204" pitchFamily="34" charset="0"/>
              </a:rPr>
              <a:t>—William Wilberforce</a:t>
            </a:r>
            <a:endParaRPr lang="en-US" sz="28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7573" y="0"/>
            <a:ext cx="11412241" cy="5539978"/>
          </a:xfrm>
          <a:prstGeom prst="rect">
            <a:avLst/>
          </a:prstGeom>
          <a:noFill/>
        </p:spPr>
        <p:txBody>
          <a:bodyPr wrap="square">
            <a:spAutoFit/>
          </a:bodyPr>
          <a:lstStyle/>
          <a:p>
            <a:r>
              <a:rPr lang="en-US" sz="3900" dirty="0">
                <a:solidFill>
                  <a:srgbClr val="F5FC30"/>
                </a:solidFill>
              </a:rPr>
              <a:t> Colossians 3:2–3</a:t>
            </a:r>
            <a:endParaRPr lang="en-US" sz="3900" dirty="0">
              <a:solidFill>
                <a:srgbClr val="F5FC30"/>
              </a:solidFill>
            </a:endParaRPr>
          </a:p>
          <a:p>
            <a:r>
              <a:rPr lang="en-US" sz="3900" dirty="0">
                <a:solidFill>
                  <a:srgbClr val="F5FC30"/>
                </a:solidFill>
              </a:rPr>
              <a:t>Set your mind on the things above, not on the things that are on earth. For you have died and your life is hidden with Christ in God.” (NASB95)</a:t>
            </a:r>
            <a:endParaRPr lang="en-US" sz="3900" dirty="0">
              <a:solidFill>
                <a:srgbClr val="F5FC30"/>
              </a:solidFill>
            </a:endParaRPr>
          </a:p>
          <a:p>
            <a:endParaRPr lang="en-US" sz="3900" dirty="0">
              <a:solidFill>
                <a:schemeClr val="bg1"/>
              </a:solidFill>
            </a:endParaRPr>
          </a:p>
          <a:p>
            <a:endParaRPr lang="en-US" sz="3900" dirty="0">
              <a:solidFill>
                <a:schemeClr val="bg1"/>
              </a:solidFill>
            </a:endParaRPr>
          </a:p>
          <a:p>
            <a:r>
              <a:rPr lang="en-US" sz="4000" b="0" i="0" dirty="0">
                <a:solidFill>
                  <a:schemeClr val="bg1"/>
                </a:solidFill>
                <a:effectLst/>
                <a:latin typeface="-apple-system"/>
              </a:rPr>
              <a:t> </a:t>
            </a:r>
            <a:r>
              <a:rPr lang="en-US" sz="4000" b="0" dirty="0">
                <a:solidFill>
                  <a:schemeClr val="bg1"/>
                </a:solidFill>
                <a:effectLst/>
                <a:latin typeface="-apple-system"/>
              </a:rPr>
              <a:t>God's promises are like a bag full of golden coins that God pours out at the feet of His adopted children and says: "Take what you will!“- William </a:t>
            </a:r>
            <a:r>
              <a:rPr lang="en-US" sz="4000" b="0" dirty="0" err="1">
                <a:solidFill>
                  <a:schemeClr val="bg1"/>
                </a:solidFill>
                <a:effectLst/>
                <a:latin typeface="-apple-system"/>
              </a:rPr>
              <a:t>Spurstowe</a:t>
            </a:r>
            <a:endParaRPr lang="en-US" sz="4000" b="0" dirty="0">
              <a:solidFill>
                <a:schemeClr val="bg1"/>
              </a:solidFill>
              <a:effectLst/>
              <a:latin typeface="-apple-syste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41750" y="1282258"/>
            <a:ext cx="6517198" cy="4293483"/>
          </a:xfrm>
          <a:prstGeom prst="rect">
            <a:avLst/>
          </a:prstGeom>
          <a:noFill/>
          <a:ln>
            <a:solidFill>
              <a:schemeClr val="bg1"/>
            </a:solidFill>
          </a:ln>
        </p:spPr>
        <p:txBody>
          <a:bodyPr wrap="square">
            <a:spAutoFit/>
          </a:bodyPr>
          <a:lstStyle/>
          <a:p>
            <a:pPr algn="ctr"/>
            <a:r>
              <a:rPr lang="en-US" sz="3900" dirty="0">
                <a:solidFill>
                  <a:schemeClr val="bg1"/>
                </a:solidFill>
              </a:rPr>
              <a:t> </a:t>
            </a:r>
            <a:r>
              <a:rPr lang="en-US" sz="3900" dirty="0">
                <a:solidFill>
                  <a:schemeClr val="bg1"/>
                </a:solidFill>
                <a:latin typeface="Elephant Pro" panose="020F0502020204030204" pitchFamily="2" charset="0"/>
              </a:rPr>
              <a:t>He would not have his servants seeking two objects, and serving two masters. He calls them away from anxieties about this life to a restful faith in God. </a:t>
            </a:r>
            <a:endParaRPr lang="en-US" sz="3900" dirty="0">
              <a:solidFill>
                <a:srgbClr val="F5FC30"/>
              </a:solidFill>
              <a:latin typeface="Elephant Pro" panose="020F0502020204030204" pitchFamily="2" charset="0"/>
            </a:endParaRPr>
          </a:p>
        </p:txBody>
      </p:sp>
      <p:pic>
        <p:nvPicPr>
          <p:cNvPr id="2" name="Picture 1"/>
          <p:cNvPicPr>
            <a:picLocks noChangeAspect="1"/>
          </p:cNvPicPr>
          <p:nvPr/>
        </p:nvPicPr>
        <p:blipFill>
          <a:blip r:embed="rId1"/>
          <a:stretch>
            <a:fillRect/>
          </a:stretch>
        </p:blipFill>
        <p:spPr>
          <a:xfrm>
            <a:off x="1003718" y="547235"/>
            <a:ext cx="3970714" cy="588552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2808</Words>
  <Application>WPS Presentation</Application>
  <PresentationFormat>Widescreen</PresentationFormat>
  <Paragraphs>25</Paragraphs>
  <Slides>8</Slides>
  <Notes>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vt:i4>
      </vt:variant>
    </vt:vector>
  </HeadingPairs>
  <TitlesOfParts>
    <vt:vector size="20" baseType="lpstr">
      <vt:lpstr>Arial</vt:lpstr>
      <vt:lpstr>SimSun</vt:lpstr>
      <vt:lpstr>Wingdings</vt:lpstr>
      <vt:lpstr>Calibri</vt:lpstr>
      <vt:lpstr>Open Sans</vt:lpstr>
      <vt:lpstr>-apple-system</vt:lpstr>
      <vt:lpstr>Elephant Pro</vt:lpstr>
      <vt:lpstr>Microsoft YaHei</vt:lpstr>
      <vt:lpstr>Arial Unicode MS</vt:lpstr>
      <vt:lpstr>Calibri Light</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95</cp:revision>
  <dcterms:created xsi:type="dcterms:W3CDTF">2023-01-28T17:36:00Z</dcterms:created>
  <dcterms:modified xsi:type="dcterms:W3CDTF">2023-08-12T21:53:07Z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