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459" r:id="rId5"/>
    <p:sldId id="469" r:id="rId6"/>
    <p:sldId id="461" r:id="rId7"/>
    <p:sldId id="446" r:id="rId8"/>
    <p:sldId id="474" r:id="rId9"/>
    <p:sldId id="472" r:id="rId10"/>
    <p:sldId id="470" r:id="rId11"/>
    <p:sldId id="471" r:id="rId12"/>
    <p:sldId id="467"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42965" autoAdjust="0"/>
  </p:normalViewPr>
  <p:slideViewPr>
    <p:cSldViewPr snapToGrid="0">
      <p:cViewPr varScale="1">
        <p:scale>
          <a:sx n="37" d="100"/>
          <a:sy n="37" d="100"/>
        </p:scale>
        <p:origin x="2410" y="29"/>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Sinner…. Saved because of God’s mercy and not because of anything I did.</a:t>
            </a:r>
            <a:endParaRPr lang="en-US" sz="1400" b="1" dirty="0"/>
          </a:p>
          <a:p>
            <a:r>
              <a:rPr lang="en-US" sz="1400" b="1" dirty="0"/>
              <a:t>Today we are going to see what J</a:t>
            </a:r>
            <a:r>
              <a:rPr lang="en-US" sz="1400" b="1" dirty="0" err="1"/>
              <a:t>esus</a:t>
            </a:r>
            <a:r>
              <a:rPr lang="en-US" sz="1400" b="1" dirty="0"/>
              <a:t> has to say to his gathereed crowd of followers and disciples.</a:t>
            </a:r>
            <a:endParaRPr lang="en-US" sz="1400" b="1" dirty="0"/>
          </a:p>
          <a:p>
            <a:r>
              <a:rPr lang="en-US" sz="1400" b="1" dirty="0"/>
              <a:t>Start with a story …No judging.</a:t>
            </a:r>
            <a:endParaRPr lang="en-US" sz="1400" b="1" dirty="0"/>
          </a:p>
          <a:p>
            <a:r>
              <a:rPr lang="en-US" sz="1400" b="1" dirty="0"/>
              <a:t>Younger…had a temper.</a:t>
            </a:r>
            <a:endParaRPr lang="en-US" sz="1400" b="1" dirty="0"/>
          </a:p>
          <a:p>
            <a:r>
              <a:rPr lang="en-US" sz="1400" b="1" dirty="0"/>
              <a:t>Grew up, grew out of </a:t>
            </a:r>
            <a:r>
              <a:rPr lang="en-US" sz="1400" b="1" dirty="0" err="1"/>
              <a:t>it..sort</a:t>
            </a:r>
            <a:r>
              <a:rPr lang="en-US" sz="1400" b="1" dirty="0"/>
              <a:t> of.</a:t>
            </a:r>
            <a:endParaRPr lang="en-US" sz="1400" b="1" dirty="0"/>
          </a:p>
          <a:p>
            <a:r>
              <a:rPr lang="en-US" sz="1400" b="1" dirty="0"/>
              <a:t>As Anita </a:t>
            </a:r>
            <a:r>
              <a:rPr lang="en-US" sz="1400" b="1" dirty="0" err="1"/>
              <a:t>amd</a:t>
            </a:r>
            <a:r>
              <a:rPr lang="en-US" sz="1400" b="1" dirty="0"/>
              <a:t> my wedding day drew near, some of the guys wanted to take me out…not much for that. </a:t>
            </a:r>
            <a:endParaRPr lang="en-US" sz="1400" b="1" dirty="0"/>
          </a:p>
          <a:p>
            <a:r>
              <a:rPr lang="en-US" sz="1400" b="1" dirty="0"/>
              <a:t>Spent time with them @ tennis.</a:t>
            </a:r>
            <a:endParaRPr lang="en-US" sz="1400" b="1" dirty="0"/>
          </a:p>
          <a:p>
            <a:r>
              <a:rPr lang="en-US" sz="1400" b="1" dirty="0"/>
              <a:t>Overheard them talking about their preparations for the night.</a:t>
            </a:r>
            <a:endParaRPr lang="en-US" sz="1400" b="1" dirty="0"/>
          </a:p>
          <a:p>
            <a:r>
              <a:rPr lang="en-US" sz="1400" b="1" dirty="0"/>
              <a:t>	put stuff all over the car, blah blah.</a:t>
            </a:r>
            <a:endParaRPr lang="en-US" sz="1400" b="1" dirty="0"/>
          </a:p>
          <a:p>
            <a:r>
              <a:rPr lang="en-US" sz="1400" b="1" dirty="0"/>
              <a:t>                        I kindly asked them not to do that. Not a fan of calling attention to myself</a:t>
            </a:r>
            <a:endParaRPr lang="en-US" sz="1400" b="1" dirty="0"/>
          </a:p>
          <a:p>
            <a:r>
              <a:rPr lang="en-US" sz="1400" b="1" dirty="0"/>
              <a:t>Marriage night. Professed my love to Anita…everything was wonderful…birds are flitting around us and deer come out of the orange grove to wish us well.</a:t>
            </a:r>
            <a:endParaRPr lang="en-US" sz="1400" b="1" dirty="0"/>
          </a:p>
          <a:p>
            <a:r>
              <a:rPr lang="en-US" sz="1400" b="1" dirty="0"/>
              <a:t>My bride is absolutely stunning and everything is right with the world.</a:t>
            </a:r>
            <a:endParaRPr lang="en-US" sz="1400" b="1" dirty="0"/>
          </a:p>
          <a:p>
            <a:r>
              <a:rPr lang="en-US" sz="1400" b="1" dirty="0"/>
              <a:t>Late start out of the church...to honeymoon Had to wake up early for a physicl agility test for City of Tempe</a:t>
            </a:r>
            <a:endParaRPr lang="en-US" sz="1400" b="1" dirty="0"/>
          </a:p>
          <a:p>
            <a:r>
              <a:rPr lang="en-US" sz="1400" b="1" dirty="0"/>
              <a:t>Got to the vehicle….What do you think I saw?</a:t>
            </a:r>
            <a:endParaRPr lang="en-US" sz="1400" b="1" dirty="0"/>
          </a:p>
          <a:p>
            <a:r>
              <a:rPr lang="en-US" sz="1400" b="1" dirty="0"/>
              <a:t>Here I am in my white tux tearing off banners and popping balloons and Anita is standing there with here jaw dropped watching me.</a:t>
            </a:r>
            <a:endParaRPr lang="en-US" sz="1400" b="1" dirty="0"/>
          </a:p>
          <a:p>
            <a:r>
              <a:rPr lang="en-US" sz="1400" b="1" dirty="0"/>
              <a:t>The day my heart was filled with joy, I … Well you get the picture.</a:t>
            </a:r>
            <a:endParaRPr lang="en-US" sz="1400" b="1" dirty="0"/>
          </a:p>
          <a:p>
            <a:r>
              <a:rPr lang="en-US" sz="1400" b="1" dirty="0"/>
              <a:t>Talk about hypocrisy!</a:t>
            </a:r>
            <a:endParaRPr lang="en-US" sz="1400" b="1" dirty="0"/>
          </a:p>
          <a:p>
            <a:r>
              <a:rPr lang="en-US" sz="1400" b="1" dirty="0"/>
              <a:t>That is one of the issues Jesus deals with this week as we continue in Matthew.</a:t>
            </a:r>
            <a:endParaRPr lang="en-US" sz="1400" b="1" dirty="0"/>
          </a:p>
          <a:p>
            <a:r>
              <a:rPr lang="en-US" sz="1400" b="1" dirty="0"/>
              <a:t>Chapter 7, VS 1-6 or Logs, Hogs and Dogs.</a:t>
            </a:r>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Judgment, like anything else God gives us, is beautiful, empowering and restoring when used rightly.</a:t>
            </a:r>
            <a:endParaRPr lang="en-US" b="1" dirty="0"/>
          </a:p>
          <a:p>
            <a:r>
              <a:rPr lang="en-US" b="1" dirty="0"/>
              <a:t>But sin, taking the opportunity </a:t>
            </a:r>
            <a:r>
              <a:rPr lang="en-US" b="1" dirty="0" err="1"/>
              <a:t>can</a:t>
            </a:r>
            <a:r>
              <a:rPr lang="en-US" b="1" dirty="0"/>
              <a:t> twist it into something hateful, prideful and dis-honoring to God.</a:t>
            </a:r>
            <a:endParaRPr lang="en-US" b="1" dirty="0"/>
          </a:p>
          <a:p>
            <a:r>
              <a:rPr lang="en-US" b="1" dirty="0"/>
              <a:t>We see the results of wicked judgment all the time and we may be at a place where righteous judgment will no longer be tolerated in our society but that does not allow us an escape.</a:t>
            </a:r>
            <a:endParaRPr lang="en-US" b="1" dirty="0"/>
          </a:p>
          <a:p>
            <a:r>
              <a:rPr lang="en-US" b="1" dirty="0"/>
              <a:t>We are called… and commanded to judge…rightly, lovingly</a:t>
            </a:r>
            <a:r>
              <a:rPr lang="en-US" b="1"/>
              <a:t>, patiently and </a:t>
            </a:r>
            <a:r>
              <a:rPr lang="en-US" b="1" dirty="0"/>
              <a:t>wisely for the glory of God and the furtherance of His kingdom.</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Jesus uses three object  lessons to draw our attention to his  truths surrounding hypocrisy and judgment</a:t>
            </a:r>
            <a:endParaRPr lang="en-US" b="1" dirty="0"/>
          </a:p>
          <a:p>
            <a:r>
              <a:rPr lang="en-US" b="1" dirty="0"/>
              <a:t>Logs, Hogs and Dogs.</a:t>
            </a:r>
            <a:endParaRPr lang="en-US" b="1" dirty="0"/>
          </a:p>
          <a:p>
            <a:endParaRPr lang="en-US" b="1" dirty="0"/>
          </a:p>
          <a:p>
            <a:r>
              <a:rPr lang="en-US" b="1" dirty="0"/>
              <a:t>Some of these vs. are most ABUSED in the bible.</a:t>
            </a:r>
            <a:endParaRPr lang="en-US" b="1" dirty="0"/>
          </a:p>
          <a:p>
            <a:r>
              <a:rPr lang="en-US" b="1" dirty="0"/>
              <a:t>vs,. 1 “Do not judge so that you will not be judged.”</a:t>
            </a:r>
            <a:endParaRPr lang="en-US" b="1" dirty="0"/>
          </a:p>
          <a:p>
            <a:endParaRPr lang="en-US" b="1" dirty="0"/>
          </a:p>
          <a:p>
            <a:r>
              <a:rPr lang="en-US" b="1" dirty="0"/>
              <a:t>Is Jesus really telling us, his followers to not judge at all?</a:t>
            </a:r>
            <a:endParaRPr lang="en-US" b="1" dirty="0"/>
          </a:p>
          <a:p>
            <a:r>
              <a:rPr lang="en-US" b="1" dirty="0"/>
              <a:t>Jesus has just given us a grocery list of things we should be pursuing as citizens of his kingdom. How can we know if we are unless we are weighing evidence and making judgments</a:t>
            </a:r>
            <a:endParaRPr lang="en-US" b="1" dirty="0"/>
          </a:p>
          <a:p>
            <a:r>
              <a:rPr lang="en-US" b="1" dirty="0"/>
              <a:t>He says we are supposed to emulate traits like;</a:t>
            </a:r>
            <a:endParaRPr lang="en-US" b="1" dirty="0"/>
          </a:p>
          <a:p>
            <a:r>
              <a:rPr lang="en-US" b="1" dirty="0"/>
              <a:t>Gentleness</a:t>
            </a:r>
            <a:endParaRPr lang="en-US" b="1" dirty="0"/>
          </a:p>
          <a:p>
            <a:r>
              <a:rPr lang="en-US" b="1" dirty="0"/>
              <a:t>Peacemaking</a:t>
            </a:r>
            <a:endParaRPr lang="en-US" b="1" dirty="0"/>
          </a:p>
          <a:p>
            <a:r>
              <a:rPr lang="en-US" b="1" dirty="0"/>
              <a:t>Merciful,</a:t>
            </a:r>
            <a:endParaRPr lang="en-US" b="1" dirty="0"/>
          </a:p>
          <a:p>
            <a:r>
              <a:rPr lang="en-US" b="1" dirty="0"/>
              <a:t>Pursuing righteousness</a:t>
            </a:r>
            <a:endParaRPr lang="en-US" b="1" dirty="0"/>
          </a:p>
          <a:p>
            <a:endParaRPr lang="en-US" b="1" dirty="0"/>
          </a:p>
          <a:p>
            <a:r>
              <a:rPr lang="en-US" b="1" dirty="0"/>
              <a:t>We are not to shy away from things like;</a:t>
            </a:r>
            <a:endParaRPr lang="en-US" b="1" dirty="0"/>
          </a:p>
          <a:p>
            <a:r>
              <a:rPr lang="en-US" b="1" dirty="0"/>
              <a:t>Persecution</a:t>
            </a:r>
            <a:endParaRPr lang="en-US" b="1" dirty="0"/>
          </a:p>
          <a:p>
            <a:r>
              <a:rPr lang="en-US" b="1" dirty="0"/>
              <a:t>Going the ‘extra mile’ </a:t>
            </a:r>
            <a:endParaRPr lang="en-US" b="1" dirty="0"/>
          </a:p>
          <a:p>
            <a:r>
              <a:rPr lang="en-US" b="1" dirty="0"/>
              <a:t>Being salt and light in a wicked world</a:t>
            </a:r>
            <a:endParaRPr lang="en-US" b="1" dirty="0"/>
          </a:p>
          <a:p>
            <a:r>
              <a:rPr lang="en-US" b="1" dirty="0"/>
              <a:t>These ALL require that we form some sort of judgment.</a:t>
            </a:r>
            <a:endParaRPr lang="en-US" b="1" dirty="0"/>
          </a:p>
          <a:p>
            <a:endParaRPr lang="en-US" b="1" dirty="0"/>
          </a:p>
          <a:p>
            <a:r>
              <a:rPr lang="en-US" b="1" dirty="0"/>
              <a:t>Notice who we are judging though… All these things listed are meant to be measuring lines for our OWN growth.</a:t>
            </a:r>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endParaRPr lang="en-US" b="1" dirty="0"/>
          </a:p>
          <a:p>
            <a:r>
              <a:rPr lang="en-US" b="1" dirty="0"/>
              <a:t>Paul though, in his letter to the Corinthians DOES call for judgment of others.</a:t>
            </a:r>
            <a:endParaRPr lang="en-US" b="1" dirty="0"/>
          </a:p>
          <a:p>
            <a:r>
              <a:rPr lang="en-US" b="1" dirty="0"/>
              <a:t>As believers, God DOES call us to judge others, even within the body of Christ.</a:t>
            </a:r>
            <a:endParaRPr lang="en-US" b="1" dirty="0"/>
          </a:p>
          <a:p>
            <a:r>
              <a:rPr lang="en-US" b="1" dirty="0"/>
              <a:t>In Chapter 5 he has called out the church BECAUSE they had, until now, NOT brought judgment on people in the church who were decidedly acting in a way CONTRARY to God’s word.</a:t>
            </a:r>
            <a:endParaRPr lang="en-US" b="1" dirty="0"/>
          </a:p>
          <a:p>
            <a:r>
              <a:rPr lang="en-US" b="1" dirty="0"/>
              <a:t>Vs. 12 of Ch. 5 Paul says”; For what have I to do with judging outsiders? Do you not judge those who are within the church? “</a:t>
            </a:r>
            <a:endParaRPr lang="en-US" b="1" dirty="0"/>
          </a:p>
          <a:p>
            <a:r>
              <a:rPr lang="en-US" b="1" dirty="0"/>
              <a:t>As Believers, our judgment is NOT just for self evaluation but we a ARE supposed to exercise it in the body of Believers.</a:t>
            </a:r>
            <a:endParaRPr lang="en-US" b="1" dirty="0"/>
          </a:p>
          <a:p>
            <a:r>
              <a:rPr lang="en-US" b="1" dirty="0"/>
              <a:t>In Chapter 6 Paul reminds the believers of their heavenly office. How  in the future, we are going to be judges of the entire world</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READ</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So There is definitely a place for judgment for self, others in the body and the world in general.</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 We cant dismiss or HIDE behind Matthew 7:1 so as to not proclaim the truth of God’s word in judgment to anyone.</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I would dare say that the silence of the church in the world today, the ABSENCE of the church as a source of salt and light...a point of judgment,  has contributed greatly to the disintegration of  things like;</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Human identity</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The role of the family</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Respecting authority</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Getting back to Matthew 7.</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What IS Jesus talking about?</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The MAIN point Jesus is addressing is NOTjudging but How we are to judge.</a:t>
            </a:r>
            <a:endParaRPr lang="en-US" b="1" dirty="0"/>
          </a:p>
          <a:p>
            <a:endParaRPr lang="en-US" b="1" dirty="0"/>
          </a:p>
          <a:p>
            <a:r>
              <a:rPr lang="en-US" b="1" dirty="0"/>
              <a:t>Here are 2 prime examples found in Scripture of judging wrongly.</a:t>
            </a:r>
            <a:endParaRPr lang="en-US" b="1" dirty="0"/>
          </a:p>
          <a:p>
            <a:endParaRPr lang="en-US" b="1" dirty="0"/>
          </a:p>
          <a:p>
            <a:r>
              <a:rPr lang="en-US" b="1" dirty="0"/>
              <a:t>David- Taking Bathsheba yet denouncing the hypothetical man who stole a pet sheep from another man to feed his guests</a:t>
            </a:r>
            <a:endParaRPr lang="en-US" b="1" dirty="0"/>
          </a:p>
          <a:p>
            <a:r>
              <a:rPr lang="en-US" b="1" dirty="0"/>
              <a:t>And Judah and Tamar- Judah condemns </a:t>
            </a:r>
            <a:r>
              <a:rPr lang="en-US" b="1" dirty="0" err="1"/>
              <a:t>tamar</a:t>
            </a:r>
            <a:r>
              <a:rPr lang="en-US" b="1" dirty="0"/>
              <a:t> for unwed sex until he finds out that HE is the one she had sex with and it is only because he never fulfilled his promise to her to provide her a new husband.</a:t>
            </a:r>
            <a:endParaRPr lang="en-US" b="1" dirty="0"/>
          </a:p>
          <a:p>
            <a:endParaRPr lang="en-US" b="1" dirty="0"/>
          </a:p>
          <a:p>
            <a:r>
              <a:rPr lang="en-US" b="1" dirty="0"/>
              <a:t>Notice that the actual judgment is actually correct.</a:t>
            </a:r>
            <a:endParaRPr lang="en-US" b="1" dirty="0"/>
          </a:p>
          <a:p>
            <a:r>
              <a:rPr lang="en-US" b="1" dirty="0"/>
              <a:t>The man stealing the sheep should be punished and the woman found to have been an adulteress ALSO should have been punished</a:t>
            </a:r>
            <a:endParaRPr lang="en-US" b="1" dirty="0"/>
          </a:p>
          <a:p>
            <a:r>
              <a:rPr lang="en-US" b="1" dirty="0"/>
              <a:t>But one thing that our hypocritical judgments get us many time is an UNMERCIFUL response</a:t>
            </a:r>
            <a:endParaRPr lang="en-US" b="1" dirty="0"/>
          </a:p>
          <a:p>
            <a:r>
              <a:rPr lang="en-US" b="1" dirty="0"/>
              <a:t>David wanted to kill the man</a:t>
            </a:r>
            <a:endParaRPr lang="en-US" b="1" dirty="0"/>
          </a:p>
          <a:p>
            <a:r>
              <a:rPr lang="en-US" b="1" dirty="0"/>
              <a:t>Judah's anger BURNED against Tamar.</a:t>
            </a:r>
            <a:endParaRPr lang="en-US" b="1" dirty="0"/>
          </a:p>
          <a:p>
            <a:r>
              <a:rPr lang="en-US" b="1" dirty="0"/>
              <a:t>The sins we fall fr most often are usually the same sins we cannot toleragte when evidenced in others</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Jesus is NOT telling his followers to refrain from judgment but to do it correctly.</a:t>
            </a:r>
            <a:endParaRPr lang="en-US" b="1" dirty="0"/>
          </a:p>
          <a:p>
            <a:r>
              <a:rPr lang="en-US" b="1" dirty="0"/>
              <a:t>READ</a:t>
            </a:r>
            <a:endParaRPr lang="en-US" b="1" dirty="0"/>
          </a:p>
          <a:p>
            <a:endParaRPr lang="en-US" b="1" dirty="0"/>
          </a:p>
          <a:p>
            <a:r>
              <a:rPr lang="en-US" b="1" dirty="0"/>
              <a:t>The 1</a:t>
            </a:r>
            <a:r>
              <a:rPr lang="en-US" b="1" baseline="30000" dirty="0"/>
              <a:t>st</a:t>
            </a:r>
            <a:r>
              <a:rPr lang="en-US" b="1" dirty="0"/>
              <a:t> step in judging correctly is to have clear vision. (Removing the log)</a:t>
            </a:r>
            <a:endParaRPr lang="en-US" b="1" dirty="0"/>
          </a:p>
          <a:p>
            <a:endParaRPr lang="en-US" b="1" dirty="0"/>
          </a:p>
          <a:p>
            <a:r>
              <a:rPr lang="en-US" b="1" dirty="0"/>
              <a:t>In Matthew 7, Jesus has separated judgment into two different spheres.</a:t>
            </a:r>
            <a:endParaRPr lang="en-US" b="1" dirty="0"/>
          </a:p>
          <a:p>
            <a:r>
              <a:rPr lang="en-US" b="1" dirty="0"/>
              <a:t>The 1</a:t>
            </a:r>
            <a:r>
              <a:rPr lang="en-US" b="1" baseline="30000" dirty="0"/>
              <a:t>st</a:t>
            </a:r>
            <a:r>
              <a:rPr lang="en-US" b="1" dirty="0"/>
              <a:t> section has to do with our judgment of others in the faith…brothers and sisters.</a:t>
            </a:r>
            <a:endParaRPr lang="en-US" b="1" dirty="0"/>
          </a:p>
          <a:p>
            <a:r>
              <a:rPr lang="en-US" b="1" dirty="0"/>
              <a:t>““Why do you look at the speck that is in </a:t>
            </a:r>
            <a:r>
              <a:rPr lang="en-US" b="1" u="sng" dirty="0"/>
              <a:t>your brother’s </a:t>
            </a:r>
            <a:r>
              <a:rPr lang="en-US" b="1" dirty="0"/>
              <a:t>eye”.</a:t>
            </a:r>
            <a:endParaRPr lang="en-US" b="1" dirty="0"/>
          </a:p>
          <a:p>
            <a:endParaRPr lang="en-US" b="1" dirty="0"/>
          </a:p>
          <a:p>
            <a:r>
              <a:rPr lang="en-US" b="1" dirty="0"/>
              <a:t>What we need to get away from is critical AND hypocritical judgments.</a:t>
            </a:r>
            <a:endParaRPr lang="en-US" b="1" dirty="0"/>
          </a:p>
          <a:p>
            <a:r>
              <a:rPr lang="en-US" b="1" dirty="0"/>
              <a:t>Gal. 6:1 Brethren, even if anyone is caught in any trespass, you who are spiritual, restore such a one in a spirit of gentleness; each one looking to yourself, so that you too will not be tempted. </a:t>
            </a:r>
            <a:endParaRPr lang="en-US" b="1" dirty="0"/>
          </a:p>
          <a:p>
            <a:r>
              <a:rPr lang="en-US" b="1" dirty="0"/>
              <a:t>Judgment certainly is not done as a way to make SELF look good, judgment is triage so we can determine how to BEST step in and HELP.</a:t>
            </a:r>
            <a:endParaRPr lang="en-US" b="1" dirty="0"/>
          </a:p>
          <a:p>
            <a:r>
              <a:rPr lang="en-US" b="1" dirty="0"/>
              <a:t>This can ONLY be done if we have no log or if, in Paul’s words, we are keeping one eye on ourselves so we do not stumble </a:t>
            </a:r>
            <a:endParaRPr lang="en-US" b="1" dirty="0"/>
          </a:p>
          <a:p>
            <a:endParaRPr lang="en-US" b="1" dirty="0"/>
          </a:p>
          <a:p>
            <a:endParaRPr lang="en-US" b="1" dirty="0"/>
          </a:p>
          <a:p>
            <a:r>
              <a:rPr lang="en-US" b="1" dirty="0"/>
              <a:t>1 Cor. 13:(Love)  does not act unbecomingly; it does not seek its own, is not provoked, does not take into account a wrong suffered, </a:t>
            </a:r>
            <a:endParaRPr lang="en-US" b="1" dirty="0"/>
          </a:p>
          <a:p>
            <a:r>
              <a:rPr lang="en-US" b="1" dirty="0"/>
              <a:t>          6      does not rejoice in unrighteousness, but rejoices with the truth; </a:t>
            </a:r>
            <a:endParaRPr lang="en-US" b="1" dirty="0"/>
          </a:p>
          <a:p>
            <a:r>
              <a:rPr lang="en-US" b="1" dirty="0"/>
              <a:t>          7      bears all things, believes all things, hopes all things, endures all things.</a:t>
            </a:r>
            <a:endParaRPr lang="en-US" b="1" dirty="0"/>
          </a:p>
          <a:p>
            <a:r>
              <a:rPr lang="en-US" b="1" dirty="0"/>
              <a:t>Judgment is patient and hopeful. It does not write people off.</a:t>
            </a:r>
            <a:endParaRPr lang="en-US" b="1" dirty="0"/>
          </a:p>
          <a:p>
            <a:r>
              <a:rPr lang="en-US" b="1" dirty="0"/>
              <a:t> We need 1st remove the log out of our eye to STEP IN AND ASSIST with any speck in someone </a:t>
            </a:r>
            <a:r>
              <a:rPr lang="en-US" b="1" dirty="0" err="1"/>
              <a:t>elses</a:t>
            </a:r>
            <a:r>
              <a:rPr lang="en-US" b="1" dirty="0"/>
              <a:t> eye.</a:t>
            </a:r>
            <a:endParaRPr lang="en-US" b="1" dirty="0"/>
          </a:p>
          <a:p>
            <a:r>
              <a:rPr lang="en-US" b="1" dirty="0"/>
              <a:t>Loving someone does NOT mean withholding judgment but it means that benefit of the doubt is </a:t>
            </a:r>
            <a:r>
              <a:rPr lang="en-US" b="1" dirty="0" err="1"/>
              <a:t>given..it</a:t>
            </a:r>
            <a:r>
              <a:rPr lang="en-US" b="1" dirty="0"/>
              <a:t> means that there is a recognition that we are all on the same team…after the same goals. It means seeing something wrong and helping someone correct it</a:t>
            </a:r>
            <a:endParaRPr lang="en-US" b="1" dirty="0"/>
          </a:p>
          <a:p>
            <a:endParaRPr lang="en-US" b="1" dirty="0"/>
          </a:p>
          <a:p>
            <a:r>
              <a:rPr lang="en-US" b="1" dirty="0"/>
              <a:t>When John says don’t judge according to appearance…what does that mean?</a:t>
            </a:r>
            <a:endParaRPr lang="en-US" b="1" dirty="0"/>
          </a:p>
          <a:p>
            <a:r>
              <a:rPr lang="en-US" b="1" dirty="0"/>
              <a:t>Don’t judge a brother or sister solely on results.</a:t>
            </a:r>
            <a:endParaRPr lang="en-US" b="1" dirty="0"/>
          </a:p>
          <a:p>
            <a:r>
              <a:rPr lang="en-US" b="1" dirty="0"/>
              <a:t>Righteous judgment INCLUDES a consideration  of motives.</a:t>
            </a:r>
            <a:endParaRPr lang="en-US" b="1" dirty="0"/>
          </a:p>
          <a:p>
            <a:r>
              <a:rPr lang="en-US" b="1" dirty="0"/>
              <a:t>This leaves very little room for assumption when it comes to assigning judgment or placing blame.</a:t>
            </a:r>
            <a:endParaRPr lang="en-US" b="1" dirty="0"/>
          </a:p>
          <a:p>
            <a:r>
              <a:rPr lang="en-US" b="1" dirty="0"/>
              <a:t>We are on shakey ground when we assume motives of others. Only God know our hearts. </a:t>
            </a:r>
            <a:endParaRPr lang="en-US" b="1" dirty="0"/>
          </a:p>
          <a:p>
            <a:endParaRPr lang="en-US" b="1" dirty="0"/>
          </a:p>
          <a:p>
            <a:r>
              <a:rPr lang="en-US" b="1" dirty="0"/>
              <a:t>Jamieson, Faust Brown commentary on Matthew 7;</a:t>
            </a:r>
            <a:endParaRPr lang="en-US" b="1" dirty="0"/>
          </a:p>
          <a:p>
            <a:r>
              <a:rPr lang="en-US" b="1" dirty="0"/>
              <a:t>“The context makes it clear that the thing here condemned is that disposition to look unfavorably on the character and actions of others, which leads invariably to the pronouncing of rash, unjust, and unlovely judgments upon them. No doubt it is the judgments so pronounced which are here spoken of; but what our Lord aims at is the spirit out of which they spring. Provided we eschew this unlovely spirit, we are not only warranted to sit in judgment upon a brother’s character and actions, but in the exercise of a necessary discrimination are often constrained to do so for our own guidance. It is the violation of the law of love involved in the exercise of a censorious disposition which alone is here condemned”</a:t>
            </a:r>
            <a:endParaRPr lang="en-US" b="1" dirty="0"/>
          </a:p>
          <a:p>
            <a:endParaRPr lang="en-US" b="1" dirty="0"/>
          </a:p>
          <a:p>
            <a:r>
              <a:rPr lang="en-US" b="1" dirty="0"/>
              <a:t>It is not that judging in and of itself is </a:t>
            </a:r>
            <a:r>
              <a:rPr lang="en-US" b="1" dirty="0" err="1"/>
              <a:t>bad..It</a:t>
            </a:r>
            <a:r>
              <a:rPr lang="en-US" b="1" dirty="0"/>
              <a:t> is WHY you are judging…what kind of heart do you have IN judging…What are YOUR motives behind judging.</a:t>
            </a:r>
            <a:endParaRPr lang="en-US" b="1" dirty="0"/>
          </a:p>
          <a:p>
            <a:r>
              <a:rPr lang="en-US" b="1" dirty="0"/>
              <a:t>This can take a bit of self reflection.</a:t>
            </a:r>
            <a:endParaRPr lang="en-US" b="1" dirty="0"/>
          </a:p>
          <a:p>
            <a:endParaRPr lang="en-US" b="1" dirty="0"/>
          </a:p>
          <a:p>
            <a:r>
              <a:rPr lang="en-US" b="1" dirty="0"/>
              <a:t>The great thing about all of this, though, is that there IS a </a:t>
            </a:r>
            <a:r>
              <a:rPr lang="en-US" b="1" dirty="0" err="1"/>
              <a:t>Great</a:t>
            </a:r>
            <a:r>
              <a:rPr lang="en-US" b="1" dirty="0"/>
              <a:t> judge. </a:t>
            </a:r>
            <a:endParaRPr lang="en-US" b="1" dirty="0"/>
          </a:p>
          <a:p>
            <a:r>
              <a:rPr lang="en-US" b="1" dirty="0"/>
              <a:t>He is unflappable</a:t>
            </a:r>
            <a:endParaRPr lang="en-US" b="1" dirty="0"/>
          </a:p>
          <a:p>
            <a:r>
              <a:rPr lang="en-US" b="1" dirty="0" err="1"/>
              <a:t>Unbuy</a:t>
            </a:r>
            <a:r>
              <a:rPr lang="en-US" b="1" dirty="0"/>
              <a:t>-able</a:t>
            </a:r>
            <a:endParaRPr lang="en-US" b="1" dirty="0"/>
          </a:p>
          <a:p>
            <a:r>
              <a:rPr lang="en-US" b="1" dirty="0"/>
              <a:t>He cannot be fooled, conned or swayed. His </a:t>
            </a:r>
            <a:r>
              <a:rPr lang="en-US" b="1" dirty="0" err="1"/>
              <a:t>jugdgments</a:t>
            </a:r>
            <a:r>
              <a:rPr lang="en-US" b="1" dirty="0"/>
              <a:t> are always just.</a:t>
            </a:r>
            <a:endParaRPr lang="en-US" b="1" dirty="0"/>
          </a:p>
          <a:p>
            <a:r>
              <a:rPr lang="en-US" b="1" dirty="0"/>
              <a:t>He is ALWAYS able to judge in righteousness and there will be a time that he WILL set everything on order.</a:t>
            </a:r>
            <a:endParaRPr lang="en-US" b="1" dirty="0"/>
          </a:p>
          <a:p>
            <a:endParaRPr lang="en-US" b="1" dirty="0"/>
          </a:p>
          <a:p>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READ</a:t>
            </a:r>
            <a:endParaRPr lang="en-US" b="1" dirty="0"/>
          </a:p>
          <a:p>
            <a:endParaRPr lang="en-US" b="1" dirty="0"/>
          </a:p>
          <a:p>
            <a:r>
              <a:rPr lang="en-US" b="1" dirty="0"/>
              <a:t>Are we to exercise judgment?</a:t>
            </a:r>
            <a:endParaRPr lang="en-US" b="1" dirty="0"/>
          </a:p>
          <a:p>
            <a:r>
              <a:rPr lang="en-US" b="1" dirty="0"/>
              <a:t>YES. To not do so would be foolish (see an example later).</a:t>
            </a:r>
            <a:endParaRPr lang="en-US" b="1" dirty="0"/>
          </a:p>
          <a:p>
            <a:r>
              <a:rPr lang="en-US" b="1" dirty="0"/>
              <a:t>We are to judge rightly though and that does NOT include assumption, pride or hypocrisy.</a:t>
            </a:r>
            <a:endParaRPr lang="en-US" b="1" dirty="0"/>
          </a:p>
          <a:p>
            <a:endParaRPr lang="en-US" b="1" dirty="0"/>
          </a:p>
          <a:p>
            <a:r>
              <a:rPr lang="en-US" b="1" dirty="0"/>
              <a:t>If you need further convincing of the importance of rightly judging someone, we need look no further than the next verse. </a:t>
            </a:r>
            <a:endParaRPr lang="en-US" b="1" dirty="0"/>
          </a:p>
          <a:p>
            <a:r>
              <a:rPr lang="en-US" b="1" i="1" dirty="0"/>
              <a:t>“For in the way you judge, you will be judged; and by your standard of measure, it will be measured to you.”</a:t>
            </a:r>
            <a:endParaRPr lang="en-US" b="1" i="1" dirty="0"/>
          </a:p>
          <a:p>
            <a:endParaRPr lang="en-US" b="1" i="1" dirty="0"/>
          </a:p>
          <a:p>
            <a:r>
              <a:rPr lang="en-US" b="1" i="0" dirty="0"/>
              <a:t>Carefulness should be exercised</a:t>
            </a:r>
            <a:endParaRPr lang="en-US" b="1" i="0" dirty="0"/>
          </a:p>
          <a:p>
            <a:r>
              <a:rPr lang="en-US" b="1" i="0" dirty="0"/>
              <a:t>Patience should be extended</a:t>
            </a:r>
            <a:endParaRPr lang="en-US" b="1" i="0" dirty="0"/>
          </a:p>
          <a:p>
            <a:r>
              <a:rPr lang="en-US" b="1" i="0" dirty="0"/>
              <a:t>Mercy and endurance should be incorporated when we are exercising judgment within the Body of Christ.</a:t>
            </a:r>
            <a:endParaRPr lang="en-US" b="1" i="0" dirty="0"/>
          </a:p>
          <a:p>
            <a:r>
              <a:rPr lang="en-US" b="0" i="0" dirty="0"/>
              <a:t> How seldom we weigh our neighbor in the same balance with ourselves.</a:t>
            </a:r>
            <a:endParaRPr lang="en-US" b="0" i="0" dirty="0"/>
          </a:p>
          <a:p>
            <a:r>
              <a:rPr lang="en-US" b="0" i="0" dirty="0"/>
              <a:t>- Thomas a Kempis</a:t>
            </a:r>
            <a:endParaRPr lang="en-US" b="0" i="0" dirty="0"/>
          </a:p>
          <a:p>
            <a:endParaRPr lang="en-US" b="1" i="0" dirty="0"/>
          </a:p>
          <a:p>
            <a:r>
              <a:rPr lang="en-US" b="1" i="0" dirty="0"/>
              <a:t>It is true all our sins have been purchased by the blood of Jesus Christ</a:t>
            </a:r>
            <a:endParaRPr lang="en-US" b="1" i="0" dirty="0"/>
          </a:p>
          <a:p>
            <a:r>
              <a:rPr lang="en-US" b="1" i="0" dirty="0"/>
              <a:t>(Thanks be to God!)</a:t>
            </a:r>
            <a:endParaRPr lang="en-US" b="1" i="0" dirty="0"/>
          </a:p>
          <a:p>
            <a:r>
              <a:rPr lang="en-US" b="1" i="0" dirty="0"/>
              <a:t>But as God’s children and spokespeople, we will give an account for what we have done here and that includes  our willingness to step into others lives.</a:t>
            </a:r>
            <a:endParaRPr lang="en-US" b="1" i="0" dirty="0"/>
          </a:p>
          <a:p>
            <a:r>
              <a:rPr lang="en-US" b="1" i="0" dirty="0"/>
              <a:t>It ALSO includes a willingness to forgive prior offenses and not hold earlier judgments in concrete…writing people off forever.</a:t>
            </a:r>
            <a:endParaRPr lang="en-US" b="1" i="0" dirty="0"/>
          </a:p>
          <a:p>
            <a:r>
              <a:rPr lang="en-US" b="1" i="0" dirty="0"/>
              <a:t>This is a dismissal of the work of the Holy Spirit and a denial of His power in the lives of His children.</a:t>
            </a:r>
            <a:endParaRPr lang="en-US" b="1" i="0" dirty="0"/>
          </a:p>
          <a:p>
            <a:endParaRPr lang="en-US" b="1" i="0" dirty="0"/>
          </a:p>
          <a:p>
            <a:endParaRPr lang="en-US" b="1" i="0" dirty="0"/>
          </a:p>
          <a:p>
            <a:r>
              <a:rPr lang="en-US" b="1" i="0" dirty="0"/>
              <a:t>Jesus answers Peters hard question (that we were all thinking) about the place of forgiveness in the arena of judgment …how many times..3, maybe 4…maybe even 7??</a:t>
            </a:r>
            <a:endParaRPr lang="en-US" b="1" i="0" dirty="0"/>
          </a:p>
          <a:p>
            <a:r>
              <a:rPr lang="en-US" b="1" i="0" dirty="0"/>
              <a:t>Jesus response is full of mercy and grace…70 times 7.</a:t>
            </a:r>
            <a:endParaRPr lang="en-US" b="1" i="0" dirty="0"/>
          </a:p>
          <a:p>
            <a:r>
              <a:rPr lang="en-US" b="0" dirty="0"/>
              <a:t>Every man should keep a fair-sized cemetery in which to bury the faults of his friends.</a:t>
            </a:r>
            <a:endParaRPr lang="en-US" b="0" dirty="0"/>
          </a:p>
          <a:p>
            <a:r>
              <a:rPr lang="en-US" b="0" dirty="0"/>
              <a:t>- Henry Ward Beecher</a:t>
            </a:r>
            <a:endParaRPr lang="en-US" b="0" dirty="0"/>
          </a:p>
          <a:p>
            <a:endParaRPr lang="en-US" b="1" i="0" dirty="0"/>
          </a:p>
          <a:p>
            <a:endParaRPr lang="en-US" b="1" i="0" dirty="0"/>
          </a:p>
          <a:p>
            <a:r>
              <a:rPr lang="en-US" b="1" dirty="0"/>
              <a:t>Before we leave this topic, I want to spend a little time on an aspect of judging we don’t often think about but is absolutely heinous</a:t>
            </a:r>
            <a:endParaRPr lang="en-US" b="1" dirty="0"/>
          </a:p>
          <a:p>
            <a:endParaRPr lang="en-US" b="1" dirty="0"/>
          </a:p>
          <a:p>
            <a:r>
              <a:rPr lang="en-US" b="1" dirty="0"/>
              <a:t> </a:t>
            </a:r>
            <a:endParaRPr lang="en-US" b="1" dirty="0"/>
          </a:p>
          <a:p>
            <a:endParaRPr lang="en-US" b="1" dirty="0"/>
          </a:p>
          <a:p>
            <a:r>
              <a:rPr lang="en-US" b="1" dirty="0"/>
              <a:t>The sneer at the godly man for his imperfections is ill-judged. A blade is a small thing. At first it grows very near the earth. It is often soiled and crushed and downtrodden. But it is a living thing,... and "it doth not yet appear what it shall be."</a:t>
            </a:r>
            <a:endParaRPr lang="en-US" b="1" dirty="0"/>
          </a:p>
          <a:p>
            <a:r>
              <a:rPr lang="en-US" b="1" dirty="0"/>
              <a:t>- Henry Drummond</a:t>
            </a:r>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We judge ourselves AND others often enough but do you ever realize how often we judge God?</a:t>
            </a:r>
            <a:endParaRPr lang="en-US" b="1" dirty="0"/>
          </a:p>
          <a:p>
            <a:r>
              <a:rPr lang="en-US" b="1" dirty="0"/>
              <a:t>We doubt his love for us in affliction</a:t>
            </a:r>
            <a:endParaRPr lang="en-US" b="1" dirty="0"/>
          </a:p>
          <a:p>
            <a:r>
              <a:rPr lang="en-US" b="1" dirty="0"/>
              <a:t>We doubt his provision in the loss of a job</a:t>
            </a:r>
            <a:endParaRPr lang="en-US" b="1" dirty="0"/>
          </a:p>
          <a:p>
            <a:r>
              <a:rPr lang="en-US" b="1" dirty="0"/>
              <a:t>We doubt his promises when things are rough</a:t>
            </a:r>
            <a:endParaRPr lang="en-US" b="1" dirty="0"/>
          </a:p>
          <a:p>
            <a:endParaRPr lang="en-US" b="1" dirty="0"/>
          </a:p>
          <a:p>
            <a:r>
              <a:rPr lang="en-US" b="1" dirty="0"/>
              <a:t>Dare I say that these doubts are all a form of judging God.</a:t>
            </a:r>
            <a:endParaRPr lang="en-US" b="1" dirty="0"/>
          </a:p>
          <a:p>
            <a:r>
              <a:rPr lang="en-US" b="1" dirty="0"/>
              <a:t>Job is a classic case of one who doubted God and literally wanted God to go to court to either justify his actions or to be judged in Job’s trail.</a:t>
            </a:r>
            <a:endParaRPr lang="en-US" b="1" dirty="0"/>
          </a:p>
          <a:p>
            <a:r>
              <a:rPr lang="en-US" b="1" dirty="0"/>
              <a:t>We all know how the book ends….Job confronted by God himself and is reminded of God’s place in Jobs life.</a:t>
            </a:r>
            <a:endParaRPr lang="en-US" b="1" dirty="0"/>
          </a:p>
          <a:p>
            <a:r>
              <a:rPr lang="en-US" b="1" dirty="0"/>
              <a:t>Prior to that, one of job’s counselors, the only one to NOT receive discipline from God had this to say to Job.</a:t>
            </a:r>
            <a:endParaRPr lang="en-US" b="1" dirty="0"/>
          </a:p>
          <a:p>
            <a:r>
              <a:rPr lang="en-US" b="1" dirty="0"/>
              <a:t>READ</a:t>
            </a:r>
            <a:endParaRPr lang="en-US" b="1" dirty="0"/>
          </a:p>
          <a:p>
            <a:endParaRPr lang="en-US" b="1" dirty="0"/>
          </a:p>
          <a:p>
            <a:r>
              <a:rPr lang="en-US" b="1" dirty="0"/>
              <a:t>These are profound words spoken by a man who has proved them in his life.</a:t>
            </a:r>
            <a:endParaRPr lang="en-US" b="1" dirty="0"/>
          </a:p>
          <a:p>
            <a:r>
              <a:rPr lang="en-US" b="1" dirty="0"/>
              <a:t>Be careful not to turn to evil because you do not like the station God </a:t>
            </a:r>
            <a:r>
              <a:rPr lang="en-US" b="1" dirty="0" err="1"/>
              <a:t>has</a:t>
            </a:r>
            <a:r>
              <a:rPr lang="en-US" b="1" dirty="0"/>
              <a:t> placed you in</a:t>
            </a:r>
            <a:endParaRPr lang="en-US" b="1" dirty="0"/>
          </a:p>
          <a:p>
            <a:r>
              <a:rPr lang="en-US" b="1" dirty="0"/>
              <a:t>Elihu reminded Job that this entire life was fitting him for something even grander…the afflictions Job endured were a training aid. They were things God used to re-direct Jobs eyes, mind and heart BACK to God.</a:t>
            </a:r>
            <a:endParaRPr lang="en-US" b="1" dirty="0"/>
          </a:p>
          <a:p>
            <a:endParaRPr lang="en-US" b="1" dirty="0"/>
          </a:p>
          <a:p>
            <a:r>
              <a:rPr lang="en-US" b="1" dirty="0"/>
              <a:t>Beside that, What court can you appeal to? God IS the Supreme Court. He takes orders from no one and his ways are ONLY his. He is incapable of doing wrong. </a:t>
            </a:r>
            <a:endParaRPr lang="en-US" b="1" dirty="0"/>
          </a:p>
          <a:p>
            <a:r>
              <a:rPr lang="en-US" b="1" dirty="0"/>
              <a:t>When we doubt, complain, we are placing ourselves above God just as we place ourselves above anyone else when we judge with a bad heart.</a:t>
            </a:r>
            <a:endParaRPr lang="en-US"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Jesus does NOT want his people to be absolute fools concerning judgment AND he wants them to grasp the importance of the message He will be entrusting them with so he does declare that there is a time to pronounce radical judgment on those OUTSIDE the body of Christ. </a:t>
            </a:r>
            <a:endParaRPr lang="en-US" b="1" dirty="0"/>
          </a:p>
          <a:p>
            <a:endParaRPr lang="en-US" b="1" dirty="0"/>
          </a:p>
          <a:p>
            <a:r>
              <a:rPr lang="en-US" b="1" dirty="0"/>
              <a:t>Dog- not domesticated, they were largely half-wild mongrels that acted as scavengers. They were dirty, greedy, snarling, and often vicious and diseased. They were dangerous and despised.</a:t>
            </a:r>
            <a:endParaRPr lang="en-US" b="1" dirty="0"/>
          </a:p>
          <a:p>
            <a:endParaRPr lang="en-US" b="1" dirty="0"/>
          </a:p>
          <a:p>
            <a:r>
              <a:rPr lang="en-US" b="1" dirty="0"/>
              <a:t>Hogs (pigs)- were considered by Jews to be the epitome of uncleanness.</a:t>
            </a:r>
            <a:endParaRPr lang="en-US" b="1" dirty="0"/>
          </a:p>
          <a:p>
            <a:endParaRPr lang="en-US" b="1" dirty="0"/>
          </a:p>
          <a:p>
            <a:r>
              <a:rPr lang="en-US" b="1" dirty="0"/>
              <a:t>Neither of these animals would have found any welcome in a Jewish home let alone being offered holy food  or Precious pearls</a:t>
            </a:r>
            <a:endParaRPr lang="en-US" b="1" dirty="0"/>
          </a:p>
          <a:p>
            <a:r>
              <a:rPr lang="en-US" b="1" dirty="0"/>
              <a:t>These animals would not have understood the value of either of these things</a:t>
            </a:r>
            <a:endParaRPr lang="en-US" b="1" dirty="0"/>
          </a:p>
          <a:p>
            <a:endParaRPr lang="en-US" b="1" dirty="0"/>
          </a:p>
          <a:p>
            <a:r>
              <a:rPr lang="en-US" b="1" dirty="0"/>
              <a:t>READ</a:t>
            </a:r>
            <a:endParaRPr lang="en-US" b="1" dirty="0"/>
          </a:p>
          <a:p>
            <a:r>
              <a:rPr lang="en-US" b="1" dirty="0"/>
              <a:t>Jesus when he sent his disciples out gave them orders to not waste their time with people who were not interested and whose hearts were not at least receptive. </a:t>
            </a:r>
            <a:endParaRPr lang="en-US" b="1" dirty="0"/>
          </a:p>
          <a:p>
            <a:endParaRPr lang="en-US" b="1" dirty="0"/>
          </a:p>
          <a:p>
            <a:r>
              <a:rPr lang="en-US" b="1" dirty="0"/>
              <a:t>Paul in Corinth.</a:t>
            </a:r>
            <a:endParaRPr lang="en-US" b="1" dirty="0"/>
          </a:p>
          <a:p>
            <a:r>
              <a:rPr lang="en-US" b="1" dirty="0"/>
              <a:t>Finding time on the Sabbath to break away from work and teach @ the synagogue. When he had Silas and Timothy  come to him, he was able to teach wholeheartedly </a:t>
            </a:r>
            <a:endParaRPr lang="en-US" b="1" dirty="0"/>
          </a:p>
          <a:p>
            <a:r>
              <a:rPr lang="en-US" b="1" dirty="0"/>
              <a:t>He taught in the synagogue for some time …We pick it up in Acts 18:6–7</a:t>
            </a:r>
            <a:endParaRPr lang="en-US" b="1" dirty="0"/>
          </a:p>
          <a:p>
            <a:r>
              <a:rPr lang="en-US" b="1" i="1" dirty="0"/>
              <a:t>But when they resisted and blasphemed, he shook out his garments and said to them, “Your blood be on your own heads! I am clean. From now on I will go to the Gentiles.” Then he left there and went to the house of a man named </a:t>
            </a:r>
            <a:r>
              <a:rPr lang="en-US" b="1" i="1" dirty="0" err="1"/>
              <a:t>Titius</a:t>
            </a:r>
            <a:r>
              <a:rPr lang="en-US" b="1" i="1" dirty="0"/>
              <a:t> Justus, a worshiper of God, whose house was next to the synagogue.” (NASB95)</a:t>
            </a:r>
            <a:endParaRPr lang="en-US" b="1" i="1" dirty="0"/>
          </a:p>
          <a:p>
            <a:endParaRPr lang="en-US" b="1" i="1" dirty="0"/>
          </a:p>
          <a:p>
            <a:r>
              <a:rPr lang="en-US" b="1" dirty="0"/>
              <a:t>John McArthur-”</a:t>
            </a:r>
            <a:r>
              <a:rPr lang="en-US" b="0" i="0" dirty="0">
                <a:solidFill>
                  <a:srgbClr val="000000"/>
                </a:solidFill>
                <a:effectLst/>
                <a:latin typeface="Lora" pitchFamily="2" charset="0"/>
              </a:rPr>
              <a:t> </a:t>
            </a:r>
            <a:r>
              <a:rPr lang="en-US" b="1" i="0" dirty="0">
                <a:solidFill>
                  <a:srgbClr val="000000"/>
                </a:solidFill>
                <a:effectLst/>
                <a:latin typeface="Lora" pitchFamily="2" charset="0"/>
              </a:rPr>
              <a:t>When people not only reject the gospel, but insist on mocking and reviling it, we are not to waste God’s holy Word and the precious pearls of His truth in a futile and frustrating attempt to win them. We are to leave them to the Lord, trusting that somehow His Spirit can penetrate their hearts-as He apparently did with some of those who at first rejected the preaching of Paul and the other apostles-or leaving them to the just judgment of God</a:t>
            </a:r>
            <a:r>
              <a:rPr lang="en-US" b="0" i="0" dirty="0">
                <a:solidFill>
                  <a:srgbClr val="000000"/>
                </a:solidFill>
                <a:effectLst/>
                <a:latin typeface="Lora" pitchFamily="2" charset="0"/>
              </a:rPr>
              <a:t>.”</a:t>
            </a:r>
            <a:endParaRPr lang="en-US" b="0" i="0" dirty="0">
              <a:solidFill>
                <a:srgbClr val="000000"/>
              </a:solidFill>
              <a:effectLst/>
              <a:latin typeface="Lora" pitchFamily="2" charset="0"/>
            </a:endParaRPr>
          </a:p>
          <a:p>
            <a:endParaRPr lang="en-US" b="0" i="0" dirty="0">
              <a:solidFill>
                <a:srgbClr val="000000"/>
              </a:solidFill>
              <a:effectLst/>
              <a:latin typeface="Lora" pitchFamily="2" charset="0"/>
            </a:endParaRPr>
          </a:p>
          <a:p>
            <a:r>
              <a:rPr lang="en-US" b="1" i="0" dirty="0">
                <a:solidFill>
                  <a:srgbClr val="000000"/>
                </a:solidFill>
                <a:effectLst/>
                <a:latin typeface="Lora" pitchFamily="2" charset="0"/>
              </a:rPr>
              <a:t>It is not only OK but it is actually co</a:t>
            </a:r>
            <a:r>
              <a:rPr lang="en-US" b="1" i="0" dirty="0" err="1">
                <a:solidFill>
                  <a:srgbClr val="000000"/>
                </a:solidFill>
                <a:effectLst/>
                <a:latin typeface="Lora" pitchFamily="2" charset="0"/>
              </a:rPr>
              <a:t>mmanded</a:t>
            </a:r>
            <a:r>
              <a:rPr lang="en-US" b="1" i="0" dirty="0">
                <a:solidFill>
                  <a:srgbClr val="000000"/>
                </a:solidFill>
                <a:effectLst/>
                <a:latin typeface="Lora" pitchFamily="2" charset="0"/>
              </a:rPr>
              <a:t> by God to stop giving the gospel to an uninterested or antagonistic unbeliever!</a:t>
            </a:r>
            <a:endParaRPr lang="en-US" b="1" i="0" dirty="0">
              <a:solidFill>
                <a:srgbClr val="000000"/>
              </a:solidFill>
              <a:effectLst/>
              <a:latin typeface="Lora" pitchFamily="2" charset="0"/>
            </a:endParaRPr>
          </a:p>
          <a:p>
            <a:r>
              <a:rPr lang="en-US" b="1" i="0" dirty="0">
                <a:solidFill>
                  <a:srgbClr val="000000"/>
                </a:solidFill>
                <a:effectLst/>
                <a:latin typeface="Lora" pitchFamily="2" charset="0"/>
              </a:rPr>
              <a:t>In Matthew 18 he actually calls out the CHURCH to stop ministering to someone IN the church because of their unrepentant behavior.</a:t>
            </a:r>
            <a:endParaRPr lang="en-US" b="1" i="0" dirty="0">
              <a:solidFill>
                <a:srgbClr val="000000"/>
              </a:solidFill>
              <a:effectLst/>
              <a:latin typeface="Lora" pitchFamily="2" charset="0"/>
            </a:endParaRPr>
          </a:p>
          <a:p>
            <a:r>
              <a:rPr lang="en-US" b="1" i="0" dirty="0">
                <a:solidFill>
                  <a:srgbClr val="000000"/>
                </a:solidFill>
                <a:effectLst/>
                <a:latin typeface="Lora" pitchFamily="2" charset="0"/>
              </a:rPr>
              <a:t>In  2 Cor. Paul reminded the church that their willingness to bring judgment on another church goer actually brought repentance and reconciliation.</a:t>
            </a:r>
            <a:endParaRPr lang="en-US" b="1" i="0" dirty="0">
              <a:solidFill>
                <a:srgbClr val="000000"/>
              </a:solidFill>
              <a:effectLst/>
              <a:latin typeface="Lora" pitchFamily="2" charset="0"/>
            </a:endParaRPr>
          </a:p>
          <a:p>
            <a:r>
              <a:rPr lang="en-US" b="1" i="0" dirty="0">
                <a:solidFill>
                  <a:srgbClr val="000000"/>
                </a:solidFill>
                <a:effectLst/>
                <a:latin typeface="Lora" pitchFamily="2" charset="0"/>
              </a:rPr>
              <a:t>There is power in the gospel AND there is power in witholding the gospel. </a:t>
            </a:r>
            <a:endParaRPr lang="en-US" b="1" i="0" dirty="0">
              <a:solidFill>
                <a:srgbClr val="000000"/>
              </a:solidFill>
              <a:effectLst/>
              <a:latin typeface="Lora" pitchFamily="2" charset="0"/>
            </a:endParaRPr>
          </a:p>
          <a:p>
            <a:r>
              <a:rPr lang="en-US" b="1" i="0" dirty="0">
                <a:solidFill>
                  <a:srgbClr val="000000"/>
                </a:solidFill>
                <a:effectLst/>
                <a:latin typeface="Lora" pitchFamily="2" charset="0"/>
              </a:rPr>
              <a:t>There IS a time to STOP our work and commit the person to the Holy Spirit Who takes no pleasure in the punishment of the wicked, and intercede for their </a:t>
            </a:r>
            <a:r>
              <a:rPr lang="en-US" b="1" i="0" dirty="0" err="1">
                <a:solidFill>
                  <a:srgbClr val="000000"/>
                </a:solidFill>
                <a:effectLst/>
                <a:latin typeface="Lora" pitchFamily="2" charset="0"/>
              </a:rPr>
              <a:t>sould</a:t>
            </a:r>
            <a:r>
              <a:rPr lang="en-US" b="1" i="0" dirty="0">
                <a:solidFill>
                  <a:srgbClr val="000000"/>
                </a:solidFill>
                <a:effectLst/>
                <a:latin typeface="Lora" pitchFamily="2" charset="0"/>
              </a:rPr>
              <a:t> before God’s throne.</a:t>
            </a:r>
            <a:endParaRPr lang="en-US" b="1" i="0" dirty="0">
              <a:solidFill>
                <a:srgbClr val="000000"/>
              </a:solidFill>
              <a:effectLst/>
              <a:latin typeface="Lora" pitchFamily="2" charset="0"/>
            </a:endParaRPr>
          </a:p>
          <a:p>
            <a:endParaRPr lang="en-US" b="1" i="0" dirty="0">
              <a:solidFill>
                <a:srgbClr val="000000"/>
              </a:solidFill>
              <a:effectLst/>
              <a:latin typeface="Lora" pitchFamily="2" charset="0"/>
            </a:endParaRPr>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3" name="Picture 2"/>
          <p:cNvPicPr>
            <a:picLocks noChangeAspect="1"/>
          </p:cNvPicPr>
          <p:nvPr/>
        </p:nvPicPr>
        <p:blipFill>
          <a:blip r:embed="rId6"/>
          <a:stretch>
            <a:fillRect/>
          </a:stretch>
        </p:blipFill>
        <p:spPr>
          <a:xfrm rot="1074729">
            <a:off x="44488" y="2178861"/>
            <a:ext cx="1494236" cy="727087"/>
          </a:xfrm>
          <a:prstGeom prst="rect">
            <a:avLst/>
          </a:prstGeom>
        </p:spPr>
      </p:pic>
      <p:pic>
        <p:nvPicPr>
          <p:cNvPr id="9" name="Picture 8"/>
          <p:cNvPicPr>
            <a:picLocks noChangeAspect="1"/>
          </p:cNvPicPr>
          <p:nvPr/>
        </p:nvPicPr>
        <p:blipFill>
          <a:blip r:embed="rId7"/>
          <a:stretch>
            <a:fillRect/>
          </a:stretch>
        </p:blipFill>
        <p:spPr>
          <a:xfrm>
            <a:off x="5440461" y="4269284"/>
            <a:ext cx="1052935" cy="821400"/>
          </a:xfrm>
          <a:prstGeom prst="rect">
            <a:avLst/>
          </a:prstGeom>
          <a:effectLst>
            <a:softEdge rad="50800"/>
          </a:effectLst>
        </p:spPr>
      </p:pic>
      <p:pic>
        <p:nvPicPr>
          <p:cNvPr id="11" name="Picture 10"/>
          <p:cNvPicPr>
            <a:picLocks noChangeAspect="1"/>
          </p:cNvPicPr>
          <p:nvPr/>
        </p:nvPicPr>
        <p:blipFill>
          <a:blip r:embed="rId8"/>
          <a:stretch>
            <a:fillRect/>
          </a:stretch>
        </p:blipFill>
        <p:spPr>
          <a:xfrm flipH="1">
            <a:off x="8702137" y="1081619"/>
            <a:ext cx="1701424" cy="1132141"/>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
          <a:stretch>
            <a:fillRect/>
          </a:stretch>
        </p:blipFill>
        <p:spPr>
          <a:xfrm>
            <a:off x="531668" y="623455"/>
            <a:ext cx="11064587" cy="56318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5493812"/>
          </a:xfrm>
          <a:prstGeom prst="rect">
            <a:avLst/>
          </a:prstGeom>
          <a:noFill/>
        </p:spPr>
        <p:txBody>
          <a:bodyPr wrap="square">
            <a:spAutoFit/>
          </a:bodyPr>
          <a:lstStyle/>
          <a:p>
            <a:r>
              <a:rPr lang="en-US" sz="3900" dirty="0">
                <a:solidFill>
                  <a:srgbClr val="F5FC30"/>
                </a:solidFill>
              </a:rPr>
              <a:t>Matthew 7:1–6</a:t>
            </a:r>
            <a:endParaRPr lang="en-US" sz="3900" dirty="0">
              <a:solidFill>
                <a:srgbClr val="F5FC30"/>
              </a:solidFill>
            </a:endParaRPr>
          </a:p>
          <a:p>
            <a:r>
              <a:rPr lang="en-US" sz="3900" dirty="0">
                <a:solidFill>
                  <a:srgbClr val="F5FC30"/>
                </a:solidFill>
              </a:rPr>
              <a:t>“Do not judge so that you will not be judged. “For in the way you judge, you will be judged; and by your standard of measure, it will be measured to you. “Why do you look at the speck that is in your brother’s eye, but do not notice the log that is in your own eye? “Or how can you say to your brother, ‘Let me take the speck out of your eye,’ and behold, the log is in your own eye? </a:t>
            </a:r>
            <a:endParaRPr lang="en-US" sz="3900"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4293483"/>
          </a:xfrm>
          <a:prstGeom prst="rect">
            <a:avLst/>
          </a:prstGeom>
          <a:noFill/>
        </p:spPr>
        <p:txBody>
          <a:bodyPr wrap="square">
            <a:spAutoFit/>
          </a:bodyPr>
          <a:lstStyle/>
          <a:p>
            <a:r>
              <a:rPr lang="en-US" sz="3900" dirty="0">
                <a:solidFill>
                  <a:srgbClr val="F5FC30"/>
                </a:solidFill>
              </a:rPr>
              <a:t>Matthew 7:1–6</a:t>
            </a:r>
            <a:endParaRPr lang="en-US" sz="3900" dirty="0">
              <a:solidFill>
                <a:srgbClr val="F5FC30"/>
              </a:solidFill>
            </a:endParaRPr>
          </a:p>
          <a:p>
            <a:r>
              <a:rPr lang="en-US" sz="3900" dirty="0">
                <a:solidFill>
                  <a:srgbClr val="F5FC30"/>
                </a:solidFill>
              </a:rPr>
              <a:t>“You hypocrite, first take the log out of your own eye, and then you will see clearly to take the speck out of your brother’s eye. “Do not give what is holy to dogs, and do not throw your pearls before swine, or they will trample them under their feet, and turn and tear you to pieces.” (NASB95)</a:t>
            </a:r>
            <a:endParaRPr lang="en-US" sz="3900"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5247590"/>
          </a:xfrm>
          <a:prstGeom prst="rect">
            <a:avLst/>
          </a:prstGeom>
          <a:noFill/>
        </p:spPr>
        <p:txBody>
          <a:bodyPr wrap="square">
            <a:spAutoFit/>
          </a:bodyPr>
          <a:lstStyle/>
          <a:p>
            <a:r>
              <a:rPr lang="en-US" sz="4000" dirty="0">
                <a:solidFill>
                  <a:schemeClr val="tx2">
                    <a:lumMod val="40000"/>
                    <a:lumOff val="60000"/>
                  </a:schemeClr>
                </a:solidFill>
              </a:rPr>
              <a:t>Logs, Judging Others</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1 Corinthians 6:1–2</a:t>
            </a:r>
            <a:endParaRPr lang="en-US" sz="3600" dirty="0">
              <a:solidFill>
                <a:srgbClr val="F5FC30"/>
              </a:solidFill>
            </a:endParaRPr>
          </a:p>
          <a:p>
            <a:r>
              <a:rPr lang="en-US" sz="3600" dirty="0">
                <a:solidFill>
                  <a:srgbClr val="F5FC30"/>
                </a:solidFill>
              </a:rPr>
              <a:t>Does any one of you, when he has a case against his neighbor, dare to go to law before the unrighteous and not before the saints? Or do you not know that the saints will judge the world? If the world is judged by you, are you not competent to constitute the smallest law courts?” (NASB95)</a:t>
            </a:r>
            <a:endParaRPr lang="en-US" sz="3600" dirty="0">
              <a:solidFill>
                <a:srgbClr val="F5FC30"/>
              </a:solidFill>
            </a:endParaRPr>
          </a:p>
          <a:p>
            <a:endParaRPr lang="en-US" sz="3900"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6093976"/>
          </a:xfrm>
          <a:prstGeom prst="rect">
            <a:avLst/>
          </a:prstGeom>
          <a:noFill/>
        </p:spPr>
        <p:txBody>
          <a:bodyPr wrap="square">
            <a:spAutoFit/>
          </a:bodyPr>
          <a:lstStyle/>
          <a:p>
            <a:r>
              <a:rPr lang="en-US" sz="3900" dirty="0">
                <a:solidFill>
                  <a:schemeClr val="tx2">
                    <a:lumMod val="40000"/>
                    <a:lumOff val="60000"/>
                  </a:schemeClr>
                </a:solidFill>
              </a:rPr>
              <a:t>Logs, (Hypocrisy)</a:t>
            </a:r>
            <a:endParaRPr lang="en-US" sz="3900" dirty="0">
              <a:solidFill>
                <a:schemeClr val="tx2">
                  <a:lumMod val="40000"/>
                  <a:lumOff val="60000"/>
                </a:schemeClr>
              </a:solidFill>
            </a:endParaRPr>
          </a:p>
          <a:p>
            <a:endParaRPr lang="en-US" sz="3900" dirty="0">
              <a:solidFill>
                <a:srgbClr val="F5FC30"/>
              </a:solidFill>
            </a:endParaRPr>
          </a:p>
          <a:p>
            <a:r>
              <a:rPr lang="en-US" sz="3900" dirty="0">
                <a:solidFill>
                  <a:srgbClr val="F5FC30"/>
                </a:solidFill>
              </a:rPr>
              <a:t>	David and Nathan</a:t>
            </a:r>
            <a:endParaRPr lang="en-US" sz="3900" dirty="0">
              <a:solidFill>
                <a:srgbClr val="F5FC30"/>
              </a:solidFill>
            </a:endParaRPr>
          </a:p>
          <a:p>
            <a:endParaRPr lang="en-US" sz="3900" dirty="0">
              <a:solidFill>
                <a:srgbClr val="F5FC30"/>
              </a:solidFill>
            </a:endParaRPr>
          </a:p>
          <a:p>
            <a:endParaRPr lang="en-US" sz="3900" dirty="0">
              <a:solidFill>
                <a:srgbClr val="F5FC30"/>
              </a:solidFill>
            </a:endParaRPr>
          </a:p>
          <a:p>
            <a:endParaRPr lang="en-US" sz="3900" dirty="0">
              <a:solidFill>
                <a:srgbClr val="F5FC30"/>
              </a:solidFill>
            </a:endParaRPr>
          </a:p>
          <a:p>
            <a:endParaRPr lang="en-US" sz="3900" dirty="0">
              <a:solidFill>
                <a:srgbClr val="F5FC30"/>
              </a:solidFill>
            </a:endParaRPr>
          </a:p>
          <a:p>
            <a:r>
              <a:rPr lang="en-US" sz="3900" dirty="0">
                <a:solidFill>
                  <a:srgbClr val="F5FC30"/>
                </a:solidFill>
              </a:rPr>
              <a:t>	                                           Judah and Tamar</a:t>
            </a:r>
            <a:endParaRPr lang="en-US" sz="3900" dirty="0">
              <a:solidFill>
                <a:srgbClr val="F5FC30"/>
              </a:solidFill>
            </a:endParaRPr>
          </a:p>
          <a:p>
            <a:r>
              <a:rPr lang="en-US" sz="3900" dirty="0">
                <a:solidFill>
                  <a:srgbClr val="F5FC30"/>
                </a:solidFill>
              </a:rPr>
              <a:t>	</a:t>
            </a:r>
            <a:endParaRPr lang="en-US" sz="3900" dirty="0">
              <a:solidFill>
                <a:srgbClr val="F5FC30"/>
              </a:solidFill>
            </a:endParaRPr>
          </a:p>
          <a:p>
            <a:r>
              <a:rPr lang="en-US" sz="3900" dirty="0">
                <a:solidFill>
                  <a:srgbClr val="F5FC30"/>
                </a:solidFill>
              </a:rPr>
              <a:t>	</a:t>
            </a:r>
            <a:endParaRPr lang="en-US" sz="3900" dirty="0">
              <a:solidFill>
                <a:srgbClr val="F5FC30"/>
              </a:solidFill>
            </a:endParaRPr>
          </a:p>
        </p:txBody>
      </p:sp>
      <p:pic>
        <p:nvPicPr>
          <p:cNvPr id="4" name="Picture 3"/>
          <p:cNvPicPr>
            <a:picLocks noChangeAspect="1"/>
          </p:cNvPicPr>
          <p:nvPr/>
        </p:nvPicPr>
        <p:blipFill>
          <a:blip r:embed="rId1"/>
          <a:stretch>
            <a:fillRect/>
          </a:stretch>
        </p:blipFill>
        <p:spPr>
          <a:xfrm>
            <a:off x="5170859" y="215703"/>
            <a:ext cx="5591569" cy="3872897"/>
          </a:xfrm>
          <a:prstGeom prst="rect">
            <a:avLst/>
          </a:prstGeom>
          <a:effectLst>
            <a:softEdge rad="203200"/>
          </a:effectLst>
        </p:spPr>
      </p:pic>
      <p:pic>
        <p:nvPicPr>
          <p:cNvPr id="8" name="Picture 7"/>
          <p:cNvPicPr>
            <a:picLocks noChangeAspect="1"/>
          </p:cNvPicPr>
          <p:nvPr/>
        </p:nvPicPr>
        <p:blipFill>
          <a:blip r:embed="rId2"/>
          <a:stretch>
            <a:fillRect/>
          </a:stretch>
        </p:blipFill>
        <p:spPr>
          <a:xfrm>
            <a:off x="438796" y="2554538"/>
            <a:ext cx="5286287" cy="4240865"/>
          </a:xfrm>
          <a:prstGeom prst="rect">
            <a:avLst/>
          </a:prstGeom>
          <a:effectLst>
            <a:softEdge rad="2286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2985433"/>
          </a:xfrm>
          <a:prstGeom prst="rect">
            <a:avLst/>
          </a:prstGeom>
          <a:noFill/>
        </p:spPr>
        <p:txBody>
          <a:bodyPr wrap="square">
            <a:spAutoFit/>
          </a:bodyPr>
          <a:lstStyle/>
          <a:p>
            <a:r>
              <a:rPr lang="en-US" sz="4000" dirty="0">
                <a:solidFill>
                  <a:schemeClr val="tx2">
                    <a:lumMod val="40000"/>
                    <a:lumOff val="60000"/>
                  </a:schemeClr>
                </a:solidFill>
              </a:rPr>
              <a:t>Logs,  Judging Others</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John 7:24</a:t>
            </a:r>
            <a:endParaRPr lang="en-US" sz="3600" dirty="0">
              <a:solidFill>
                <a:srgbClr val="F5FC30"/>
              </a:solidFill>
            </a:endParaRPr>
          </a:p>
          <a:p>
            <a:r>
              <a:rPr lang="en-US" sz="3600" dirty="0">
                <a:solidFill>
                  <a:srgbClr val="F5FC30"/>
                </a:solidFill>
              </a:rPr>
              <a:t>“Do not judge according to appearance, but judge with righteous judgment.”” (NASB95)</a:t>
            </a:r>
            <a:endParaRPr lang="en-US" sz="3900" dirty="0">
              <a:solidFill>
                <a:srgbClr val="F5FC3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4139595"/>
          </a:xfrm>
          <a:prstGeom prst="rect">
            <a:avLst/>
          </a:prstGeom>
          <a:noFill/>
        </p:spPr>
        <p:txBody>
          <a:bodyPr wrap="square">
            <a:spAutoFit/>
          </a:bodyPr>
          <a:lstStyle/>
          <a:p>
            <a:r>
              <a:rPr lang="en-US" sz="4000" dirty="0">
                <a:solidFill>
                  <a:schemeClr val="tx2">
                    <a:lumMod val="40000"/>
                    <a:lumOff val="60000"/>
                  </a:schemeClr>
                </a:solidFill>
              </a:rPr>
              <a:t>Logs, Judging Others</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Romans 14:10</a:t>
            </a:r>
            <a:endParaRPr lang="en-US" sz="3600" dirty="0">
              <a:solidFill>
                <a:srgbClr val="F5FC30"/>
              </a:solidFill>
            </a:endParaRPr>
          </a:p>
          <a:p>
            <a:r>
              <a:rPr lang="en-US" sz="3600" dirty="0">
                <a:solidFill>
                  <a:srgbClr val="F5FC30"/>
                </a:solidFill>
              </a:rPr>
              <a:t>But you, why do you judge your brother? Or you again, why do you regard your brother with contempt? For we will all stand before the judgment seat of God.” (NASB95)</a:t>
            </a:r>
            <a:endParaRPr lang="en-US" sz="3600" dirty="0">
              <a:solidFill>
                <a:srgbClr val="F5FC30"/>
              </a:solidFill>
            </a:endParaRPr>
          </a:p>
          <a:p>
            <a:endParaRPr lang="en-US" sz="3900"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4647426"/>
          </a:xfrm>
          <a:prstGeom prst="rect">
            <a:avLst/>
          </a:prstGeom>
          <a:noFill/>
        </p:spPr>
        <p:txBody>
          <a:bodyPr wrap="square">
            <a:spAutoFit/>
          </a:bodyPr>
          <a:lstStyle/>
          <a:p>
            <a:r>
              <a:rPr lang="en-US" sz="4000" dirty="0">
                <a:solidFill>
                  <a:schemeClr val="tx2">
                    <a:lumMod val="40000"/>
                    <a:lumOff val="60000"/>
                  </a:schemeClr>
                </a:solidFill>
              </a:rPr>
              <a:t>Judging God</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Job 36:21–23</a:t>
            </a:r>
            <a:endParaRPr lang="en-US" sz="3600" dirty="0">
              <a:solidFill>
                <a:srgbClr val="F5FC30"/>
              </a:solidFill>
            </a:endParaRPr>
          </a:p>
          <a:p>
            <a:r>
              <a:rPr lang="en-US" sz="3600" dirty="0">
                <a:solidFill>
                  <a:srgbClr val="F5FC30"/>
                </a:solidFill>
              </a:rPr>
              <a:t>“Be careful, do not turn to evil, For you have preferred this to affliction. “Behold, God is exalted in His power; Who is a teacher like Him? “Who has appointed Him His way, And who has said, ‘You have done wrong’?” (NASB95)</a:t>
            </a:r>
            <a:endParaRPr lang="en-US" sz="3600" dirty="0">
              <a:solidFill>
                <a:srgbClr val="F5FC30"/>
              </a:solidFill>
            </a:endParaRPr>
          </a:p>
          <a:p>
            <a:endParaRPr lang="en-US" sz="3600" dirty="0">
              <a:solidFill>
                <a:srgbClr val="F5FC3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5493812"/>
          </a:xfrm>
          <a:prstGeom prst="rect">
            <a:avLst/>
          </a:prstGeom>
          <a:noFill/>
        </p:spPr>
        <p:txBody>
          <a:bodyPr wrap="square">
            <a:spAutoFit/>
          </a:bodyPr>
          <a:lstStyle/>
          <a:p>
            <a:r>
              <a:rPr lang="en-US" sz="3900" dirty="0">
                <a:solidFill>
                  <a:schemeClr val="tx2">
                    <a:lumMod val="40000"/>
                    <a:lumOff val="60000"/>
                  </a:schemeClr>
                </a:solidFill>
              </a:rPr>
              <a:t>Hogs and Dogs (Wisdom)</a:t>
            </a:r>
            <a:endParaRPr lang="en-US" sz="3900" dirty="0">
              <a:solidFill>
                <a:schemeClr val="tx2">
                  <a:lumMod val="40000"/>
                  <a:lumOff val="60000"/>
                </a:schemeClr>
              </a:solidFill>
            </a:endParaRPr>
          </a:p>
          <a:p>
            <a:endParaRPr lang="en-US" sz="3900" dirty="0">
              <a:solidFill>
                <a:srgbClr val="F5FC30"/>
              </a:solidFill>
            </a:endParaRPr>
          </a:p>
          <a:p>
            <a:r>
              <a:rPr lang="en-US" sz="3900" dirty="0">
                <a:solidFill>
                  <a:srgbClr val="F5FC30"/>
                </a:solidFill>
              </a:rPr>
              <a:t>Matthew 10:14–15</a:t>
            </a:r>
            <a:endParaRPr lang="en-US" sz="3900" dirty="0">
              <a:solidFill>
                <a:srgbClr val="F5FC30"/>
              </a:solidFill>
            </a:endParaRPr>
          </a:p>
          <a:p>
            <a:r>
              <a:rPr lang="en-US" sz="3900" dirty="0">
                <a:solidFill>
                  <a:srgbClr val="F5FC30"/>
                </a:solidFill>
              </a:rPr>
              <a:t>“Whoever does not receive you, nor heed your words, as you go out of that house or that city, shake the dust off your feet. “Truly I say to you, it will be more tolerable for the land of Sodom and Gomorrah in the day of judgment than for that city.” (NASB95)</a:t>
            </a:r>
            <a:endParaRPr lang="en-US" sz="3900" dirty="0">
              <a:solidFill>
                <a:srgbClr val="F5FC30"/>
              </a:solidFill>
            </a:endParaRPr>
          </a:p>
          <a:p>
            <a:r>
              <a:rPr lang="en-US" sz="3900" dirty="0">
                <a:solidFill>
                  <a:srgbClr val="F5FC30"/>
                </a:solidFill>
              </a:rPr>
              <a:t>	</a:t>
            </a:r>
            <a:endParaRPr lang="en-US" sz="3900" dirty="0">
              <a:solidFill>
                <a:srgbClr val="F5FC3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1981</Words>
  <Application>WPS Presentation</Application>
  <PresentationFormat>Widescreen</PresentationFormat>
  <Paragraphs>46</Paragraphs>
  <Slides>10</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Lora</vt:lpstr>
      <vt:lpstr>Microsoft YaHei</vt:lpstr>
      <vt:lpstr>Arial Unicode MS</vt:lpstr>
      <vt:lpstr>Calibri Light</vt:lpstr>
      <vt:lpstr>Calibri</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105</cp:revision>
  <dcterms:created xsi:type="dcterms:W3CDTF">2023-01-28T17:36:00Z</dcterms:created>
  <dcterms:modified xsi:type="dcterms:W3CDTF">2023-09-09T20:36:21Z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