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357" r:id="rId3"/>
    <p:sldId id="459" r:id="rId5"/>
    <p:sldId id="469" r:id="rId6"/>
    <p:sldId id="477" r:id="rId7"/>
    <p:sldId id="461" r:id="rId8"/>
    <p:sldId id="476" r:id="rId9"/>
    <p:sldId id="474" r:id="rId10"/>
    <p:sldId id="467" r:id="rId11"/>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30"/>
    <a:srgbClr val="AC76D6"/>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8" autoAdjust="0"/>
    <p:restoredTop sz="42965" autoAdjust="0"/>
  </p:normalViewPr>
  <p:slideViewPr>
    <p:cSldViewPr snapToGrid="0">
      <p:cViewPr varScale="1">
        <p:scale>
          <a:sx n="49" d="100"/>
          <a:sy n="49" d="100"/>
        </p:scale>
        <p:origin x="2904" y="42"/>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True Confession...</a:t>
            </a:r>
            <a:endParaRPr lang="en-US" sz="1400" b="1" dirty="0"/>
          </a:p>
          <a:p>
            <a:r>
              <a:rPr lang="en-US" sz="1400" b="1" dirty="0"/>
              <a:t>I don't know what I am doing at work.</a:t>
            </a:r>
            <a:endParaRPr lang="en-US" sz="1400" b="1" dirty="0"/>
          </a:p>
          <a:p>
            <a:r>
              <a:rPr lang="en-US" sz="1400" b="1" dirty="0"/>
              <a:t>Don't know much about Facilities and less about Safety.</a:t>
            </a:r>
            <a:endParaRPr lang="en-US" sz="1400" b="1" dirty="0"/>
          </a:p>
          <a:p>
            <a:r>
              <a:rPr lang="en-US" sz="1400" b="1" dirty="0"/>
              <a:t>Not knowing how to handle things o doing something new or unfamiliar can make us hesitant to act or to take on any additional tasks or risks in growth or development.</a:t>
            </a:r>
            <a:endParaRPr lang="en-US" sz="1400" b="1" dirty="0"/>
          </a:p>
          <a:p>
            <a:endParaRPr lang="en-US" sz="1400" b="1" dirty="0"/>
          </a:p>
          <a:p>
            <a:r>
              <a:rPr lang="en-US" sz="1400" b="1" dirty="0"/>
              <a:t>One of the guys that I work with...Jesus</a:t>
            </a:r>
            <a:endParaRPr lang="en-US" sz="1400" b="1" dirty="0"/>
          </a:p>
          <a:p>
            <a:r>
              <a:rPr lang="en-US" sz="1400" b="1" dirty="0"/>
              <a:t>Amazing worker...One of the things he has began to say to me is...”I got this”</a:t>
            </a:r>
            <a:endParaRPr lang="en-US" sz="1400" b="1" dirty="0"/>
          </a:p>
          <a:p>
            <a:r>
              <a:rPr lang="en-US" sz="1400" b="1" dirty="0"/>
              <a:t>When something unusual pops up or we are stretched to do something we have no knowledge of, he steps up and takes it on.</a:t>
            </a:r>
            <a:endParaRPr lang="en-US" sz="1400" b="1" dirty="0"/>
          </a:p>
          <a:p>
            <a:r>
              <a:rPr lang="en-US" sz="1400" b="1" dirty="0"/>
              <a:t>This frees the entire team up to do better, allows me to manage better, helps the rest of the team not be afraid to take risks and encourages each of us in our own growth, </a:t>
            </a:r>
            <a:endParaRPr lang="en-US" sz="1400" b="1" dirty="0"/>
          </a:p>
          <a:p>
            <a:endParaRPr lang="en-US" sz="1400" b="1" dirty="0"/>
          </a:p>
          <a:p>
            <a:r>
              <a:rPr lang="en-US" sz="1400" b="1" dirty="0"/>
              <a:t>This is what Jesus was announcing to them and to us.</a:t>
            </a:r>
            <a:endParaRPr lang="en-US" sz="1400" b="1" dirty="0"/>
          </a:p>
          <a:p>
            <a:r>
              <a:rPr lang="en-US" sz="1400" b="1" dirty="0"/>
              <a:t>In essence, he is saying and HAS been saying, ”I got this”.</a:t>
            </a:r>
            <a:endParaRPr lang="en-US" sz="1400" b="1" dirty="0"/>
          </a:p>
          <a:p>
            <a:r>
              <a:rPr lang="en-US" sz="1400" b="1" dirty="0"/>
              <a:t>This is SUCH an important message for his disciples to hear, know and believe.</a:t>
            </a:r>
            <a:endParaRPr lang="en-US" sz="1400" b="1" dirty="0"/>
          </a:p>
          <a:p>
            <a:r>
              <a:rPr lang="en-US" sz="1400" b="1" dirty="0"/>
              <a:t>He repeats it over and over under different circumstances to make sure it takes.</a:t>
            </a:r>
            <a:endParaRPr lang="en-US" sz="1400" b="1" dirty="0"/>
          </a:p>
          <a:p>
            <a:r>
              <a:rPr lang="en-US" sz="1400" b="1" dirty="0"/>
              <a:t>We will investigate one today.</a:t>
            </a:r>
            <a:endParaRPr lang="en-US" sz="1400" b="1" dirty="0"/>
          </a:p>
          <a:p>
            <a:endParaRPr lang="en-US" sz="1400" b="1" dirty="0"/>
          </a:p>
          <a:p>
            <a:r>
              <a:rPr lang="en-US" sz="1400" b="1" dirty="0"/>
              <a:t> </a:t>
            </a:r>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200" b="1" dirty="0"/>
              <a:t>Jesus is beginning to wrap up his outdoor discipling meeting recognized as “The Sermon on the Mount”.</a:t>
            </a:r>
            <a:endParaRPr lang="en-US" sz="1200" b="1" dirty="0"/>
          </a:p>
          <a:p>
            <a:r>
              <a:rPr lang="en-US" sz="1200" b="1" dirty="0"/>
              <a:t>Jesus  has been giving them their introductory training into ‘Kingdom Living’ and how radical it is.</a:t>
            </a:r>
            <a:endParaRPr lang="en-US" sz="1200" b="1" dirty="0"/>
          </a:p>
          <a:p>
            <a:r>
              <a:rPr lang="en-US" sz="1200" b="1" dirty="0"/>
              <a:t>It’s radical nature derives from the King and how he is completely different than human kings.</a:t>
            </a:r>
            <a:endParaRPr lang="en-US" sz="1200" b="1" dirty="0"/>
          </a:p>
          <a:p>
            <a:r>
              <a:rPr lang="en-US" sz="1200" b="1" dirty="0"/>
              <a:t>The difference can be realized in the offer of new relationship that is offered to the disciples.</a:t>
            </a:r>
            <a:endParaRPr lang="en-US" sz="1200" b="1" dirty="0"/>
          </a:p>
          <a:p>
            <a:r>
              <a:rPr lang="en-US" sz="1200" b="1" dirty="0"/>
              <a:t>One of recognizing God as their Father.</a:t>
            </a:r>
            <a:endParaRPr lang="en-US" sz="1200" b="1" dirty="0"/>
          </a:p>
          <a:p>
            <a:r>
              <a:rPr lang="en-US" sz="1200" b="1" dirty="0"/>
              <a:t>It came out in Jesus instruction to pray earlier and it will come out again here today.</a:t>
            </a:r>
            <a:endParaRPr lang="en-US" sz="1200" b="1" dirty="0"/>
          </a:p>
          <a:p>
            <a:endParaRPr lang="en-US" sz="1200" b="1" dirty="0"/>
          </a:p>
          <a:p>
            <a:r>
              <a:rPr lang="en-US" sz="1200" b="1" dirty="0"/>
              <a:t>Following the section we will look at today,  We will find Jesus addressing the landscaping surrounding the Kingdom </a:t>
            </a:r>
            <a:endParaRPr lang="en-US" sz="1200" b="1" dirty="0"/>
          </a:p>
          <a:p>
            <a:r>
              <a:rPr lang="en-US" sz="1200" b="1" dirty="0"/>
              <a:t>The pathways and their directions- noting that there will be subjects of each kingdom on their separate path</a:t>
            </a:r>
            <a:endParaRPr lang="en-US" sz="1200" b="1" dirty="0"/>
          </a:p>
          <a:p>
            <a:r>
              <a:rPr lang="en-US" sz="1200" b="1" dirty="0"/>
              <a:t>The trees and their respective fruit</a:t>
            </a:r>
            <a:endParaRPr lang="en-US" sz="1200" b="1" dirty="0"/>
          </a:p>
          <a:p>
            <a:r>
              <a:rPr lang="en-US" sz="1200" b="1" dirty="0"/>
              <a:t>The houses and their foundations</a:t>
            </a:r>
            <a:endParaRPr lang="en-US" sz="1200" b="1" dirty="0"/>
          </a:p>
          <a:p>
            <a:endParaRPr lang="en-US" sz="1200" b="1" dirty="0"/>
          </a:p>
          <a:p>
            <a:r>
              <a:rPr lang="en-US" sz="1200" b="1" dirty="0"/>
              <a:t>But this week, we find Jesus assuring his disciples that all the promises made AND warnings required, are backed by the very character of God.</a:t>
            </a:r>
            <a:endParaRPr lang="en-US" sz="1200" b="1" dirty="0"/>
          </a:p>
          <a:p>
            <a:endParaRPr lang="en-US" sz="1200" b="1" dirty="0"/>
          </a:p>
          <a:p>
            <a:r>
              <a:rPr lang="en-US" sz="1200" b="1" dirty="0"/>
              <a:t>Promises such as;</a:t>
            </a:r>
            <a:endParaRPr lang="en-US" sz="1200" b="1" dirty="0"/>
          </a:p>
          <a:p>
            <a:pPr algn="l" rtl="0"/>
            <a:r>
              <a:rPr lang="en-US" sz="1800" dirty="0"/>
              <a:t>	</a:t>
            </a:r>
            <a:r>
              <a:rPr lang="en-US" sz="1800" b="1" dirty="0"/>
              <a:t>Blessed are the poor in spirit, for theirs is the kingdom of heaven. </a:t>
            </a:r>
            <a:r>
              <a:rPr lang="en-US" sz="1800" b="1" baseline="30000" dirty="0"/>
              <a:t> </a:t>
            </a:r>
            <a:endParaRPr lang="en-US" sz="1800" b="1" baseline="30000" dirty="0"/>
          </a:p>
          <a:p>
            <a:pPr algn="l" rtl="0"/>
            <a:r>
              <a:rPr lang="en-US" sz="1800" dirty="0"/>
              <a:t>	</a:t>
            </a:r>
            <a:r>
              <a:rPr lang="en-US" sz="1800" b="1" dirty="0"/>
              <a:t>Blessed are those who mourn, for they shall be comforted. </a:t>
            </a:r>
            <a:endParaRPr lang="en-US" sz="1800" b="1" dirty="0"/>
          </a:p>
          <a:p>
            <a:pPr algn="l" rtl="0"/>
            <a:r>
              <a:rPr lang="en-US" sz="1800" dirty="0"/>
              <a:t>	</a:t>
            </a:r>
            <a:r>
              <a:rPr lang="en-US" sz="1800" b="1" dirty="0"/>
              <a:t>Blessed are the gentle, for they shall inherit the earth. </a:t>
            </a:r>
            <a:endParaRPr lang="en-US" sz="1800" b="1" dirty="0"/>
          </a:p>
          <a:p>
            <a:pPr algn="l" rtl="0"/>
            <a:r>
              <a:rPr lang="en-US" sz="1800" dirty="0"/>
              <a:t>	</a:t>
            </a:r>
            <a:r>
              <a:rPr lang="en-US" sz="1800" b="1" dirty="0"/>
              <a:t>Blessed are those who hunger and thirst for righteousness, for they shall be satisfied. </a:t>
            </a:r>
            <a:endParaRPr lang="en-US" sz="1800" b="1" dirty="0"/>
          </a:p>
          <a:p>
            <a:pPr algn="l" rtl="0"/>
            <a:r>
              <a:rPr lang="en-US" sz="1800" dirty="0"/>
              <a:t>	</a:t>
            </a:r>
            <a:r>
              <a:rPr lang="en-US" sz="1800" b="1" dirty="0"/>
              <a:t>Blessed are the merciful, for they shall receive mercy. </a:t>
            </a:r>
            <a:endParaRPr lang="en-US" sz="1800" b="1" dirty="0"/>
          </a:p>
          <a:p>
            <a:pPr algn="l" rtl="0"/>
            <a:r>
              <a:rPr lang="en-US" sz="1800" dirty="0"/>
              <a:t>	</a:t>
            </a:r>
            <a:r>
              <a:rPr lang="en-US" sz="1800" b="1" dirty="0"/>
              <a:t>Blessed are the pure in heart, for they shall see God. </a:t>
            </a:r>
            <a:endParaRPr lang="en-US" sz="1800" b="1" dirty="0"/>
          </a:p>
          <a:p>
            <a:pPr algn="l" rtl="0"/>
            <a:r>
              <a:rPr lang="en-US" sz="1800" dirty="0"/>
              <a:t>	</a:t>
            </a:r>
            <a:r>
              <a:rPr lang="en-US" sz="1800" b="1" dirty="0"/>
              <a:t>Blessed are the peacemakers, for they shall be called sons of God. </a:t>
            </a:r>
            <a:endParaRPr lang="en-US" sz="1800" b="1" dirty="0"/>
          </a:p>
          <a:p>
            <a:pPr algn="l" rtl="0"/>
            <a:r>
              <a:rPr lang="en-US" sz="1800" dirty="0"/>
              <a:t>	</a:t>
            </a:r>
            <a:r>
              <a:rPr lang="en-US" sz="1800" b="1" dirty="0"/>
              <a:t>Blessed are those who have been persecuted for the sake of righteousness, for theirs is the kingdom of heaven. </a:t>
            </a:r>
            <a:endParaRPr lang="en-US" sz="1800" b="1" dirty="0"/>
          </a:p>
          <a:p>
            <a:pPr algn="l" rtl="0"/>
            <a:r>
              <a:rPr lang="en-US" sz="1800" dirty="0"/>
              <a:t>	</a:t>
            </a:r>
            <a:r>
              <a:rPr lang="en-US" sz="1800" b="1" i="0" dirty="0"/>
              <a:t>Blessed are you when people insult you and persecute you, and falsely say all kinds of evil against you because of Me. </a:t>
            </a:r>
            <a:endParaRPr lang="en-US" sz="1800" b="1" i="0" dirty="0"/>
          </a:p>
          <a:p>
            <a:pPr algn="l" rtl="0"/>
            <a:endParaRPr lang="en-US" sz="1800" b="1" i="0" dirty="0" err="1"/>
          </a:p>
          <a:p>
            <a:pPr algn="l" rtl="0"/>
            <a:r>
              <a:rPr lang="en-US" sz="1800" b="1" i="0" dirty="0" err="1"/>
              <a:t>Warnings</a:t>
            </a:r>
            <a:r>
              <a:rPr lang="en-US" sz="1800" b="1" i="0" dirty="0"/>
              <a:t> such as;</a:t>
            </a:r>
            <a:endParaRPr lang="en-US" sz="1800" b="1" i="0" dirty="0"/>
          </a:p>
          <a:p>
            <a:pPr algn="l" rtl="0"/>
            <a:r>
              <a:rPr lang="en-US" sz="1800" b="1" i="0" dirty="0"/>
              <a:t>	everyone who looks at a woman with lust for her has already committed adultery with her in his heart.</a:t>
            </a:r>
            <a:endParaRPr lang="en-US" sz="1800" b="1" i="0" dirty="0"/>
          </a:p>
          <a:p>
            <a:pPr algn="l" rtl="0"/>
            <a:r>
              <a:rPr lang="en-US" sz="1800" b="1" i="0" dirty="0"/>
              <a:t>	everyone who divorces his wife, except for the reason of unchastity, makes her commit adultery; and whoever marries a divorced 	woman commits adultery. </a:t>
            </a:r>
            <a:endParaRPr lang="en-US" sz="1800" b="1" i="0" dirty="0"/>
          </a:p>
          <a:p>
            <a:r>
              <a:rPr lang="en-US" sz="1200" b="1" i="0" dirty="0"/>
              <a:t>	let your statement be, ‘Yes, </a:t>
            </a:r>
            <a:r>
              <a:rPr lang="en-US" sz="1200" b="1" i="0" dirty="0" err="1"/>
              <a:t>yes’</a:t>
            </a:r>
            <a:r>
              <a:rPr lang="en-US" sz="1200" b="1" i="0" dirty="0"/>
              <a:t> or ‘No, no’; anything beyond these is of evil. </a:t>
            </a:r>
            <a:endParaRPr lang="en-US" sz="1200" b="1" i="0" dirty="0"/>
          </a:p>
          <a:p>
            <a:r>
              <a:rPr lang="en-US" sz="1200" b="1" i="0" dirty="0"/>
              <a:t>	Whoever forces you to go one mile, go with him two</a:t>
            </a:r>
            <a:endParaRPr lang="en-US" sz="1200" b="1" i="0" dirty="0"/>
          </a:p>
          <a:p>
            <a:r>
              <a:rPr lang="en-US" sz="1200" b="1" i="0" dirty="0"/>
              <a:t>	</a:t>
            </a:r>
            <a:r>
              <a:rPr lang="en-US" b="1" dirty="0">
                <a:sym typeface="+mn-ea"/>
              </a:rPr>
              <a:t>when you give to the poor, do not let your left hand know what your right hand is doing, </a:t>
            </a:r>
            <a:endParaRPr lang="en-US" b="1" i="0" dirty="0"/>
          </a:p>
          <a:p>
            <a:r>
              <a:rPr lang="en-US" sz="1200" b="1" i="0" dirty="0"/>
              <a:t>	you are to be perfect, as your heavenly Father is perfect. </a:t>
            </a:r>
            <a:endParaRPr lang="en-US" sz="1200" b="1" i="0" dirty="0"/>
          </a:p>
          <a:p>
            <a:r>
              <a:rPr lang="en-US" sz="1200" b="1" i="0" dirty="0"/>
              <a:t>	</a:t>
            </a:r>
            <a:endParaRPr lang="en-US" sz="1200" b="1" i="0" dirty="0"/>
          </a:p>
          <a:p>
            <a:r>
              <a:rPr lang="en-US" sz="1200" b="1" i="0" dirty="0"/>
              <a:t>We know there is beauty and freedom in following Jesus commands.</a:t>
            </a:r>
            <a:endParaRPr lang="en-US" sz="1200" b="1" i="0" dirty="0"/>
          </a:p>
          <a:p>
            <a:r>
              <a:rPr lang="en-US" sz="1200" b="1" i="0" dirty="0"/>
              <a:t>There is a sense of relief, peace and liberty in coming to grips with our position (poor in spirit, mourning etc.).</a:t>
            </a:r>
            <a:endParaRPr lang="en-US" sz="1200" b="1" i="0" dirty="0"/>
          </a:p>
          <a:p>
            <a:r>
              <a:rPr lang="en-US" sz="1200" b="1" i="0" dirty="0"/>
              <a:t>We do not need to have a pretexts in this relationship. Nothing to cover over or hide.</a:t>
            </a:r>
            <a:endParaRPr lang="en-US" sz="1200" b="1" i="0" dirty="0"/>
          </a:p>
          <a:p>
            <a:r>
              <a:rPr lang="en-US" sz="1200" b="1" i="0" dirty="0"/>
              <a:t>There is no bar we need to clear.</a:t>
            </a:r>
            <a:endParaRPr lang="en-US" sz="1200" b="1" i="0" dirty="0"/>
          </a:p>
          <a:p>
            <a:endParaRPr lang="en-US" sz="1200" b="1" i="0" dirty="0"/>
          </a:p>
          <a:p>
            <a:r>
              <a:rPr lang="en-US" sz="1200" b="1" i="0" dirty="0"/>
              <a:t>We also see the absolute impossibility of getting there under our own steam.</a:t>
            </a:r>
            <a:endParaRPr lang="en-US" sz="1200" b="1" i="0" dirty="0"/>
          </a:p>
          <a:p>
            <a:r>
              <a:rPr lang="en-US" sz="1200" b="1" i="0" dirty="0"/>
              <a:t>This section of Jesus teaching is a reinforcement and confirmation that we are NOT living this life in our own power.</a:t>
            </a:r>
            <a:endParaRPr lang="en-US" sz="1200" b="1" i="0" dirty="0"/>
          </a:p>
          <a:p>
            <a:r>
              <a:rPr lang="en-US" sz="1200" b="1" i="0" dirty="0"/>
              <a:t>We can’t and we aren’t.</a:t>
            </a:r>
            <a:endParaRPr lang="en-US" sz="1200" b="1" i="0" dirty="0"/>
          </a:p>
          <a:p>
            <a:r>
              <a:rPr lang="en-US" sz="1200" b="1" i="0" dirty="0"/>
              <a:t>Is Jesus holding out an unobtainable prize?</a:t>
            </a:r>
            <a:endParaRPr lang="en-US" sz="1200" b="1" i="0" dirty="0"/>
          </a:p>
          <a:p>
            <a:r>
              <a:rPr lang="en-US" sz="1200" b="1" i="0" dirty="0"/>
              <a:t>Is he teasing us with somethings we can NEVER possibly  possess?</a:t>
            </a:r>
            <a:endParaRPr lang="en-US" sz="1200" b="1" i="0" dirty="0"/>
          </a:p>
          <a:p>
            <a:endParaRPr lang="en-US" sz="1200" b="1" i="0" dirty="0"/>
          </a:p>
          <a:p>
            <a:r>
              <a:rPr lang="en-US" sz="1200" b="1" i="0" dirty="0"/>
              <a:t>The answer to that is not quite as clear in Mathew as it is in the Book of Luke.</a:t>
            </a:r>
            <a:endParaRPr lang="en-US" sz="1200" b="1" i="0" dirty="0"/>
          </a:p>
          <a:p>
            <a:endParaRPr lang="en-US" sz="1200" b="1" i="0" dirty="0"/>
          </a:p>
          <a:p>
            <a:endParaRPr lang="en-US" sz="1200" b="1" i="0" dirty="0"/>
          </a:p>
          <a:p>
            <a:endParaRPr lang="en-US" sz="1200" b="1" i="0" dirty="0"/>
          </a:p>
          <a:p>
            <a:endParaRPr lang="en-US" sz="1200" b="1" i="0" dirty="0"/>
          </a:p>
          <a:p>
            <a:endParaRPr lang="en-US" b="1" dirty="0"/>
          </a:p>
          <a:p>
            <a:endParaRPr lang="en-US" b="1"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r>
              <a:rPr lang="en-US" b="1" dirty="0"/>
              <a:t>Luke </a:t>
            </a:r>
            <a:r>
              <a:rPr lang="en-US" b="1" dirty="0" err="1"/>
              <a:t>echos</a:t>
            </a:r>
            <a:r>
              <a:rPr lang="en-US" b="1" dirty="0"/>
              <a:t> Matthews call.</a:t>
            </a:r>
            <a:endParaRPr lang="en-US" b="1" dirty="0"/>
          </a:p>
          <a:p>
            <a:r>
              <a:rPr lang="en-US" b="1" dirty="0"/>
              <a:t>The ability is NOT our own.</a:t>
            </a:r>
            <a:endParaRPr lang="en-US" b="1" dirty="0"/>
          </a:p>
          <a:p>
            <a:r>
              <a:rPr lang="en-US" b="1" dirty="0"/>
              <a:t>It is plain! We need help. These attitudes and experiences we are being told to have and exhibit are quite outside </a:t>
            </a:r>
            <a:r>
              <a:rPr lang="en-US" b="1" u="sng" dirty="0"/>
              <a:t>my</a:t>
            </a:r>
            <a:r>
              <a:rPr lang="en-US" b="1" dirty="0"/>
              <a:t> envelope of ability.</a:t>
            </a:r>
            <a:endParaRPr lang="en-US" b="1" dirty="0"/>
          </a:p>
          <a:p>
            <a:r>
              <a:rPr lang="en-US" b="1" dirty="0"/>
              <a:t>The things Jesus has been calling us to are as easy for natural man to do as to fly to the moon using the strength of his arms.</a:t>
            </a:r>
            <a:endParaRPr lang="en-US" b="1" dirty="0"/>
          </a:p>
          <a:p>
            <a:r>
              <a:rPr lang="en-US" b="1" dirty="0"/>
              <a:t> </a:t>
            </a:r>
            <a:endParaRPr lang="en-US" b="1" dirty="0"/>
          </a:p>
          <a:p>
            <a:r>
              <a:rPr lang="en-US" b="1" dirty="0"/>
              <a:t>So, before he closes his teaching time, he reminds them, in a different fashion, that they DO have an avenue. </a:t>
            </a:r>
            <a:endParaRPr lang="en-US" b="1" dirty="0"/>
          </a:p>
          <a:p>
            <a:r>
              <a:rPr lang="en-US" b="1" dirty="0"/>
              <a:t>They have the key</a:t>
            </a:r>
            <a:endParaRPr lang="en-US" b="1" dirty="0"/>
          </a:p>
          <a:p>
            <a:r>
              <a:rPr lang="en-US" b="1" dirty="0"/>
              <a:t>As Jesus disciples, God HAS provided for everything for His children.</a:t>
            </a:r>
            <a:endParaRPr lang="en-US" b="1" dirty="0"/>
          </a:p>
          <a:p>
            <a:r>
              <a:rPr lang="en-US" b="1" dirty="0"/>
              <a:t>Promises AND the way to claim them.</a:t>
            </a:r>
            <a:endParaRPr lang="en-US" b="1" dirty="0"/>
          </a:p>
          <a:p>
            <a:r>
              <a:rPr lang="en-US" b="1" dirty="0"/>
              <a:t>Prayer…The world sees this as anti-climactic.</a:t>
            </a:r>
            <a:endParaRPr lang="en-US" b="1" dirty="0"/>
          </a:p>
          <a:p>
            <a:r>
              <a:rPr lang="en-US" b="1" dirty="0"/>
              <a:t>Some believers see it the same way, But that is due to poor realization</a:t>
            </a:r>
            <a:endParaRPr lang="en-US" b="1" dirty="0"/>
          </a:p>
          <a:p>
            <a:r>
              <a:rPr lang="en-US" b="1" dirty="0"/>
              <a:t>Prayer is a necessity.</a:t>
            </a:r>
            <a:endParaRPr lang="en-US" b="1" dirty="0"/>
          </a:p>
          <a:p>
            <a:endParaRPr lang="en-US" b="1" dirty="0"/>
          </a:p>
          <a:p>
            <a:r>
              <a:rPr lang="en-US" b="1" dirty="0"/>
              <a:t>When Jesus introduced His blueprint for prayer (in chapter 6), he did not begin it with IF you pray. He said WHEN you pray.</a:t>
            </a:r>
            <a:endParaRPr lang="en-US" b="1" dirty="0"/>
          </a:p>
          <a:p>
            <a:r>
              <a:rPr lang="en-US" b="1" dirty="0"/>
              <a:t>Prayer for Jesus disciples is indispensable and necessary</a:t>
            </a:r>
            <a:endParaRPr lang="en-US" b="1" dirty="0"/>
          </a:p>
          <a:p>
            <a:endParaRPr lang="en-US" b="1" dirty="0"/>
          </a:p>
          <a:p>
            <a:r>
              <a:rPr lang="en-US" b="1" dirty="0"/>
              <a:t>This summer…no lawn watering…it quickly wilted, dried and turned brown under the onslaught of the Arizona sun.</a:t>
            </a:r>
            <a:endParaRPr lang="en-US" b="1" dirty="0"/>
          </a:p>
          <a:p>
            <a:r>
              <a:rPr lang="en-US" b="1" dirty="0"/>
              <a:t>It is no different with prayer in the life of a Believer.</a:t>
            </a:r>
            <a:endParaRPr lang="en-US" b="1" dirty="0"/>
          </a:p>
          <a:p>
            <a:r>
              <a:rPr lang="en-US" b="1" dirty="0"/>
              <a:t>Without it, we quickly wilt, dry up, become ineffective under sins tyranny.</a:t>
            </a:r>
            <a:endParaRPr lang="en-US" b="1" dirty="0"/>
          </a:p>
          <a:p>
            <a:r>
              <a:rPr lang="en-US" b="1" dirty="0"/>
              <a:t>But, last week, Anita decided to water it and overnight, it began growing up green and very quickly it will grow and spread until I need to mow it again!</a:t>
            </a:r>
            <a:endParaRPr lang="en-US" b="1" dirty="0"/>
          </a:p>
          <a:p>
            <a:r>
              <a:rPr lang="en-US" b="1" dirty="0"/>
              <a:t>Prayer for the life of a believer is as necessary as water.</a:t>
            </a:r>
            <a:endParaRPr lang="en-US" b="1" dirty="0"/>
          </a:p>
          <a:p>
            <a:endParaRPr lang="en-US" b="1" dirty="0"/>
          </a:p>
          <a:p>
            <a:r>
              <a:rPr lang="en-US" b="1" dirty="0"/>
              <a:t>Thing is…like water, I do not recognize the need all the time.</a:t>
            </a:r>
            <a:endParaRPr lang="en-US" b="1" dirty="0"/>
          </a:p>
          <a:p>
            <a:r>
              <a:rPr lang="en-US" b="1" dirty="0"/>
              <a:t>My trips to the doctor…ALWAYS ask, how much water do you drink?</a:t>
            </a:r>
            <a:endParaRPr lang="en-US" b="1" dirty="0"/>
          </a:p>
          <a:p>
            <a:r>
              <a:rPr lang="en-US" b="1" dirty="0"/>
              <a:t>As far as they are concerned, I am NEVER drinking enough</a:t>
            </a:r>
            <a:endParaRPr lang="en-US" b="1" dirty="0"/>
          </a:p>
          <a:p>
            <a:r>
              <a:rPr lang="en-US" b="1" dirty="0"/>
              <a:t>They say it is necessary and that it reduces blood pressure</a:t>
            </a:r>
            <a:endParaRPr lang="en-US" b="1" dirty="0"/>
          </a:p>
          <a:p>
            <a:r>
              <a:rPr lang="en-US" b="1" dirty="0"/>
              <a:t>It helps lubricate joints and keeps me thinking clearer. Water affects every part of my body.</a:t>
            </a:r>
            <a:endParaRPr lang="en-US" b="1" dirty="0"/>
          </a:p>
          <a:p>
            <a:endParaRPr lang="en-US" b="1" dirty="0"/>
          </a:p>
          <a:p>
            <a:r>
              <a:rPr lang="en-US" b="1" dirty="0"/>
              <a:t>Prayer too…maybe we don’t NOTICE the effects immediately but it is just as necessary for our healthy SPIRITUAL life.</a:t>
            </a:r>
            <a:endParaRPr lang="en-US" b="1" dirty="0"/>
          </a:p>
          <a:p>
            <a:r>
              <a:rPr lang="en-US" b="1" dirty="0"/>
              <a:t>I, have a hard time drinking enough water in spite of knowing all its benefits.</a:t>
            </a:r>
            <a:endParaRPr lang="en-US" b="1" dirty="0"/>
          </a:p>
          <a:p>
            <a:r>
              <a:rPr lang="en-US" b="1" dirty="0"/>
              <a:t>I have a hard time praying even though, again, I know all its benefits.</a:t>
            </a:r>
            <a:endParaRPr lang="en-US" b="1" dirty="0"/>
          </a:p>
          <a:p>
            <a:endParaRPr lang="en-US" b="1" dirty="0"/>
          </a:p>
          <a:p>
            <a:r>
              <a:rPr lang="en-US" b="1" dirty="0"/>
              <a:t>Jesus tells His disciples to;</a:t>
            </a:r>
            <a:endParaRPr lang="en-US" b="1" dirty="0"/>
          </a:p>
          <a:p>
            <a:r>
              <a:rPr lang="en-US" b="1" dirty="0"/>
              <a:t>Ask/ Seek/ Knock.  All are Actions.</a:t>
            </a:r>
            <a:endParaRPr lang="en-US" b="1" dirty="0"/>
          </a:p>
          <a:p>
            <a:endParaRPr lang="en-US" b="1" dirty="0"/>
          </a:p>
          <a:p>
            <a:r>
              <a:rPr lang="en-US" b="1" dirty="0"/>
              <a:t>Actions taken to engage us AND someone else</a:t>
            </a:r>
            <a:endParaRPr lang="en-US" b="1" dirty="0"/>
          </a:p>
          <a:p>
            <a:endParaRPr lang="en-US" b="1" dirty="0"/>
          </a:p>
          <a:p>
            <a:r>
              <a:rPr lang="en-US" b="1" dirty="0"/>
              <a:t>Ask…ask someone- we don’t ask ourselves unless we have a personality disorder.</a:t>
            </a:r>
            <a:endParaRPr lang="en-US" b="1" dirty="0"/>
          </a:p>
          <a:p>
            <a:r>
              <a:rPr lang="en-US" b="1" dirty="0"/>
              <a:t>Seek...I certainly don’t seek for things I already know or own</a:t>
            </a:r>
            <a:endParaRPr lang="en-US" b="1" dirty="0"/>
          </a:p>
          <a:p>
            <a:r>
              <a:rPr lang="en-US" b="1" dirty="0"/>
              <a:t>Knock… I do not knock on my own door. I need no permission</a:t>
            </a:r>
            <a:endParaRPr lang="en-US" b="1" dirty="0"/>
          </a:p>
          <a:p>
            <a:r>
              <a:rPr lang="en-US" b="1" dirty="0"/>
              <a:t> These are specific actions designed to be taken by us to engage God on our behalf. </a:t>
            </a:r>
            <a:endParaRPr lang="en-US" b="1" dirty="0"/>
          </a:p>
          <a:p>
            <a:endParaRPr lang="en-US" b="1" dirty="0"/>
          </a:p>
          <a:p>
            <a:r>
              <a:rPr lang="en-US" b="1" dirty="0"/>
              <a:t> We shouldn’t approach prayer like “Jabba The Hut” </a:t>
            </a:r>
            <a:endParaRPr lang="en-US" b="1" dirty="0"/>
          </a:p>
          <a:p>
            <a:r>
              <a:rPr lang="en-US" b="1" dirty="0"/>
              <a:t> Just sitting on our ‘throne ‘ and demanding. </a:t>
            </a:r>
            <a:endParaRPr lang="en-US" b="1" dirty="0"/>
          </a:p>
          <a:p>
            <a:r>
              <a:rPr lang="en-US" b="1" dirty="0"/>
              <a:t>Thinking the world was built to cater to us.</a:t>
            </a:r>
            <a:endParaRPr lang="en-US" b="1" dirty="0"/>
          </a:p>
          <a:p>
            <a:r>
              <a:rPr lang="en-US" b="1" dirty="0"/>
              <a:t>Ernest prayer takes us OFF the throne.</a:t>
            </a:r>
            <a:endParaRPr lang="en-US" b="1" dirty="0"/>
          </a:p>
          <a:p>
            <a:r>
              <a:rPr lang="en-US" b="1" dirty="0"/>
              <a:t>We are taken </a:t>
            </a:r>
            <a:r>
              <a:rPr lang="en-US" b="1" dirty="0" err="1"/>
              <a:t>oFf</a:t>
            </a:r>
            <a:r>
              <a:rPr lang="en-US" b="1" dirty="0"/>
              <a:t> by asking, seeking knocking</a:t>
            </a:r>
            <a:endParaRPr lang="en-US" b="1" dirty="0"/>
          </a:p>
          <a:p>
            <a:r>
              <a:rPr lang="en-US" b="1" dirty="0"/>
              <a:t>While all these words are words of engagement...We need to DO something.</a:t>
            </a:r>
            <a:endParaRPr lang="en-US" b="1" dirty="0"/>
          </a:p>
          <a:p>
            <a:r>
              <a:rPr lang="en-US" b="1" dirty="0"/>
              <a:t>They are ALSO words designed to identify attitude.</a:t>
            </a:r>
            <a:endParaRPr lang="en-US" b="1" dirty="0"/>
          </a:p>
          <a:p>
            <a:r>
              <a:rPr lang="en-US" b="1" dirty="0"/>
              <a:t>Prayer is an act of humility- recognizing I cannot do this on my own</a:t>
            </a:r>
            <a:endParaRPr lang="en-US" b="1" dirty="0"/>
          </a:p>
          <a:p>
            <a:r>
              <a:rPr lang="en-US" b="1" dirty="0"/>
              <a:t>Prayer is an act of recognition- I need help</a:t>
            </a:r>
            <a:endParaRPr lang="en-US" b="1" dirty="0"/>
          </a:p>
          <a:p>
            <a:r>
              <a:rPr lang="en-US" b="1" dirty="0"/>
              <a:t>Prayer is an act of honor, elevating another- The one I ask, seek and whose door I knock on DOES have what I need.</a:t>
            </a:r>
            <a:endParaRPr lang="en-US" b="1" dirty="0"/>
          </a:p>
          <a:p>
            <a:endParaRPr lang="en-US" b="1" dirty="0"/>
          </a:p>
          <a:p>
            <a:r>
              <a:rPr lang="en-US" b="1" dirty="0"/>
              <a:t>And what IS it that we need?</a:t>
            </a:r>
            <a:endParaRPr lang="en-US" b="1" dirty="0"/>
          </a:p>
          <a:p>
            <a:r>
              <a:rPr lang="en-US" b="1" dirty="0"/>
              <a:t>Ability, Power, Perseverance, Clear thinking, Attitude adjustment? Many times, I don’t know.</a:t>
            </a:r>
            <a:endParaRPr lang="en-US" b="1" dirty="0"/>
          </a:p>
          <a:p>
            <a:r>
              <a:rPr lang="en-US" b="1" dirty="0"/>
              <a:t>Jer. 17:9,10</a:t>
            </a:r>
            <a:endParaRPr lang="en-US" b="1" dirty="0"/>
          </a:p>
          <a:p>
            <a:r>
              <a:rPr lang="en-US" b="1" dirty="0"/>
              <a:t>Jeremiah 17:9–10</a:t>
            </a:r>
            <a:endParaRPr lang="en-US" b="1" dirty="0"/>
          </a:p>
          <a:p>
            <a:r>
              <a:rPr lang="en-US" b="1" dirty="0"/>
              <a:t>“The heart is more deceitful than all else And is desperately sick; Who can understand it? “I, the LORD, search the heart, I test the mind, Even to give to each man according to his ways, According to the results of his deeds.” (NASB95)</a:t>
            </a:r>
            <a:endParaRPr lang="en-US" b="1" dirty="0"/>
          </a:p>
          <a:p>
            <a:endParaRPr lang="en-US" b="1" dirty="0"/>
          </a:p>
          <a:p>
            <a:r>
              <a:rPr lang="en-US" b="1" dirty="0"/>
              <a:t>These verses are found in the context of judgement but I see no reason WHY the reverse isn’t true</a:t>
            </a:r>
            <a:endParaRPr lang="en-US" b="1" dirty="0"/>
          </a:p>
          <a:p>
            <a:r>
              <a:rPr lang="en-US" b="1" dirty="0"/>
              <a:t>Our hearts DO lead us astray…sometimes we DON’T know what we need. BUT GOD KNOWS our hearts and HE is able to provide exactly what we need.</a:t>
            </a:r>
            <a:endParaRPr lang="en-US" b="1" dirty="0"/>
          </a:p>
          <a:p>
            <a:r>
              <a:rPr lang="en-US" b="1" dirty="0"/>
              <a:t>How?</a:t>
            </a:r>
            <a:endParaRPr lang="en-US" b="1" dirty="0"/>
          </a:p>
          <a:p>
            <a:endParaRPr lang="en-US" b="1" dirty="0"/>
          </a:p>
          <a:p>
            <a:r>
              <a:rPr lang="en-US" b="1" dirty="0"/>
              <a:t>Here is where Luke makes it clearer than Matthew</a:t>
            </a:r>
            <a:endParaRPr lang="en-US" b="1" dirty="0"/>
          </a:p>
          <a:p>
            <a:endParaRPr lang="en-US" b="1" dirty="0"/>
          </a:p>
          <a:p>
            <a:r>
              <a:rPr lang="en-US" b="1" dirty="0"/>
              <a:t>CLICK</a:t>
            </a:r>
            <a:endParaRPr lang="en-US" b="1" dirty="0"/>
          </a:p>
          <a:p>
            <a:r>
              <a:rPr lang="en-US" b="1" dirty="0"/>
              <a:t>When Luke recorded Jesus words, he had a different audience and so his word choice and main points are different.</a:t>
            </a:r>
            <a:endParaRPr lang="en-US" b="1" dirty="0"/>
          </a:p>
          <a:p>
            <a:r>
              <a:rPr lang="en-US" b="1" dirty="0"/>
              <a:t>He closed out Jesus discussion on prayer with…</a:t>
            </a:r>
            <a:endParaRPr lang="en-US" b="1" dirty="0"/>
          </a:p>
          <a:p>
            <a:r>
              <a:rPr lang="en-US" b="1" dirty="0"/>
              <a:t>READ</a:t>
            </a:r>
            <a:endParaRPr lang="en-US" b="1" dirty="0"/>
          </a:p>
          <a:p>
            <a:endParaRPr lang="en-US" b="1" dirty="0"/>
          </a:p>
          <a:p>
            <a:r>
              <a:rPr lang="en-US" b="1" dirty="0"/>
              <a:t>Through the indwelling of the Holy Spirit.</a:t>
            </a:r>
            <a:endParaRPr lang="en-US" b="1" dirty="0"/>
          </a:p>
          <a:p>
            <a:endParaRPr lang="en-US" b="1" dirty="0"/>
          </a:p>
          <a:p>
            <a:r>
              <a:rPr lang="en-US" b="1" dirty="0"/>
              <a:t>The Spirit gives us strength, attitude adjustments, ability to see, persevere and ability to defend properly. The Spirit is our Counselor.</a:t>
            </a:r>
            <a:endParaRPr lang="en-US" b="1" dirty="0"/>
          </a:p>
          <a:p>
            <a:r>
              <a:rPr lang="en-US" b="1" dirty="0"/>
              <a:t>Jesus calls him in John 14 our </a:t>
            </a:r>
            <a:r>
              <a:rPr lang="en-US" b="1" dirty="0" err="1"/>
              <a:t>Paraklete</a:t>
            </a:r>
            <a:r>
              <a:rPr lang="en-US" b="1" dirty="0"/>
              <a:t>. Our helper or advocate.</a:t>
            </a:r>
            <a:endParaRPr lang="en-US" b="1" dirty="0"/>
          </a:p>
          <a:p>
            <a:r>
              <a:rPr lang="en-US" b="1" dirty="0"/>
              <a:t>Both these words stir up within us a sense of inability within ourselves AND a confidence in the one who is coming along side.</a:t>
            </a:r>
            <a:endParaRPr lang="en-US" b="1" dirty="0"/>
          </a:p>
          <a:p>
            <a:r>
              <a:rPr lang="en-US" b="1" dirty="0"/>
              <a:t>God would never send an incompetent helper because God is Not incompetent.</a:t>
            </a:r>
            <a:endParaRPr lang="en-US" b="1" dirty="0"/>
          </a:p>
          <a:p>
            <a:r>
              <a:rPr lang="en-US" b="1" dirty="0"/>
              <a:t> </a:t>
            </a:r>
            <a:endParaRPr lang="en-US" b="1" dirty="0"/>
          </a:p>
          <a:p>
            <a:endParaRPr lang="en-US" b="1" dirty="0"/>
          </a:p>
          <a:p>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There are certainly boundaries in prayer.</a:t>
            </a:r>
            <a:endParaRPr lang="en-US" b="1" dirty="0"/>
          </a:p>
          <a:p>
            <a:r>
              <a:rPr lang="en-US" b="1" dirty="0"/>
              <a:t>God is not a ‘name it and claim it’ god.</a:t>
            </a:r>
            <a:endParaRPr lang="en-US" b="1" dirty="0"/>
          </a:p>
          <a:p>
            <a:r>
              <a:rPr lang="en-US" b="1" dirty="0"/>
              <a:t>God is not in the redemption game to make us happy in our sin or comfortable in the world.</a:t>
            </a:r>
            <a:endParaRPr lang="en-US" b="1" dirty="0"/>
          </a:p>
          <a:p>
            <a:r>
              <a:rPr lang="en-US" b="1" dirty="0"/>
              <a:t>God redeemed us for relationship.</a:t>
            </a:r>
            <a:endParaRPr lang="en-US" b="1" dirty="0"/>
          </a:p>
          <a:p>
            <a:r>
              <a:rPr lang="en-US" b="1" dirty="0"/>
              <a:t>To find our joy in Him.</a:t>
            </a:r>
            <a:endParaRPr lang="en-US" b="1" dirty="0"/>
          </a:p>
          <a:p>
            <a:r>
              <a:rPr lang="en-US" b="1" dirty="0"/>
              <a:t>To experience Him in our lives, minute by minute.</a:t>
            </a:r>
            <a:endParaRPr lang="en-US" b="1" dirty="0"/>
          </a:p>
          <a:p>
            <a:endParaRPr lang="en-US" b="1" dirty="0"/>
          </a:p>
          <a:p>
            <a:r>
              <a:rPr lang="en-US" b="1" dirty="0"/>
              <a:t>1 John says; “</a:t>
            </a:r>
            <a:r>
              <a:rPr lang="en-US" b="1" i="1" dirty="0"/>
              <a:t>and whatever we ask we receive from Him, because we keep His commandments and do the things that are pleasing in His sight.”  </a:t>
            </a:r>
            <a:endParaRPr lang="en-US" b="1" i="1" dirty="0"/>
          </a:p>
          <a:p>
            <a:r>
              <a:rPr lang="en-US" b="1" dirty="0"/>
              <a:t>Our boundary to our prayers are ourselves.</a:t>
            </a:r>
            <a:endParaRPr lang="en-US" b="1" dirty="0"/>
          </a:p>
          <a:p>
            <a:r>
              <a:rPr lang="en-US" b="1" dirty="0"/>
              <a:t>If our heart is where it needs to be.</a:t>
            </a:r>
            <a:endParaRPr lang="en-US" b="1" dirty="0"/>
          </a:p>
          <a:p>
            <a:r>
              <a:rPr lang="en-US" b="1" dirty="0"/>
              <a:t>If we are living out our relationship with Jesus, God will withhold NOTHING to keep us from experiencing him in even greater measure.</a:t>
            </a:r>
            <a:endParaRPr lang="en-US" b="1" dirty="0"/>
          </a:p>
          <a:p>
            <a:endParaRPr lang="en-US" b="1" dirty="0"/>
          </a:p>
          <a:p>
            <a:r>
              <a:rPr lang="en-US" b="1" dirty="0"/>
              <a:t>But James warns us; </a:t>
            </a:r>
            <a:r>
              <a:rPr lang="en-US" b="1" i="1" dirty="0"/>
              <a:t>“</a:t>
            </a:r>
            <a:r>
              <a:rPr lang="en-US" sz="1200" b="1" i="1" dirty="0">
                <a:solidFill>
                  <a:srgbClr val="F5FC30"/>
                </a:solidFill>
              </a:rPr>
              <a:t>You ask and do not receive, because you ask with wrong motives, so that you may spend it on your pleasures.” </a:t>
            </a:r>
            <a:r>
              <a:rPr lang="en-US" b="1" i="1" dirty="0"/>
              <a:t> </a:t>
            </a:r>
            <a:endParaRPr lang="en-US" b="1" i="1" dirty="0"/>
          </a:p>
          <a:p>
            <a:r>
              <a:rPr lang="en-US" b="1" i="0" dirty="0"/>
              <a:t>If we are coming to God as we would to Santa Clause as a kid…only interested in ourselves, God promises to NOT answer your prayers.</a:t>
            </a:r>
            <a:endParaRPr lang="en-US" b="1" i="0" dirty="0"/>
          </a:p>
          <a:p>
            <a:r>
              <a:rPr lang="en-US" b="1" i="0" dirty="0"/>
              <a:t>He wants you to find your joy, happiness and fulfillment in HIM.</a:t>
            </a:r>
            <a:endParaRPr lang="en-US" b="1" i="0" dirty="0"/>
          </a:p>
          <a:p>
            <a:r>
              <a:rPr lang="en-US" b="1" i="0" dirty="0"/>
              <a:t>If we try to replace Him with anything else, our prayers will not get very far.</a:t>
            </a:r>
            <a:endParaRPr lang="en-US" b="1" i="0" dirty="0"/>
          </a:p>
          <a:p>
            <a:r>
              <a:rPr lang="en-US" b="1" i="0" dirty="0"/>
              <a:t>“In Jesus Name’ is not code for “This prayer is acceptable and Jesus agrees”.</a:t>
            </a:r>
            <a:endParaRPr lang="en-US" b="1" i="0" dirty="0"/>
          </a:p>
          <a:p>
            <a:endParaRPr lang="en-US" b="1" i="0" dirty="0"/>
          </a:p>
          <a:p>
            <a:r>
              <a:rPr lang="en-US" b="1" i="0" dirty="0"/>
              <a:t> </a:t>
            </a:r>
            <a:endParaRPr lang="en-US" b="1" i="0" dirty="0"/>
          </a:p>
          <a:p>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 Disciples were introduced to the reality of God being a ‘father’ to them back in Chapter six as Jesus taught them to pray with “Our Father...who art in heaven”.</a:t>
            </a:r>
            <a:endParaRPr lang="en-US" b="1" dirty="0"/>
          </a:p>
          <a:p>
            <a:r>
              <a:rPr lang="en-US" b="1" dirty="0"/>
              <a:t>Here in Chapter 7 he expands on that reality by comparing and contrasting them with our earthly fathers.</a:t>
            </a:r>
            <a:endParaRPr lang="en-US" b="1" dirty="0"/>
          </a:p>
          <a:p>
            <a:endParaRPr lang="en-US" b="1" dirty="0"/>
          </a:p>
          <a:p>
            <a:r>
              <a:rPr lang="en-US" b="1" dirty="0"/>
              <a:t>Did you notice how earthly/ human fathers are identified in the contrast?</a:t>
            </a:r>
            <a:endParaRPr lang="en-US" b="1" dirty="0"/>
          </a:p>
          <a:p>
            <a:r>
              <a:rPr lang="en-US" b="1" dirty="0"/>
              <a:t>“If you then, being evil….</a:t>
            </a:r>
            <a:endParaRPr lang="en-US" b="1" dirty="0"/>
          </a:p>
          <a:p>
            <a:r>
              <a:rPr lang="en-US" b="1" dirty="0"/>
              <a:t>He is contrasting our natures.</a:t>
            </a:r>
            <a:endParaRPr lang="en-US" b="1" dirty="0"/>
          </a:p>
          <a:p>
            <a:r>
              <a:rPr lang="en-US" b="1" dirty="0"/>
              <a:t>Humans are by nature, evil.</a:t>
            </a:r>
            <a:endParaRPr lang="en-US" b="1" dirty="0"/>
          </a:p>
          <a:p>
            <a:r>
              <a:rPr lang="en-US" b="1" dirty="0"/>
              <a:t>	yet even in their ‘evilness’ they can give appropriate things</a:t>
            </a:r>
            <a:endParaRPr lang="en-US" b="1" dirty="0"/>
          </a:p>
          <a:p>
            <a:r>
              <a:rPr lang="en-US" b="1" dirty="0"/>
              <a:t> but GOD, He is by nature, good. He CANNOT do evil things, </a:t>
            </a:r>
            <a:r>
              <a:rPr lang="en-US" b="1" u="sng" dirty="0"/>
              <a:t>all</a:t>
            </a:r>
            <a:r>
              <a:rPr lang="en-US" b="1" dirty="0"/>
              <a:t> his gifts are good gifts. Al his gifts are PERFECT gifts.</a:t>
            </a:r>
            <a:endParaRPr lang="en-US" b="1" dirty="0"/>
          </a:p>
          <a:p>
            <a:r>
              <a:rPr lang="en-US" b="1" dirty="0"/>
              <a:t>James 1:17</a:t>
            </a:r>
            <a:endParaRPr lang="en-US" b="1" dirty="0"/>
          </a:p>
          <a:p>
            <a:r>
              <a:rPr lang="en-US" b="1" dirty="0"/>
              <a:t>Every good thing given and every perfect gift is from above, coming down from the Father of lights, with whom there is no variation or shifting shadow.” (NASB95).</a:t>
            </a:r>
            <a:endParaRPr lang="en-US" b="1" dirty="0"/>
          </a:p>
          <a:p>
            <a:endParaRPr lang="en-US" b="1" dirty="0"/>
          </a:p>
          <a:p>
            <a:r>
              <a:rPr lang="en-US" b="1" dirty="0"/>
              <a:t>This is Where I think, if you are like me, you are sub-conciously OK with an 'appropriate' gift…something that lessens the hurt, pain, depression for a while.</a:t>
            </a:r>
            <a:endParaRPr lang="en-US" b="1" dirty="0"/>
          </a:p>
          <a:p>
            <a:r>
              <a:rPr lang="en-US" b="1" dirty="0"/>
              <a:t>A cheap and quick fix.</a:t>
            </a:r>
            <a:endParaRPr lang="en-US" b="1" dirty="0"/>
          </a:p>
          <a:p>
            <a:r>
              <a:rPr lang="en-US" b="1" dirty="0"/>
              <a:t>But we sell God short and don’t hold out for the perfect gift of an energized, intimate powerful relationship with him.</a:t>
            </a:r>
            <a:endParaRPr lang="en-US" b="1" dirty="0"/>
          </a:p>
          <a:p>
            <a:r>
              <a:rPr lang="en-US" b="1" dirty="0"/>
              <a:t>We sell him short because we don’t know what we are missing. Familiar is better</a:t>
            </a:r>
            <a:endParaRPr lang="en-US" b="1" dirty="0"/>
          </a:p>
          <a:p>
            <a:r>
              <a:rPr lang="en-US" b="1" dirty="0"/>
              <a:t>What God is holding out to us is a joy we cannot replicate on the earth. A peace that passes all understanding, a relationship between the infinite and the finite.</a:t>
            </a:r>
            <a:endParaRPr lang="en-US" b="1" dirty="0"/>
          </a:p>
          <a:p>
            <a:r>
              <a:rPr lang="en-US" b="1" dirty="0"/>
              <a:t>Our prayers are small because our vision is small.</a:t>
            </a:r>
            <a:endParaRPr lang="en-US" b="1" dirty="0"/>
          </a:p>
          <a:p>
            <a:r>
              <a:rPr lang="en-US" b="1" dirty="0"/>
              <a:t>Our vision is small because we don’t take God at His word or see Him for for all He is.</a:t>
            </a:r>
            <a:endParaRPr lang="en-US" b="1" dirty="0"/>
          </a:p>
          <a:p>
            <a:r>
              <a:rPr lang="en-US" b="1" dirty="0"/>
              <a:t>He is OUR GOOD/PERFECT father.</a:t>
            </a:r>
            <a:endParaRPr lang="en-US" b="1" dirty="0"/>
          </a:p>
          <a:p>
            <a:endParaRPr lang="en-US" b="1" dirty="0"/>
          </a:p>
          <a:p>
            <a:r>
              <a:rPr lang="en-US" b="1" dirty="0"/>
              <a:t>READ</a:t>
            </a:r>
            <a:endParaRPr lang="en-US" b="1" dirty="0"/>
          </a:p>
          <a:p>
            <a:r>
              <a:rPr lang="en-US" b="1" dirty="0"/>
              <a:t>Liste to What Paul is saying. </a:t>
            </a:r>
            <a:endParaRPr lang="en-US" b="1" dirty="0"/>
          </a:p>
          <a:p>
            <a:r>
              <a:rPr lang="en-US" b="1" dirty="0"/>
              <a:t>Only in Christ is there liberty.</a:t>
            </a:r>
            <a:endParaRPr lang="en-US" b="1" dirty="0"/>
          </a:p>
          <a:p>
            <a:r>
              <a:rPr lang="en-US" b="1" dirty="0"/>
              <a:t>What should we be doing with it?</a:t>
            </a:r>
            <a:endParaRPr lang="en-US" b="1" dirty="0"/>
          </a:p>
          <a:p>
            <a:r>
              <a:rPr lang="en-US" b="1" dirty="0"/>
              <a:t>nibbling around the edges of a relationship with our liberator?</a:t>
            </a:r>
            <a:endParaRPr lang="en-US" b="1" dirty="0"/>
          </a:p>
          <a:p>
            <a:r>
              <a:rPr lang="en-US" b="1" dirty="0"/>
              <a:t>Our end-game or goal should be to enjoy our Father by becoming more like Him.</a:t>
            </a:r>
            <a:endParaRPr lang="en-US" b="1" dirty="0"/>
          </a:p>
          <a:p>
            <a:r>
              <a:rPr lang="en-US" b="1" dirty="0"/>
              <a:t>Our veil has been lifted and the Spirit...giving us the mind of Christ, can show us who this Father really is</a:t>
            </a:r>
            <a:endParaRPr lang="en-US" b="1" dirty="0"/>
          </a:p>
          <a:p>
            <a:r>
              <a:rPr lang="en-US" b="1" dirty="0"/>
              <a:t>As we chase that vision, in our chasing, we ALSO bring more glory to His name.</a:t>
            </a:r>
            <a:endParaRPr lang="en-US" b="1" dirty="0"/>
          </a:p>
          <a:p>
            <a:r>
              <a:rPr lang="en-US" b="1" dirty="0"/>
              <a:t>It should be our hearts desire to jump from glory to glory and to yet an even more glorious glory.</a:t>
            </a:r>
            <a:endParaRPr lang="en-US" b="1" dirty="0"/>
          </a:p>
          <a:p>
            <a:r>
              <a:rPr lang="en-US" b="1" dirty="0"/>
              <a:t>As we progress, we become more like Him adding to his 'weight of glory but ALSO adding to our minute by minute enjoyment of God.</a:t>
            </a:r>
            <a:endParaRPr lang="en-US" b="1" dirty="0"/>
          </a:p>
          <a:p>
            <a:r>
              <a:rPr lang="en-US" b="1" dirty="0"/>
              <a:t>Our prayers are a BIG part of this.</a:t>
            </a:r>
            <a:endParaRPr lang="en-US" b="1" dirty="0"/>
          </a:p>
          <a:p>
            <a:r>
              <a:rPr lang="en-US" b="1" dirty="0"/>
              <a:t>Our prayers are where we get to interact with Him, get to better know His heart.</a:t>
            </a:r>
            <a:endParaRPr lang="en-US" b="1" dirty="0"/>
          </a:p>
          <a:p>
            <a:r>
              <a:rPr lang="en-US" b="1" dirty="0"/>
              <a:t>Prayer is the conduit the Psalmist says we need to use to seek His face...prayer is the tool we use to capture it AND allow His face to capture us</a:t>
            </a:r>
            <a:endParaRPr lang="en-US" b="1" dirty="0"/>
          </a:p>
          <a:p>
            <a:endParaRPr lang="en-US" b="1" dirty="0"/>
          </a:p>
          <a:p>
            <a:r>
              <a:rPr lang="en-US" b="1" i="1" dirty="0">
                <a:solidFill>
                  <a:srgbClr val="F5FC30"/>
                </a:solidFill>
                <a:sym typeface="+mn-ea"/>
              </a:rPr>
              <a:t>2 Thessalonians 2:16–17</a:t>
            </a:r>
            <a:endParaRPr lang="en-US" b="1" i="1" dirty="0">
              <a:solidFill>
                <a:srgbClr val="F5FC30"/>
              </a:solidFill>
            </a:endParaRPr>
          </a:p>
          <a:p>
            <a:r>
              <a:rPr lang="en-US" b="1" i="1" dirty="0">
                <a:solidFill>
                  <a:srgbClr val="F5FC30"/>
                </a:solidFill>
                <a:sym typeface="+mn-ea"/>
              </a:rPr>
              <a:t>Now may our Lord Jesus Christ Himself and God our Father, who has loved us and given us eternal comfort and good hope by grace, comfort and strengthen your hearts in every good work and word.” (NASB95)</a:t>
            </a:r>
            <a:endParaRPr lang="en-US" b="1" dirty="0"/>
          </a:p>
          <a:p>
            <a:r>
              <a:rPr lang="en-US" b="1" dirty="0"/>
              <a:t>See how Paul injects the fatherhood of God into every area of the Thessalonians lives.</a:t>
            </a:r>
            <a:endParaRPr lang="en-US" b="1" dirty="0"/>
          </a:p>
          <a:p>
            <a:r>
              <a:rPr lang="en-US" b="1" dirty="0"/>
              <a:t>He has loved them (agape-o). He has stood in for them. He has and does act on their behalf.</a:t>
            </a:r>
            <a:endParaRPr lang="en-US" b="1" dirty="0"/>
          </a:p>
          <a:p>
            <a:r>
              <a:rPr lang="en-US" b="1" dirty="0"/>
              <a:t>He has already given them comfort that extends past time and hope that is without end.</a:t>
            </a:r>
            <a:endParaRPr lang="en-US" b="1" dirty="0"/>
          </a:p>
          <a:p>
            <a:r>
              <a:rPr lang="en-US" b="1" dirty="0"/>
              <a:t>He has and continues to be gracious to his children and is the one to supply them with strength in their hearts, mouths and bodies. </a:t>
            </a:r>
            <a:endParaRPr lang="en-US" b="1" dirty="0"/>
          </a:p>
          <a:p>
            <a:r>
              <a:rPr lang="en-US" b="1" dirty="0"/>
              <a:t>He has got this”This frees us up to experience Kingdom living and take great risks for Him</a:t>
            </a:r>
            <a:endParaRPr lang="en-US" b="1" dirty="0"/>
          </a:p>
          <a:p>
            <a:endParaRPr lang="en-US" b="1" dirty="0"/>
          </a:p>
          <a:p>
            <a:r>
              <a:rPr lang="en-US" b="1" dirty="0"/>
              <a:t>This is just 1 angle or snapshot of what it means to have God as our father.</a:t>
            </a:r>
            <a:endParaRPr lang="en-US" b="1" dirty="0"/>
          </a:p>
          <a:p>
            <a:r>
              <a:rPr lang="en-US" b="1" dirty="0"/>
              <a:t>Is He not someone worth knowing better and spending time with?</a:t>
            </a:r>
            <a:endParaRPr lang="en-US" b="1" dirty="0"/>
          </a:p>
          <a:p>
            <a:r>
              <a:rPr lang="en-US" b="1" dirty="0"/>
              <a:t>Is he not proven to be a guarding and protector by granting us peace</a:t>
            </a:r>
            <a:endParaRPr lang="en-US" b="1" dirty="0"/>
          </a:p>
          <a:p>
            <a:r>
              <a:rPr lang="en-US" b="1" dirty="0"/>
              <a:t>	Notice He does not purchase or work for peace…He simply grants it. It is already his. </a:t>
            </a:r>
            <a:endParaRPr lang="en-US" b="1" dirty="0"/>
          </a:p>
          <a:p>
            <a:endParaRPr lang="en-US" b="1" dirty="0"/>
          </a:p>
          <a:p>
            <a:r>
              <a:rPr lang="en-US" b="1" dirty="0"/>
              <a:t>Just like his comfort for us and our hope in Him. </a:t>
            </a:r>
            <a:endParaRPr lang="en-US" b="1" dirty="0"/>
          </a:p>
          <a:p>
            <a:r>
              <a:rPr lang="en-US" b="1" dirty="0"/>
              <a:t>They are present realities that we do not tap into nearly enough Through the avenue of prayer.</a:t>
            </a:r>
            <a:endParaRPr lang="en-US" b="1" dirty="0"/>
          </a:p>
          <a:p>
            <a:r>
              <a:rPr lang="en-US" b="1" dirty="0"/>
              <a:t>We elevate ourselves above the world and it's concerns and we meet with, engage, pursue and fall mor in love with, our HEAVENLY FATHER </a:t>
            </a: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 As with everything else in the kingdom, The king has significantly changed the rules since His desire for us is completely different.</a:t>
            </a:r>
            <a:endParaRPr lang="en-US" b="1" dirty="0"/>
          </a:p>
          <a:p>
            <a:r>
              <a:rPr lang="en-US" b="1" dirty="0"/>
              <a:t>Before Jesus pronounced what we know as ‘The Golden Rule’ , many ancient civilizations had a similar take.</a:t>
            </a:r>
            <a:endParaRPr lang="en-US" b="1" dirty="0"/>
          </a:p>
          <a:p>
            <a:r>
              <a:rPr lang="en-US" b="1" dirty="0"/>
              <a:t>We have records of middle eastern and eastern civilizations trying to exercise a rule that says; “ do not do something to others that you would not have them do to you”.</a:t>
            </a:r>
            <a:endParaRPr lang="en-US" b="1" dirty="0"/>
          </a:p>
          <a:p>
            <a:r>
              <a:rPr lang="en-US" b="1" dirty="0"/>
              <a:t>The difference is in the motive. If I DO NOT do something because it will be returned to me, I am living a selfish life and a life of constraint. I live a life of just withholding evil.</a:t>
            </a:r>
            <a:endParaRPr lang="en-US" b="1" dirty="0"/>
          </a:p>
          <a:p>
            <a:endParaRPr lang="en-US" b="1" dirty="0"/>
          </a:p>
          <a:p>
            <a:r>
              <a:rPr lang="en-US" b="1" dirty="0"/>
              <a:t>If I practice The rule that sums up the law, I am living in a way to bring joy to others. I am able to expand the love of god to all those around me.</a:t>
            </a:r>
            <a:endParaRPr lang="en-US" b="1" dirty="0"/>
          </a:p>
          <a:p>
            <a:r>
              <a:rPr lang="en-US" b="1" dirty="0"/>
              <a:t>In one case, I am living in a closed system keeping myself from others. Under the law as laid out here, my life is spent in earnest loving service to others.</a:t>
            </a:r>
            <a:endParaRPr lang="en-US" b="1" dirty="0"/>
          </a:p>
          <a:p>
            <a:endParaRPr lang="en-US" b="1" dirty="0"/>
          </a:p>
          <a:p>
            <a:r>
              <a:rPr lang="en-US" b="1" dirty="0"/>
              <a:t>This had been introduced earlier when Christ called his disciples to go two miles instead of the obligatory 1.</a:t>
            </a:r>
            <a:endParaRPr lang="en-US" b="1" dirty="0"/>
          </a:p>
          <a:p>
            <a:r>
              <a:rPr lang="en-US" b="1" dirty="0"/>
              <a:t>He called them to Love their enemies and PRAY for their persecutors. </a:t>
            </a:r>
            <a:endParaRPr lang="en-US" b="1" dirty="0"/>
          </a:p>
          <a:p>
            <a:r>
              <a:rPr lang="en-US" b="1" dirty="0"/>
              <a:t>And we had just been told that we CAN do it BECAUSE of who we have as a Father.</a:t>
            </a:r>
            <a:endParaRPr lang="en-US" b="1" dirty="0"/>
          </a:p>
          <a:p>
            <a:r>
              <a:rPr lang="en-US" b="1" dirty="0"/>
              <a:t>He Has all our bases covered. He leaves no part of His child exposed. 'He has got this'</a:t>
            </a:r>
            <a:endParaRPr lang="en-US" b="1" dirty="0"/>
          </a:p>
          <a:p>
            <a:endParaRPr lang="en-US" b="1" dirty="0"/>
          </a:p>
          <a:p>
            <a:r>
              <a:rPr lang="en-US" b="1" dirty="0"/>
              <a:t>This law  is in effect REGARDLESS of any return. We should do this because we want to not because we will get some karmic response.</a:t>
            </a:r>
            <a:endParaRPr lang="en-US" b="1" dirty="0"/>
          </a:p>
          <a:p>
            <a:r>
              <a:rPr lang="en-US" b="1" dirty="0"/>
              <a:t>Jesus has no strings attached to our implementing this in our lives.</a:t>
            </a:r>
            <a:endParaRPr lang="en-US" b="1" dirty="0"/>
          </a:p>
          <a:p>
            <a:r>
              <a:rPr lang="en-US" b="1" dirty="0"/>
              <a:t>John MacArthur-”Selfless love does not serve in order to prevent its own harm or to insure its own welfare. It serves for the sake of the one being served, and serves in the way it likes being served-whether it ever receives such service or not.”</a:t>
            </a:r>
            <a:endParaRPr lang="en-US" b="1" dirty="0"/>
          </a:p>
          <a:p>
            <a:endParaRPr lang="en-US" b="1" dirty="0"/>
          </a:p>
          <a:p>
            <a:r>
              <a:rPr lang="en-US" b="1" dirty="0"/>
              <a:t>I like how Paul puts it in Romans. </a:t>
            </a:r>
            <a:br>
              <a:rPr lang="en-US" b="1" dirty="0"/>
            </a:br>
            <a:r>
              <a:rPr lang="en-US" b="1" dirty="0"/>
              <a:t>READ</a:t>
            </a:r>
            <a:endParaRPr lang="en-US" b="1" dirty="0"/>
          </a:p>
          <a:p>
            <a:r>
              <a:rPr lang="en-US" b="1" dirty="0"/>
              <a:t>Owe nothing to anyone except to love one another.</a:t>
            </a:r>
            <a:endParaRPr lang="en-US" b="1" dirty="0"/>
          </a:p>
          <a:p>
            <a:r>
              <a:rPr lang="en-US" b="1" dirty="0"/>
              <a:t>In other words, he is declaring  we are indebted to others to show love </a:t>
            </a:r>
            <a:endParaRPr lang="en-US" b="1" dirty="0"/>
          </a:p>
          <a:p>
            <a:r>
              <a:rPr lang="en-US" b="1" dirty="0"/>
              <a:t>And this debt is the only debt we should have. </a:t>
            </a:r>
            <a:endParaRPr lang="en-US" b="1" dirty="0"/>
          </a:p>
          <a:p>
            <a:endParaRPr lang="en-US" b="1" dirty="0"/>
          </a:p>
          <a:p>
            <a:r>
              <a:rPr lang="en-US" b="1" dirty="0"/>
              <a:t>Jesus brings this point up again later in his training of his disciples when he says in Matthew 22;</a:t>
            </a:r>
            <a:endParaRPr lang="en-US" b="1" dirty="0"/>
          </a:p>
          <a:p>
            <a:r>
              <a:rPr lang="en-US" b="1" dirty="0"/>
              <a:t>Matthew 22:36–40</a:t>
            </a:r>
            <a:endParaRPr lang="en-US" b="1" dirty="0"/>
          </a:p>
          <a:p>
            <a:r>
              <a:rPr lang="en-US" b="1" dirty="0"/>
              <a:t>“Teacher, which is the great commandment in the Law?” And He said to him, “ ‘YOU SHALL LOVE THE LORD YOUR GOD WITH ALL YOUR HEART, AND WITH ALL YOUR SOUL, AND WITH ALL YOUR MIND.’ “This is the great and foremost commandment. “The second is like it, ‘YOU SHALL LOVE YOUR NEIGHBOR AS YOURSELF.’ “On these two commandments depend the whole Law and the Prophets.”” (NASB95)</a:t>
            </a:r>
            <a:endParaRPr lang="en-US" b="1" dirty="0"/>
          </a:p>
          <a:p>
            <a:endParaRPr lang="en-US" b="1" dirty="0"/>
          </a:p>
          <a:p>
            <a:r>
              <a:rPr lang="en-US" b="1" dirty="0"/>
              <a:t>The entire OC with all it’s rules, regulations, sacrifices all are branches from the tree trunk of these 2 commandments.</a:t>
            </a:r>
            <a:endParaRPr lang="en-US" b="1" dirty="0"/>
          </a:p>
          <a:p>
            <a:r>
              <a:rPr lang="en-US" b="1" dirty="0"/>
              <a:t>The Sermon on the mount begins with a reflection;</a:t>
            </a:r>
            <a:endParaRPr lang="en-US" b="1" dirty="0"/>
          </a:p>
          <a:p>
            <a:r>
              <a:rPr lang="en-US" b="1" dirty="0"/>
              <a:t>	Who we are, mourning, hungry and thirsty</a:t>
            </a:r>
            <a:endParaRPr lang="en-US" b="1" dirty="0"/>
          </a:p>
          <a:p>
            <a:r>
              <a:rPr lang="en-US" b="1" dirty="0"/>
              <a:t>It continues with reward;</a:t>
            </a:r>
            <a:endParaRPr lang="en-US" b="1" dirty="0"/>
          </a:p>
          <a:p>
            <a:r>
              <a:rPr lang="en-US" b="1" dirty="0"/>
              <a:t>	Blessed are the peacemakers and persecuted and merciful</a:t>
            </a:r>
            <a:endParaRPr lang="en-US" b="1" dirty="0"/>
          </a:p>
          <a:p>
            <a:r>
              <a:rPr lang="en-US" b="1" dirty="0"/>
              <a:t>It follows with responsibilities; </a:t>
            </a:r>
            <a:endParaRPr lang="en-US" b="1" dirty="0"/>
          </a:p>
          <a:p>
            <a:r>
              <a:rPr lang="en-US" b="1" dirty="0"/>
              <a:t>	Pray effectively</a:t>
            </a:r>
            <a:endParaRPr lang="en-US" b="1" dirty="0"/>
          </a:p>
          <a:p>
            <a:r>
              <a:rPr lang="en-US" b="1" dirty="0"/>
              <a:t>	Go out of your way</a:t>
            </a:r>
            <a:endParaRPr lang="en-US" b="1" dirty="0"/>
          </a:p>
          <a:p>
            <a:r>
              <a:rPr lang="en-US" b="1" dirty="0"/>
              <a:t>	love your enemies</a:t>
            </a:r>
            <a:endParaRPr lang="en-US" b="1" dirty="0"/>
          </a:p>
          <a:p>
            <a:r>
              <a:rPr lang="en-US" b="1" dirty="0"/>
              <a:t>And closes with resources;</a:t>
            </a:r>
            <a:endParaRPr lang="en-US" b="1" dirty="0"/>
          </a:p>
          <a:p>
            <a:r>
              <a:rPr lang="en-US" b="1" dirty="0"/>
              <a:t>	Ask, Seek, knock</a:t>
            </a:r>
            <a:endParaRPr lang="en-US" b="1" dirty="0"/>
          </a:p>
          <a:p>
            <a:r>
              <a:rPr lang="en-US" b="1" dirty="0"/>
              <a:t>	through Prayer to our Heavenly Father, kingdom living is available, attainable and is joyful beyond our wildest imaginations.</a:t>
            </a:r>
            <a:endParaRPr lang="en-US" b="1" dirty="0"/>
          </a:p>
          <a:p>
            <a:r>
              <a:rPr lang="en-US" b="1" dirty="0"/>
              <a:t>	</a:t>
            </a:r>
            <a:endParaRPr lang="en-US" b="1" dirty="0"/>
          </a:p>
          <a:p>
            <a:r>
              <a:rPr lang="en-US" b="1" dirty="0"/>
              <a:t>The final teaching collapses the entire teaching of the Old Covenant into a pocketknife that can be used in every situation.</a:t>
            </a:r>
            <a:endParaRPr lang="en-US" b="1" dirty="0"/>
          </a:p>
          <a:p>
            <a:endParaRPr lang="en-US" b="1" dirty="0"/>
          </a:p>
          <a:p>
            <a:endParaRPr lang="en-US" b="1" dirty="0"/>
          </a:p>
          <a:p>
            <a:endParaRPr lang="en-US" b="1" dirty="0"/>
          </a:p>
          <a:p>
            <a:endParaRPr lang="en-US" b="1" dirty="0"/>
          </a:p>
          <a:p>
            <a:endParaRPr lang="en-US" b="1" dirty="0"/>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pic>
        <p:nvPicPr>
          <p:cNvPr id="12" name="Picture 11"/>
          <p:cNvPicPr>
            <a:picLocks noChangeAspect="1"/>
          </p:cNvPicPr>
          <p:nvPr/>
        </p:nvPicPr>
        <p:blipFill>
          <a:blip r:embed="rId6"/>
          <a:stretch>
            <a:fillRect/>
          </a:stretch>
        </p:blipFill>
        <p:spPr>
          <a:xfrm rot="19629169" flipV="1">
            <a:off x="8846745" y="1808176"/>
            <a:ext cx="1658434" cy="803085"/>
          </a:xfrm>
          <a:prstGeom prst="rect">
            <a:avLst/>
          </a:prstGeom>
          <a:effectLst>
            <a:softEdge rad="38100"/>
          </a:effectLst>
        </p:spPr>
      </p:pic>
      <p:cxnSp>
        <p:nvCxnSpPr>
          <p:cNvPr id="16" name="Straight Connector 15"/>
          <p:cNvCxnSpPr/>
          <p:nvPr/>
        </p:nvCxnSpPr>
        <p:spPr>
          <a:xfrm flipH="1">
            <a:off x="9170123" y="2215166"/>
            <a:ext cx="7131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7"/>
          <a:stretch>
            <a:fillRect/>
          </a:stretch>
        </p:blipFill>
        <p:spPr>
          <a:xfrm rot="12060000" flipV="1">
            <a:off x="2512695" y="2470150"/>
            <a:ext cx="2009140" cy="817245"/>
          </a:xfrm>
          <a:prstGeom prst="rect">
            <a:avLst/>
          </a:prstGeom>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4293483"/>
          </a:xfrm>
          <a:prstGeom prst="rect">
            <a:avLst/>
          </a:prstGeom>
          <a:noFill/>
        </p:spPr>
        <p:txBody>
          <a:bodyPr wrap="square">
            <a:spAutoFit/>
          </a:bodyPr>
          <a:lstStyle/>
          <a:p>
            <a:r>
              <a:rPr lang="en-US" sz="3900" dirty="0">
                <a:solidFill>
                  <a:srgbClr val="F5FC30"/>
                </a:solidFill>
              </a:rPr>
              <a:t>Matthew 7:7–12</a:t>
            </a:r>
            <a:endParaRPr lang="en-US" sz="3900" dirty="0">
              <a:solidFill>
                <a:srgbClr val="F5FC30"/>
              </a:solidFill>
            </a:endParaRPr>
          </a:p>
          <a:p>
            <a:r>
              <a:rPr lang="en-US" sz="3900" dirty="0">
                <a:solidFill>
                  <a:srgbClr val="F5FC30"/>
                </a:solidFill>
              </a:rPr>
              <a:t>“Ask, and it will be given to you; seek, and you will find; knock, and it will be opened to you. “For everyone who asks receives, and he who seeks finds, and to him who knocks it will be opened. “Or what man is there among you who, when his son asks for a loaf, will give him a stone? </a:t>
            </a:r>
            <a:endParaRPr lang="en-US" sz="3900"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4893647"/>
          </a:xfrm>
          <a:prstGeom prst="rect">
            <a:avLst/>
          </a:prstGeom>
          <a:noFill/>
        </p:spPr>
        <p:txBody>
          <a:bodyPr wrap="square">
            <a:spAutoFit/>
          </a:bodyPr>
          <a:lstStyle/>
          <a:p>
            <a:r>
              <a:rPr lang="en-US" sz="3900" dirty="0">
                <a:solidFill>
                  <a:srgbClr val="F5FC30"/>
                </a:solidFill>
              </a:rPr>
              <a:t>Matthew 7:7-12</a:t>
            </a:r>
            <a:endParaRPr lang="en-US" sz="3900" dirty="0">
              <a:solidFill>
                <a:srgbClr val="F5FC30"/>
              </a:solidFill>
            </a:endParaRPr>
          </a:p>
          <a:p>
            <a:r>
              <a:rPr lang="en-US" sz="3900" dirty="0">
                <a:solidFill>
                  <a:srgbClr val="F5FC30"/>
                </a:solidFill>
              </a:rPr>
              <a:t>“Or if he asks for a fish, he will not give him a snake, will he? “If you then, being evil, know how to give good gifts to your children, how much more will your Father who is in heaven give what is good to those who ask Him! “In everything, therefore, treat people the same way you want them to treat you, for this is the Law and the Prophets.” (NASB95)</a:t>
            </a:r>
            <a:endParaRPr lang="en-US" sz="3900"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4093428"/>
          </a:xfrm>
          <a:prstGeom prst="rect">
            <a:avLst/>
          </a:prstGeom>
          <a:noFill/>
        </p:spPr>
        <p:txBody>
          <a:bodyPr wrap="square">
            <a:spAutoFit/>
          </a:bodyPr>
          <a:lstStyle/>
          <a:p>
            <a:r>
              <a:rPr lang="en-US" sz="4000" dirty="0">
                <a:solidFill>
                  <a:schemeClr val="tx2">
                    <a:lumMod val="40000"/>
                    <a:lumOff val="60000"/>
                  </a:schemeClr>
                </a:solidFill>
              </a:rPr>
              <a:t>The Necessity and Boundary of Prayer</a:t>
            </a:r>
            <a:endParaRPr lang="en-US" sz="4000" dirty="0">
              <a:solidFill>
                <a:schemeClr val="tx2">
                  <a:lumMod val="40000"/>
                  <a:lumOff val="60000"/>
                </a:schemeClr>
              </a:solidFill>
            </a:endParaRPr>
          </a:p>
          <a:p>
            <a:endParaRPr lang="en-US" sz="4000" dirty="0">
              <a:solidFill>
                <a:srgbClr val="F5FC30"/>
              </a:solidFill>
            </a:endParaRPr>
          </a:p>
          <a:p>
            <a:r>
              <a:rPr lang="en-US" sz="3600" dirty="0">
                <a:solidFill>
                  <a:srgbClr val="F5FC30"/>
                </a:solidFill>
              </a:rPr>
              <a:t>Luke 11:9-10, 13</a:t>
            </a:r>
            <a:endParaRPr lang="en-US" sz="3600" dirty="0">
              <a:solidFill>
                <a:srgbClr val="F5FC30"/>
              </a:solidFill>
            </a:endParaRPr>
          </a:p>
          <a:p>
            <a:r>
              <a:rPr lang="en-US" sz="3600" dirty="0">
                <a:solidFill>
                  <a:srgbClr val="F5FC30"/>
                </a:solidFill>
              </a:rPr>
              <a:t>“So I say to you, ask, and it will be given to you; seek, and you will find; knock, and it will be opened to you. “For everyone who asks, receives; and he who seeks, finds; and to him who knocks, it will be opened… </a:t>
            </a:r>
            <a:endParaRPr lang="en-US" sz="3900" dirty="0">
              <a:solidFill>
                <a:srgbClr val="F5FC30"/>
              </a:solidFill>
            </a:endParaRPr>
          </a:p>
        </p:txBody>
      </p:sp>
      <p:sp>
        <p:nvSpPr>
          <p:cNvPr id="2" name="TextBox 1"/>
          <p:cNvSpPr txBox="1"/>
          <p:nvPr/>
        </p:nvSpPr>
        <p:spPr>
          <a:xfrm>
            <a:off x="321114" y="4590282"/>
            <a:ext cx="11549772" cy="1754326"/>
          </a:xfrm>
          <a:prstGeom prst="rect">
            <a:avLst/>
          </a:prstGeom>
          <a:noFill/>
        </p:spPr>
        <p:txBody>
          <a:bodyPr wrap="square" rtlCol="0">
            <a:spAutoFit/>
          </a:bodyPr>
          <a:lstStyle/>
          <a:p>
            <a:r>
              <a:rPr lang="en-US" sz="3600" dirty="0">
                <a:solidFill>
                  <a:srgbClr val="FFFF00"/>
                </a:solidFill>
              </a:rPr>
              <a:t>…“If you then, being evil, know how to give good gifts to your children,</a:t>
            </a:r>
            <a:r>
              <a:rPr lang="en-US" sz="3600" u="sng" dirty="0">
                <a:solidFill>
                  <a:srgbClr val="FFFF00"/>
                </a:solidFill>
              </a:rPr>
              <a:t> how much more will your heavenly Father give the Holy Spirit to those who ask Him?”” (NASB95)</a:t>
            </a:r>
            <a:endParaRPr lang="en-US" sz="3600" u="sng"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8017579"/>
          </a:xfrm>
          <a:prstGeom prst="rect">
            <a:avLst/>
          </a:prstGeom>
          <a:noFill/>
        </p:spPr>
        <p:txBody>
          <a:bodyPr wrap="square">
            <a:spAutoFit/>
          </a:bodyPr>
          <a:lstStyle/>
          <a:p>
            <a:r>
              <a:rPr lang="en-US" sz="4000" dirty="0">
                <a:solidFill>
                  <a:schemeClr val="tx2">
                    <a:lumMod val="40000"/>
                    <a:lumOff val="60000"/>
                  </a:schemeClr>
                </a:solidFill>
              </a:rPr>
              <a:t>The Necessity and Boundary of Prayer</a:t>
            </a:r>
            <a:endParaRPr lang="en-US" sz="4000" dirty="0">
              <a:solidFill>
                <a:schemeClr val="tx2">
                  <a:lumMod val="40000"/>
                  <a:lumOff val="60000"/>
                </a:schemeClr>
              </a:solidFill>
            </a:endParaRPr>
          </a:p>
          <a:p>
            <a:endParaRPr lang="en-US" sz="4000" dirty="0">
              <a:solidFill>
                <a:srgbClr val="F5FC30"/>
              </a:solidFill>
            </a:endParaRPr>
          </a:p>
          <a:p>
            <a:r>
              <a:rPr lang="en-US" sz="3600" dirty="0">
                <a:solidFill>
                  <a:srgbClr val="F5FC30"/>
                </a:solidFill>
              </a:rPr>
              <a:t>1 John 3:22</a:t>
            </a:r>
            <a:endParaRPr lang="en-US" sz="3600" dirty="0">
              <a:solidFill>
                <a:srgbClr val="F5FC30"/>
              </a:solidFill>
            </a:endParaRPr>
          </a:p>
          <a:p>
            <a:r>
              <a:rPr lang="en-US" sz="3600" dirty="0">
                <a:solidFill>
                  <a:srgbClr val="F5FC30"/>
                </a:solidFill>
              </a:rPr>
              <a:t>and whatever we ask we receive from Him, because we keep His commandments and do the things that are pleasing in His sight.” (NASB95)</a:t>
            </a:r>
            <a:endParaRPr lang="en-US" sz="3600" dirty="0">
              <a:solidFill>
                <a:srgbClr val="F5FC30"/>
              </a:solidFill>
            </a:endParaRPr>
          </a:p>
          <a:p>
            <a:endParaRPr lang="en-US" sz="3600" dirty="0">
              <a:solidFill>
                <a:srgbClr val="F5FC30"/>
              </a:solidFill>
            </a:endParaRPr>
          </a:p>
          <a:p>
            <a:r>
              <a:rPr lang="en-US" sz="3600" dirty="0">
                <a:solidFill>
                  <a:srgbClr val="F5FC30"/>
                </a:solidFill>
              </a:rPr>
              <a:t>James 4:3</a:t>
            </a:r>
            <a:endParaRPr lang="en-US" sz="3600" dirty="0">
              <a:solidFill>
                <a:srgbClr val="F5FC30"/>
              </a:solidFill>
            </a:endParaRPr>
          </a:p>
          <a:p>
            <a:r>
              <a:rPr lang="en-US" sz="3600" dirty="0">
                <a:solidFill>
                  <a:srgbClr val="F5FC30"/>
                </a:solidFill>
              </a:rPr>
              <a:t>You ask and do not receive, because you ask with wrong motives, so that you may spend it on your pleasures.” (NASB95)</a:t>
            </a:r>
            <a:endParaRPr lang="en-US" sz="3600" dirty="0">
              <a:solidFill>
                <a:srgbClr val="F5FC30"/>
              </a:solidFill>
            </a:endParaRPr>
          </a:p>
          <a:p>
            <a:endParaRPr lang="en-US" sz="3600" dirty="0">
              <a:solidFill>
                <a:srgbClr val="F5FC30"/>
              </a:solidFill>
            </a:endParaRPr>
          </a:p>
          <a:p>
            <a:endParaRPr lang="en-US" sz="3600" dirty="0">
              <a:solidFill>
                <a:srgbClr val="F5FC30"/>
              </a:solidFill>
            </a:endParaRPr>
          </a:p>
          <a:p>
            <a:endParaRPr lang="en-US" sz="3900" dirty="0">
              <a:solidFill>
                <a:srgbClr val="F5FC3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6231255"/>
          </a:xfrm>
          <a:prstGeom prst="rect">
            <a:avLst/>
          </a:prstGeom>
          <a:noFill/>
        </p:spPr>
        <p:txBody>
          <a:bodyPr wrap="square">
            <a:spAutoFit/>
          </a:bodyPr>
          <a:lstStyle/>
          <a:p>
            <a:r>
              <a:rPr lang="en-US" sz="4000" dirty="0">
                <a:solidFill>
                  <a:schemeClr val="tx2">
                    <a:lumMod val="40000"/>
                    <a:lumOff val="60000"/>
                  </a:schemeClr>
                </a:solidFill>
              </a:rPr>
              <a:t>God as our Father (p2)</a:t>
            </a:r>
            <a:endParaRPr lang="en-US" sz="4000" dirty="0">
              <a:solidFill>
                <a:schemeClr val="tx2">
                  <a:lumMod val="40000"/>
                  <a:lumOff val="60000"/>
                </a:schemeClr>
              </a:solidFill>
            </a:endParaRPr>
          </a:p>
          <a:p>
            <a:endParaRPr lang="en-US" sz="4000" dirty="0">
              <a:solidFill>
                <a:schemeClr val="tx2">
                  <a:lumMod val="40000"/>
                  <a:lumOff val="60000"/>
                </a:schemeClr>
              </a:solidFill>
            </a:endParaRPr>
          </a:p>
          <a:p>
            <a:r>
              <a:rPr lang="en-US" sz="4000" dirty="0">
                <a:solidFill>
                  <a:srgbClr val="FFFF00"/>
                </a:solidFill>
              </a:rPr>
              <a:t>2 Corinthians 3:17–18</a:t>
            </a:r>
            <a:endParaRPr lang="en-US" sz="4000" dirty="0">
              <a:solidFill>
                <a:srgbClr val="FFFF00"/>
              </a:solidFill>
            </a:endParaRPr>
          </a:p>
          <a:p>
            <a:r>
              <a:rPr lang="en-US" sz="4000" dirty="0">
                <a:solidFill>
                  <a:srgbClr val="FFFF00"/>
                </a:solidFill>
              </a:rPr>
              <a:t>Now the Lord is the Spirit, and where the Spirit of the Lord is, there is liberty. But we all, with unveiled face, beholding as in a mirror the glory of the Lord, are being transformed into the same image from glory to glory, just as from the Lord, the Spirit.” (NASB95)</a:t>
            </a:r>
            <a:endParaRPr lang="en-US" sz="4000" dirty="0">
              <a:solidFill>
                <a:srgbClr val="FFFF00"/>
              </a:solidFill>
            </a:endParaRPr>
          </a:p>
          <a:p>
            <a:endParaRPr lang="en-US" sz="4000" dirty="0">
              <a:solidFill>
                <a:srgbClr val="FFFF00"/>
              </a:solidFill>
            </a:endParaRPr>
          </a:p>
          <a:p>
            <a:endParaRPr lang="en-US" sz="4000"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0963" y="154983"/>
            <a:ext cx="11412241" cy="6309420"/>
          </a:xfrm>
          <a:prstGeom prst="rect">
            <a:avLst/>
          </a:prstGeom>
          <a:noFill/>
        </p:spPr>
        <p:txBody>
          <a:bodyPr wrap="square">
            <a:spAutoFit/>
          </a:bodyPr>
          <a:lstStyle/>
          <a:p>
            <a:r>
              <a:rPr lang="en-US" sz="4000" dirty="0">
                <a:solidFill>
                  <a:schemeClr val="tx2">
                    <a:lumMod val="40000"/>
                    <a:lumOff val="60000"/>
                  </a:schemeClr>
                </a:solidFill>
              </a:rPr>
              <a:t>Therefore…</a:t>
            </a:r>
            <a:endParaRPr lang="en-US" sz="4000" dirty="0">
              <a:solidFill>
                <a:schemeClr val="tx2">
                  <a:lumMod val="40000"/>
                  <a:lumOff val="60000"/>
                </a:schemeClr>
              </a:solidFill>
            </a:endParaRPr>
          </a:p>
          <a:p>
            <a:endParaRPr lang="en-US" sz="4000" dirty="0">
              <a:solidFill>
                <a:srgbClr val="F5FC30"/>
              </a:solidFill>
            </a:endParaRPr>
          </a:p>
          <a:p>
            <a:r>
              <a:rPr lang="en-US" sz="3600" dirty="0">
                <a:solidFill>
                  <a:srgbClr val="F5FC30"/>
                </a:solidFill>
              </a:rPr>
              <a:t>Romans 13:8–10</a:t>
            </a:r>
            <a:endParaRPr lang="en-US" sz="3600" dirty="0">
              <a:solidFill>
                <a:srgbClr val="F5FC30"/>
              </a:solidFill>
            </a:endParaRPr>
          </a:p>
          <a:p>
            <a:r>
              <a:rPr lang="en-US" sz="3600" dirty="0">
                <a:solidFill>
                  <a:srgbClr val="F5FC30"/>
                </a:solidFill>
              </a:rPr>
              <a:t>Owe nothing to anyone except to love one another; for he who loves his neighbor has fulfilled the law. For this, “YOU SHALL NOT COMMIT ADULTERY, YOU SHALL NOT MURDER, YOU SHALL NOT STEAL, YOU SHALL NOT COVET,” and if there is any other commandment, it is summed up in this saying, “YOU SHALL LOVE YOUR NEIGHBOR AS YOURSELF.” Love does no wrong to a neighbor; therefore love is the fulfillment of the law.” (NASB95)</a:t>
            </a:r>
            <a:endParaRPr lang="en-US" sz="3600" dirty="0">
              <a:solidFill>
                <a:srgbClr val="F5FC3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rot="18667943">
            <a:off x="3229583" y="4692356"/>
            <a:ext cx="577835" cy="496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
          <a:stretch>
            <a:fillRect/>
          </a:stretch>
        </p:blipFill>
        <p:spPr>
          <a:xfrm>
            <a:off x="252919" y="97419"/>
            <a:ext cx="11731558" cy="66890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2157</Words>
  <Application>WPS Presentation</Application>
  <PresentationFormat>Widescreen</PresentationFormat>
  <Paragraphs>36</Paragraphs>
  <Slides>8</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Arial</vt:lpstr>
      <vt:lpstr>SimSun</vt:lpstr>
      <vt:lpstr>Wingdings</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113</cp:revision>
  <dcterms:created xsi:type="dcterms:W3CDTF">2023-01-28T17:36:00Z</dcterms:created>
  <dcterms:modified xsi:type="dcterms:W3CDTF">2023-09-21T23:25:05Z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