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357" r:id="rId3"/>
    <p:sldId id="459" r:id="rId5"/>
    <p:sldId id="469" r:id="rId6"/>
    <p:sldId id="478" r:id="rId7"/>
    <p:sldId id="479" r:id="rId8"/>
    <p:sldId id="477" r:id="rId9"/>
    <p:sldId id="461" r:id="rId10"/>
    <p:sldId id="476" r:id="rId11"/>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30"/>
    <a:srgbClr val="AC76D6"/>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2186" autoAdjust="0"/>
  </p:normalViewPr>
  <p:slideViewPr>
    <p:cSldViewPr snapToGrid="0">
      <p:cViewPr varScale="1">
        <p:scale>
          <a:sx n="48" d="100"/>
          <a:sy n="48" d="100"/>
        </p:scale>
        <p:origin x="2916" y="36"/>
      </p:cViewPr>
      <p:guideLst/>
    </p:cSldViewPr>
  </p:slideViewPr>
  <p:notesTextViewPr>
    <p:cViewPr>
      <p:scale>
        <a:sx n="1" d="1"/>
        <a:sy n="1" d="1"/>
      </p:scale>
      <p:origin x="0" y="-906"/>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Wife helping with gratitude….</a:t>
            </a:r>
            <a:endParaRPr lang="en-US" sz="1400" b="1" dirty="0"/>
          </a:p>
          <a:p>
            <a:r>
              <a:rPr lang="en-US" sz="1400" b="1" dirty="0"/>
              <a:t>Funny to say it out loud.</a:t>
            </a:r>
            <a:endParaRPr lang="en-US" sz="1400" b="1" dirty="0"/>
          </a:p>
          <a:p>
            <a:r>
              <a:rPr lang="en-US" sz="1400" b="1" dirty="0"/>
              <a:t>One of the things she says (rightly so), ‘It could be much worse, at least you have (or don’t have or didn’t get or____________________</a:t>
            </a:r>
            <a:endParaRPr lang="en-US" sz="1400" b="1" dirty="0"/>
          </a:p>
          <a:p>
            <a:r>
              <a:rPr lang="en-US" sz="1400" b="1" dirty="0"/>
              <a:t>As Believers gratitude seems to be a much harder commodity to hold onto than it should be</a:t>
            </a:r>
            <a:endParaRPr lang="en-US" sz="1400" b="1" dirty="0"/>
          </a:p>
          <a:p>
            <a:r>
              <a:rPr lang="en-US" sz="1400" b="1" dirty="0"/>
              <a:t>I want to take today and our time together to encourage gratitude in these verses.</a:t>
            </a:r>
            <a:endParaRPr lang="en-US" sz="1400" b="1" dirty="0"/>
          </a:p>
          <a:p>
            <a:r>
              <a:rPr lang="en-US" sz="1400" b="1" dirty="0"/>
              <a:t> Remember context.</a:t>
            </a:r>
            <a:endParaRPr lang="en-US" sz="1400" b="1" dirty="0"/>
          </a:p>
          <a:p>
            <a:r>
              <a:rPr lang="en-US" sz="1400" b="1" dirty="0"/>
              <a:t>	Talking to disciples about living in the kingdom of the King of Kings</a:t>
            </a:r>
            <a:endParaRPr lang="en-US" sz="1400" b="1" dirty="0"/>
          </a:p>
          <a:p>
            <a:r>
              <a:rPr lang="en-US" sz="1400" b="1" dirty="0"/>
              <a:t>	Change in behavior- understand self, recognize need, living ‘behind enemy lines= No hiding actively engaging out of love</a:t>
            </a:r>
            <a:endParaRPr lang="en-US" sz="1400" b="1" dirty="0"/>
          </a:p>
          <a:p>
            <a:r>
              <a:rPr lang="en-US" sz="1400" b="1" dirty="0"/>
              <a:t>	Change in attitude- I am more than what I do. My heart and thoughts are MORE important than what I do</a:t>
            </a:r>
            <a:endParaRPr lang="en-US" sz="1400" b="1" dirty="0"/>
          </a:p>
          <a:p>
            <a:r>
              <a:rPr lang="en-US" sz="1400" b="1" dirty="0"/>
              <a:t>	Change in ability- know that the source of this change comes from God stepping into their lives. They need only to ask, seek, knock.</a:t>
            </a:r>
            <a:endParaRPr lang="en-US" sz="1400" b="1" dirty="0"/>
          </a:p>
          <a:p>
            <a:endParaRPr lang="en-US" sz="1400" b="1" dirty="0"/>
          </a:p>
          <a:p>
            <a:r>
              <a:rPr lang="en-US" sz="1400" b="1" dirty="0"/>
              <a:t>Then Jesus gives them more explicit instructions about what to expect as they Pursue the King and his kingdom.</a:t>
            </a:r>
            <a:endParaRPr lang="en-US" sz="1400" b="1" dirty="0"/>
          </a:p>
          <a:p>
            <a:r>
              <a:rPr lang="en-US" sz="1400" b="1" dirty="0"/>
              <a:t>He gives them direction and warning…I want to say he gives them Reason for Celebration and warning</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With his introduction of a gate and path,Jesus had, with this example taken them back to the;</a:t>
            </a:r>
            <a:endParaRPr lang="en-US" b="1" dirty="0"/>
          </a:p>
          <a:p>
            <a:r>
              <a:rPr lang="en-US" b="1" dirty="0"/>
              <a:t>	Beginning</a:t>
            </a:r>
            <a:endParaRPr lang="en-US" b="1" dirty="0"/>
          </a:p>
          <a:p>
            <a:r>
              <a:rPr lang="en-US" b="1" dirty="0"/>
              <a:t>	Creation Beauty and excellence</a:t>
            </a:r>
            <a:endParaRPr lang="en-US" b="1" dirty="0"/>
          </a:p>
          <a:p>
            <a:r>
              <a:rPr lang="en-US" b="1" dirty="0"/>
              <a:t>	It was good…It was VERY good.</a:t>
            </a:r>
            <a:endParaRPr lang="en-US" b="1" dirty="0"/>
          </a:p>
          <a:p>
            <a:r>
              <a:rPr lang="en-US" b="1" dirty="0"/>
              <a:t>	Adam and God had unbroken fellowship.</a:t>
            </a:r>
            <a:endParaRPr lang="en-US" b="1" dirty="0"/>
          </a:p>
          <a:p>
            <a:endParaRPr lang="en-US" b="1" dirty="0"/>
          </a:p>
          <a:p>
            <a:r>
              <a:rPr lang="en-US" b="1" dirty="0"/>
              <a:t>Recorded for us like this; </a:t>
            </a:r>
            <a:endParaRPr lang="en-US" b="1" dirty="0"/>
          </a:p>
          <a:p>
            <a:r>
              <a:rPr lang="en-US" b="1" dirty="0"/>
              <a:t>“They heard the sound of the LORD God walking in the garden in the cool of the day”</a:t>
            </a:r>
            <a:endParaRPr lang="en-US" b="1" dirty="0"/>
          </a:p>
          <a:p>
            <a:r>
              <a:rPr lang="en-US" b="1" dirty="0"/>
              <a:t>	A stroll…with God;</a:t>
            </a:r>
            <a:endParaRPr lang="en-US" b="1" dirty="0"/>
          </a:p>
          <a:p>
            <a:r>
              <a:rPr lang="en-US" b="1" dirty="0"/>
              <a:t>	Can you even imagine what was discussed?</a:t>
            </a:r>
            <a:endParaRPr lang="en-US" b="1" dirty="0"/>
          </a:p>
          <a:p>
            <a:endParaRPr lang="en-US" b="1" dirty="0"/>
          </a:p>
          <a:p>
            <a:r>
              <a:rPr lang="en-US" b="1" dirty="0"/>
              <a:t>Shortly, though, Adam’s sin damaged the relationship a bit (?)</a:t>
            </a:r>
            <a:endParaRPr lang="en-US" b="1" dirty="0"/>
          </a:p>
          <a:p>
            <a:r>
              <a:rPr lang="en-US" b="1" dirty="0"/>
              <a:t>	Breaks the relationship;</a:t>
            </a:r>
            <a:endParaRPr lang="en-US" b="1" dirty="0"/>
          </a:p>
          <a:p>
            <a:r>
              <a:rPr lang="en-US" b="1" dirty="0"/>
              <a:t>	Destroys the intimate Fellowship between he and the Lord…Already we see a lack of gratitude!</a:t>
            </a:r>
            <a:endParaRPr lang="en-US" b="1" dirty="0"/>
          </a:p>
          <a:p>
            <a:r>
              <a:rPr lang="en-US" b="1" dirty="0"/>
              <a:t>READ</a:t>
            </a:r>
            <a:endParaRPr lang="en-US" b="1" dirty="0"/>
          </a:p>
          <a:p>
            <a:endParaRPr lang="en-US" b="1" dirty="0"/>
          </a:p>
          <a:p>
            <a:r>
              <a:rPr lang="en-US" b="1" dirty="0"/>
              <a:t>God’s response was to cast them out of Eden and then do what?</a:t>
            </a:r>
            <a:endParaRPr lang="en-US" b="1" dirty="0"/>
          </a:p>
          <a:p>
            <a:r>
              <a:rPr lang="en-US" b="1" dirty="0"/>
              <a:t>	Bar the Way!</a:t>
            </a:r>
            <a:endParaRPr lang="en-US" b="1" dirty="0"/>
          </a:p>
          <a:p>
            <a:r>
              <a:rPr lang="en-US" b="1" dirty="0"/>
              <a:t>	Make return impossible. The clothing saved their lives but it did not take the sting of separation away.</a:t>
            </a:r>
            <a:endParaRPr lang="en-US" b="1" dirty="0"/>
          </a:p>
          <a:p>
            <a:r>
              <a:rPr lang="en-US" b="1" dirty="0"/>
              <a:t>	We know the blood of goats and bulls (or bears or even lions) </a:t>
            </a:r>
            <a:endParaRPr lang="en-US" b="1" dirty="0"/>
          </a:p>
          <a:p>
            <a:r>
              <a:rPr lang="en-US" b="1" dirty="0"/>
              <a:t>	Does nothing to take away sin and THAT is what separated them (and us) from God.</a:t>
            </a:r>
            <a:endParaRPr lang="en-US" b="1" dirty="0"/>
          </a:p>
          <a:p>
            <a:endParaRPr lang="en-US" b="1" dirty="0"/>
          </a:p>
          <a:p>
            <a:r>
              <a:rPr lang="en-US" b="1" dirty="0"/>
              <a:t>God gives us a stunning illustration of an impossible return;</a:t>
            </a:r>
            <a:endParaRPr lang="en-US" b="1" dirty="0"/>
          </a:p>
          <a:p>
            <a:r>
              <a:rPr lang="en-US" b="1" dirty="0"/>
              <a:t>	God stationed Cherubim outside the garden with drawn/ flaming swords.</a:t>
            </a:r>
            <a:endParaRPr lang="en-US" b="1" dirty="0"/>
          </a:p>
          <a:p>
            <a:r>
              <a:rPr lang="en-US" b="1" dirty="0"/>
              <a:t>	These were not the </a:t>
            </a:r>
            <a:r>
              <a:rPr lang="en-US" b="1" dirty="0" err="1"/>
              <a:t>cheribum</a:t>
            </a:r>
            <a:r>
              <a:rPr lang="en-US" b="1" dirty="0"/>
              <a:t> of Valentines day…soft, pudgy angels with baby faces and little hummingbird wings.</a:t>
            </a:r>
            <a:endParaRPr lang="en-US" b="1" dirty="0"/>
          </a:p>
          <a:p>
            <a:r>
              <a:rPr lang="en-US" b="1" dirty="0"/>
              <a:t>	These were angels whose sworn and ONLY obligation was to keep mankind OUT of the garden.</a:t>
            </a:r>
            <a:endParaRPr lang="en-US" b="1" dirty="0"/>
          </a:p>
          <a:p>
            <a:r>
              <a:rPr lang="en-US" b="1" dirty="0"/>
              <a:t>	Wielding weapons of defense not just swords but FLAMING swords…Holy swords…dedicated swords.</a:t>
            </a:r>
            <a:endParaRPr lang="en-US" b="1" dirty="0"/>
          </a:p>
          <a:p>
            <a:r>
              <a:rPr lang="en-US" b="1" dirty="0"/>
              <a:t>	These are the same type of angels that were a reminder to Israel of the gravity of and Holiness of God</a:t>
            </a:r>
            <a:endParaRPr lang="en-US" b="1" dirty="0"/>
          </a:p>
          <a:p>
            <a:r>
              <a:rPr lang="en-US" b="1" dirty="0"/>
              <a:t>	They were built into the structure of the mercy seat; stationed on the top of the ark of the covenant</a:t>
            </a:r>
            <a:endParaRPr lang="en-US" b="1" dirty="0"/>
          </a:p>
          <a:p>
            <a:r>
              <a:rPr lang="en-US" b="1" dirty="0"/>
              <a:t>	Beautiful yet awesome reminders of their now having access to God ONLY because God decided to show them mercy.	 </a:t>
            </a:r>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blood of bulls or lambs would never be sufficient to wash away the stain of our sin but God told his disciples to ask, seek and knock.</a:t>
            </a:r>
            <a:endParaRPr lang="en-US" b="1" dirty="0"/>
          </a:p>
          <a:p>
            <a:r>
              <a:rPr lang="en-US" b="1" dirty="0"/>
              <a:t>Why?</a:t>
            </a:r>
            <a:endParaRPr lang="en-US" b="1" dirty="0"/>
          </a:p>
          <a:p>
            <a:r>
              <a:rPr lang="en-US" b="1" dirty="0"/>
              <a:t>READ</a:t>
            </a:r>
            <a:endParaRPr lang="en-US" b="1" dirty="0"/>
          </a:p>
          <a:p>
            <a:endParaRPr lang="en-US" b="1" dirty="0"/>
          </a:p>
          <a:p>
            <a:r>
              <a:rPr lang="en-US" b="1" dirty="0"/>
              <a:t>Because He himself would provide the way.</a:t>
            </a:r>
            <a:endParaRPr lang="en-US" b="1" dirty="0"/>
          </a:p>
          <a:p>
            <a:r>
              <a:rPr lang="en-US" b="1" dirty="0"/>
              <a:t>Hebrews says; “A new and LIVING way”</a:t>
            </a:r>
            <a:endParaRPr lang="en-US" b="1" dirty="0"/>
          </a:p>
          <a:p>
            <a:r>
              <a:rPr lang="en-US" b="1" dirty="0"/>
              <a:t>Not the same way…Not the dead way of Law obedience but a New and living way.</a:t>
            </a:r>
            <a:endParaRPr lang="en-US" b="1" dirty="0"/>
          </a:p>
          <a:p>
            <a:r>
              <a:rPr lang="en-US" b="1" dirty="0"/>
              <a:t>All animals sacrificed…spilling their blood died.</a:t>
            </a:r>
            <a:endParaRPr lang="en-US" b="1" dirty="0"/>
          </a:p>
          <a:p>
            <a:r>
              <a:rPr lang="en-US" b="1" dirty="0"/>
              <a:t>JESUS, spilt His blood yet is alive He is our ever-living, living way.</a:t>
            </a:r>
            <a:endParaRPr lang="en-US" b="1" dirty="0"/>
          </a:p>
          <a:p>
            <a:endParaRPr lang="en-US" b="1" dirty="0"/>
          </a:p>
          <a:p>
            <a:r>
              <a:rPr lang="en-US" b="1" dirty="0"/>
              <a:t>This HAS given us access to God…Directly. </a:t>
            </a:r>
            <a:endParaRPr lang="en-US" b="1" dirty="0"/>
          </a:p>
          <a:p>
            <a:r>
              <a:rPr lang="en-US" b="1" dirty="0"/>
              <a:t>Moving us closer to a full restoration as in the garden,</a:t>
            </a:r>
            <a:endParaRPr lang="en-US" b="1" dirty="0"/>
          </a:p>
          <a:p>
            <a:r>
              <a:rPr lang="en-US" b="1" dirty="0"/>
              <a:t>We ask, seek and knock. He provides the way.</a:t>
            </a:r>
            <a:endParaRPr lang="en-US" b="1" dirty="0"/>
          </a:p>
          <a:p>
            <a:endParaRPr lang="en-US" b="1" dirty="0"/>
          </a:p>
          <a:p>
            <a:r>
              <a:rPr lang="en-US" b="1" dirty="0"/>
              <a:t>Notice the end of vs, 22 though. </a:t>
            </a:r>
            <a:endParaRPr lang="en-US" b="1" dirty="0"/>
          </a:p>
          <a:p>
            <a:r>
              <a:rPr lang="en-US" b="1" dirty="0"/>
              <a:t>God does not just 'offer a way”</a:t>
            </a:r>
            <a:endParaRPr lang="en-US" b="1" dirty="0"/>
          </a:p>
          <a:p>
            <a:endParaRPr lang="en-US" b="1" dirty="0"/>
          </a:p>
          <a:p>
            <a:r>
              <a:rPr lang="en-US" b="1" dirty="0"/>
              <a:t>Our hearts are ‘sprinkled clean’,</a:t>
            </a:r>
            <a:endParaRPr lang="en-US" b="1" dirty="0"/>
          </a:p>
          <a:p>
            <a:r>
              <a:rPr lang="en-US" b="1" dirty="0"/>
              <a:t>Our bodies are ‘washed with pure water’….This ALSO is Jesus doing.</a:t>
            </a:r>
            <a:endParaRPr lang="en-US" b="1" dirty="0"/>
          </a:p>
          <a:p>
            <a:r>
              <a:rPr lang="en-US" b="1" dirty="0"/>
              <a:t>He has given us the way both in providing the pathway AND fitting us for the journey.</a:t>
            </a:r>
            <a:endParaRPr lang="en-US" b="1" dirty="0"/>
          </a:p>
          <a:p>
            <a:r>
              <a:rPr lang="en-US" b="1" dirty="0"/>
              <a:t>We are made New Creatures in Christ and changed; outfitted for our new pathway to His Kingdom. </a:t>
            </a:r>
            <a:endParaRPr lang="en-US" b="1" dirty="0"/>
          </a:p>
          <a:p>
            <a:r>
              <a:rPr lang="en-US" b="1" dirty="0"/>
              <a:t>We are the ONLY ones fit, able  and willing to follow the new Narrow Way.</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sz="1800" dirty="0"/>
          </a:p>
          <a:p>
            <a:r>
              <a:rPr lang="en-US" sz="1800" b="1" dirty="0"/>
              <a:t>Jesus talks about a narrow way AND a wide way.</a:t>
            </a:r>
            <a:endParaRPr lang="en-US" sz="1800" b="1" dirty="0"/>
          </a:p>
          <a:p>
            <a:r>
              <a:rPr lang="en-US" sz="1800" b="1" dirty="0"/>
              <a:t>The wide way does NOT lead to anywhere good BUT it is an easy pathway with plenty of company.</a:t>
            </a:r>
            <a:endParaRPr lang="en-US" sz="1800" b="1" dirty="0"/>
          </a:p>
          <a:p>
            <a:r>
              <a:rPr lang="en-US" sz="1800" b="1" dirty="0"/>
              <a:t>One commentator says this; </a:t>
            </a:r>
            <a:r>
              <a:rPr lang="en-US" sz="1800" b="1" i="1" dirty="0"/>
              <a:t>“You will have abundance of liberty in that way; the gate is wide, </a:t>
            </a:r>
            <a:endParaRPr lang="en-US" sz="1800" b="1" i="1" dirty="0"/>
          </a:p>
          <a:p>
            <a:r>
              <a:rPr lang="en-US" sz="1800" b="1" i="1" dirty="0"/>
              <a:t>and stands wide open to tempt those that go right on their way.</a:t>
            </a:r>
            <a:endParaRPr lang="en-US" sz="1800" b="1" i="1" dirty="0"/>
          </a:p>
          <a:p>
            <a:r>
              <a:rPr lang="en-US" sz="1800" b="1" i="1" dirty="0"/>
              <a:t> You may go in at this gate with all your lusts about you; </a:t>
            </a:r>
            <a:endParaRPr lang="en-US" sz="1800" b="1" i="1" dirty="0"/>
          </a:p>
          <a:p>
            <a:r>
              <a:rPr lang="en-US" sz="1800" b="1" i="1" dirty="0"/>
              <a:t>it gives no check to your appetites, to your passions: you may walk in the way of your heart, </a:t>
            </a:r>
            <a:endParaRPr lang="en-US" sz="1800" b="1" i="1" dirty="0"/>
          </a:p>
          <a:p>
            <a:r>
              <a:rPr lang="en-US" sz="1800" b="1" i="1" dirty="0"/>
              <a:t>and in the sight of your eyes; that gives room enough.</a:t>
            </a:r>
            <a:endParaRPr lang="en-US" sz="1800" b="1" i="1" dirty="0"/>
          </a:p>
          <a:p>
            <a:r>
              <a:rPr lang="en-US" sz="1800" b="1" i="1" dirty="0"/>
              <a:t>” It is a broad way, for there is nothing to hedge in those that walk in it, </a:t>
            </a:r>
            <a:endParaRPr lang="en-US" sz="1800" b="1" i="1" dirty="0"/>
          </a:p>
          <a:p>
            <a:r>
              <a:rPr lang="en-US" sz="1800" b="1" i="1" dirty="0"/>
              <a:t>but they wander endlessly; a broad way, for there are many paths in it; there is choice of sinful ways,</a:t>
            </a:r>
            <a:endParaRPr lang="en-US" sz="1800" b="1" i="1" dirty="0"/>
          </a:p>
          <a:p>
            <a:r>
              <a:rPr lang="en-US" sz="1800" b="1" i="1" dirty="0"/>
              <a:t> contrary to each other, but all paths in this broad way. </a:t>
            </a:r>
            <a:endParaRPr lang="en-US" sz="1800" b="1" i="1" dirty="0"/>
          </a:p>
          <a:p>
            <a:r>
              <a:rPr lang="en-US" sz="1800" b="1" i="1" dirty="0"/>
              <a:t>Secondly, “You will have abundance of company in that way: many there be that go in at this gate, and walk in this way.</a:t>
            </a:r>
            <a:endParaRPr lang="en-US" sz="1800" b="1" i="1" dirty="0"/>
          </a:p>
          <a:p>
            <a:r>
              <a:rPr lang="en-US" sz="1800" b="1" i="1" dirty="0"/>
              <a:t>” If we follow the multitude, it will be to do evil: if we go with the crowd, it will be the wrong way. </a:t>
            </a:r>
            <a:endParaRPr lang="en-US" sz="1800" b="1" i="1" dirty="0"/>
          </a:p>
          <a:p>
            <a:r>
              <a:rPr lang="en-US" sz="1800" b="1" i="1" dirty="0"/>
              <a:t>It is natural for us to incline to go down the stream, and do as the most do; but it is too great a compliment, </a:t>
            </a:r>
            <a:endParaRPr lang="en-US" sz="1800" b="1" i="1" dirty="0"/>
          </a:p>
          <a:p>
            <a:r>
              <a:rPr lang="en-US" sz="1800" b="1" i="1" dirty="0"/>
              <a:t>to be willing to be damned for company, and to go to hell with them, because they will not go to heaven with us: </a:t>
            </a:r>
            <a:endParaRPr lang="en-US" sz="1800" b="1" i="1" dirty="0"/>
          </a:p>
          <a:p>
            <a:r>
              <a:rPr lang="en-US" sz="1800" b="1" i="1" dirty="0"/>
              <a:t>if many perish, we should be the more cautious</a:t>
            </a:r>
            <a:r>
              <a:rPr lang="en-US" sz="1800" b="1" dirty="0"/>
              <a:t>”</a:t>
            </a:r>
            <a:endParaRPr lang="en-US" sz="1800" b="1" dirty="0"/>
          </a:p>
          <a:p>
            <a:endParaRPr lang="en-US" sz="1800" b="1" dirty="0"/>
          </a:p>
          <a:p>
            <a:endParaRPr lang="en-US" b="1" i="0" dirty="0"/>
          </a:p>
          <a:p>
            <a:r>
              <a:rPr lang="en-US" b="1" i="0" dirty="0"/>
              <a:t>As Believers though, we see people in the wide way prosper and enjoy their time on their path and we are not UNAFFECTED. We see evil prosper. Wickedness is unpunished and earthly desires are unchecked without consequence.</a:t>
            </a:r>
            <a:endParaRPr lang="en-US" b="1" i="0" dirty="0"/>
          </a:p>
          <a:p>
            <a:r>
              <a:rPr lang="en-US" b="1" i="0" dirty="0"/>
              <a:t>We may ask Why when we are facing trials.</a:t>
            </a:r>
            <a:endParaRPr lang="en-US" b="1" i="0" dirty="0"/>
          </a:p>
          <a:p>
            <a:endParaRPr lang="en-US" b="1" i="0" dirty="0"/>
          </a:p>
          <a:p>
            <a:r>
              <a:rPr lang="en-US" b="1" i="0" dirty="0"/>
              <a:t>David asked Why?</a:t>
            </a:r>
            <a:endParaRPr lang="en-US" b="1" i="0" dirty="0"/>
          </a:p>
          <a:p>
            <a:r>
              <a:rPr lang="en-US" b="1" i="1" dirty="0"/>
              <a:t>Psalm 73:13–20 </a:t>
            </a:r>
            <a:endParaRPr lang="en-US" b="1" i="1" dirty="0"/>
          </a:p>
          <a:p>
            <a:r>
              <a:rPr lang="en-US" b="1" i="1" dirty="0"/>
              <a:t>Surely in vain I have kept my heart pure And washed my hands in innocence;</a:t>
            </a:r>
            <a:endParaRPr lang="en-US" b="1" i="1" dirty="0"/>
          </a:p>
          <a:p>
            <a:r>
              <a:rPr lang="en-US" b="1" i="1" dirty="0"/>
              <a:t> For I have been stricken all day long And chastened every morning. </a:t>
            </a:r>
            <a:endParaRPr lang="en-US" b="1" i="1" dirty="0"/>
          </a:p>
          <a:p>
            <a:r>
              <a:rPr lang="en-US" b="1" i="1" dirty="0"/>
              <a:t>If I had said, “I will speak thus,” Behold, I would have betrayed the generation of Your children. </a:t>
            </a:r>
            <a:endParaRPr lang="en-US" b="1" i="1" dirty="0"/>
          </a:p>
          <a:p>
            <a:r>
              <a:rPr lang="en-US" b="1" i="1" dirty="0"/>
              <a:t>When I pondered to understand this, It was troublesome in my sight Until I came into the sanctuary of God;</a:t>
            </a:r>
            <a:endParaRPr lang="en-US" b="1" i="1" dirty="0"/>
          </a:p>
          <a:p>
            <a:r>
              <a:rPr lang="en-US" b="1" i="1" dirty="0"/>
              <a:t> Then I perceived their end. Surely You set them in slippery places; </a:t>
            </a:r>
            <a:endParaRPr lang="en-US" b="1" i="1" dirty="0"/>
          </a:p>
          <a:p>
            <a:r>
              <a:rPr lang="en-US" b="1" i="1" dirty="0"/>
              <a:t>You cast them down to destruction. How they are destroyed in a moment! </a:t>
            </a:r>
            <a:endParaRPr lang="en-US" b="1" i="1" dirty="0"/>
          </a:p>
          <a:p>
            <a:r>
              <a:rPr lang="en-US" b="1" i="1" dirty="0"/>
              <a:t>They are utterly swept away by sudden terrors! Like a dream when one awakes, O Lord, when aroused, You will despise their form.” (NASB95) </a:t>
            </a:r>
            <a:endParaRPr lang="en-US" b="1" i="1" dirty="0"/>
          </a:p>
          <a:p>
            <a:endParaRPr lang="en-US" b="1" i="1" dirty="0"/>
          </a:p>
          <a:p>
            <a:r>
              <a:rPr lang="en-US" b="1" i="0" dirty="0"/>
              <a:t>The Why is answered forcefully. Irrefutably and finally.</a:t>
            </a:r>
            <a:endParaRPr lang="en-US" b="1" i="0" dirty="0"/>
          </a:p>
          <a:p>
            <a:r>
              <a:rPr lang="en-US" b="1" i="0" dirty="0"/>
              <a:t>Those whom you see prosper  and get what they apparently want in the world today WILL get what God PROMISED in the coming future.</a:t>
            </a:r>
            <a:endParaRPr lang="en-US" b="1" i="0" dirty="0"/>
          </a:p>
          <a:p>
            <a:r>
              <a:rPr lang="en-US" b="1" i="0" dirty="0"/>
              <a:t>Jude 5 reminds us that God God has always and will always hold Unbelievers responsible.</a:t>
            </a:r>
            <a:endParaRPr lang="en-US" b="1" i="0" dirty="0"/>
          </a:p>
          <a:p>
            <a:r>
              <a:rPr lang="en-US" b="1" i="0" dirty="0"/>
              <a:t>Jude 10 reminds us that It is the natural decision of mankind to try to revolt. </a:t>
            </a:r>
            <a:endParaRPr lang="en-US" b="1" i="0" dirty="0"/>
          </a:p>
          <a:p>
            <a:r>
              <a:rPr lang="en-US" b="1" i="0" dirty="0"/>
              <a:t>Psalm two---they devise 'vain things' in an attempt to overthrow God.</a:t>
            </a:r>
            <a:endParaRPr lang="en-US" b="1" i="0" dirty="0"/>
          </a:p>
          <a:p>
            <a:r>
              <a:rPr lang="en-US" b="1" i="0" dirty="0"/>
              <a:t>He sits in the heavens and laughs...installs KingJesus on the throne and gives him an iron scepter.</a:t>
            </a:r>
            <a:endParaRPr lang="en-US" b="1" i="0" dirty="0"/>
          </a:p>
          <a:p>
            <a:r>
              <a:rPr lang="en-US" b="1" i="0" dirty="0"/>
              <a:t>He warns the nations to revere His Son the king and give him the homage he is due.</a:t>
            </a:r>
            <a:endParaRPr lang="en-US" b="1" i="0" dirty="0"/>
          </a:p>
          <a:p>
            <a:endParaRPr lang="en-US" b="1" i="0" dirty="0"/>
          </a:p>
          <a:p>
            <a:r>
              <a:rPr lang="en-US" b="1" i="0" dirty="0"/>
              <a:t>Those who are traveling down the broad way have lived their entire lives in rebellion to their creator and king</a:t>
            </a:r>
            <a:endParaRPr lang="en-US" b="1" i="0" dirty="0"/>
          </a:p>
          <a:p>
            <a:r>
              <a:rPr lang="en-US" b="1" i="0" dirty="0"/>
              <a:t>They have spurned any of his offers of peace and reconcilliation..</a:t>
            </a:r>
            <a:endParaRPr lang="en-US" b="1" i="0" dirty="0"/>
          </a:p>
          <a:p>
            <a:r>
              <a:rPr lang="en-US" b="1" i="0" dirty="0"/>
              <a:t>There is no hope for them at death. They will fae an eternity AWAY from God and in eternal punishment for their affront.</a:t>
            </a:r>
            <a:endParaRPr lang="en-US" b="1" i="0" dirty="0"/>
          </a:p>
          <a:p>
            <a:endParaRPr lang="en-US" b="1" i="0" dirty="0"/>
          </a:p>
          <a:p>
            <a:r>
              <a:rPr lang="en-US" b="1" i="0" dirty="0"/>
              <a:t>Weak Gratitude responds…Well, at least we aren’t getting THAT.</a:t>
            </a:r>
            <a:endParaRPr lang="en-US" b="1" i="0" dirty="0"/>
          </a:p>
          <a:p>
            <a:r>
              <a:rPr lang="en-US" b="1" i="0" dirty="0"/>
              <a:t>That is a hollow gratitude.</a:t>
            </a:r>
            <a:endParaRPr lang="en-US" b="1" i="0" dirty="0"/>
          </a:p>
          <a:p>
            <a:r>
              <a:rPr lang="en-US" b="1" i="0" dirty="0"/>
              <a:t>one dimensional gratitude.</a:t>
            </a:r>
            <a:endParaRPr lang="en-US" b="1" i="0" dirty="0"/>
          </a:p>
          <a:p>
            <a:r>
              <a:rPr lang="en-US" b="1" dirty="0"/>
              <a:t>blind gratitude...gratitude for being left out.</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algn="l"/>
            <a:r>
              <a:rPr lang="en-US" b="1" i="0" dirty="0">
                <a:solidFill>
                  <a:srgbClr val="000000"/>
                </a:solidFill>
                <a:effectLst/>
                <a:latin typeface="ff1"/>
              </a:rPr>
              <a:t>I saw in my dream that one day, while he was walking and reading, greatly distressed, he burst out, </a:t>
            </a:r>
            <a:endParaRPr lang="en-US" b="1" i="0" dirty="0">
              <a:solidFill>
                <a:srgbClr val="000000"/>
              </a:solidFill>
              <a:effectLst/>
              <a:latin typeface="ff1"/>
            </a:endParaRPr>
          </a:p>
          <a:p>
            <a:pPr algn="l"/>
            <a:r>
              <a:rPr lang="en-US" b="1" i="0" dirty="0">
                <a:solidFill>
                  <a:srgbClr val="000000"/>
                </a:solidFill>
                <a:effectLst/>
                <a:latin typeface="ff1"/>
              </a:rPr>
              <a:t>as before, “What shall I do to be saved?” He looked around wildly, as if looking to run, but he did </a:t>
            </a:r>
            <a:endParaRPr lang="en-US" b="1" i="0" dirty="0">
              <a:solidFill>
                <a:srgbClr val="000000"/>
              </a:solidFill>
              <a:effectLst/>
              <a:latin typeface="ff1"/>
            </a:endParaRPr>
          </a:p>
          <a:p>
            <a:pPr algn="l"/>
            <a:r>
              <a:rPr lang="en-US" b="1" i="0" dirty="0">
                <a:solidFill>
                  <a:srgbClr val="000000"/>
                </a:solidFill>
                <a:effectLst/>
                <a:latin typeface="ff1"/>
              </a:rPr>
              <a:t>not know which way to go. As I watched, I saw a man named </a:t>
            </a:r>
            <a:r>
              <a:rPr lang="en-US" b="1" i="0" dirty="0">
                <a:solidFill>
                  <a:srgbClr val="000000"/>
                </a:solidFill>
                <a:effectLst/>
                <a:latin typeface="ff5"/>
              </a:rPr>
              <a:t>Evangelist</a:t>
            </a:r>
            <a:r>
              <a:rPr lang="en-US" b="1" i="0" dirty="0">
                <a:solidFill>
                  <a:srgbClr val="000000"/>
                </a:solidFill>
                <a:effectLst/>
                <a:latin typeface="ff1"/>
              </a:rPr>
              <a:t> come up to him ask, “Why do </a:t>
            </a:r>
            <a:endParaRPr lang="en-US" b="1" i="0" dirty="0">
              <a:solidFill>
                <a:srgbClr val="000000"/>
              </a:solidFill>
              <a:effectLst/>
              <a:latin typeface="ff1"/>
            </a:endParaRPr>
          </a:p>
          <a:p>
            <a:pPr algn="l"/>
            <a:r>
              <a:rPr lang="en-US" b="1" i="0" dirty="0">
                <a:solidFill>
                  <a:srgbClr val="000000"/>
                </a:solidFill>
                <a:effectLst/>
                <a:latin typeface="ff1"/>
              </a:rPr>
              <a:t>you cry out?”</a:t>
            </a:r>
            <a:endParaRPr lang="en-US" b="1" i="0" dirty="0">
              <a:solidFill>
                <a:srgbClr val="000000"/>
              </a:solidFill>
              <a:effectLst/>
              <a:latin typeface="ff1"/>
            </a:endParaRPr>
          </a:p>
          <a:p>
            <a:pPr algn="l"/>
            <a:r>
              <a:rPr lang="en-US" b="1" i="0" dirty="0">
                <a:solidFill>
                  <a:srgbClr val="000000"/>
                </a:solidFill>
                <a:effectLst/>
                <a:latin typeface="ff1"/>
              </a:rPr>
              <a:t>He answered, “Sir, I have seen in this book that I am condemned to die, </a:t>
            </a:r>
            <a:endParaRPr lang="en-US" b="1" i="0" dirty="0">
              <a:solidFill>
                <a:srgbClr val="000000"/>
              </a:solidFill>
              <a:effectLst/>
              <a:latin typeface="ff1"/>
            </a:endParaRPr>
          </a:p>
          <a:p>
            <a:pPr algn="l"/>
            <a:r>
              <a:rPr lang="en-US" b="1" i="0" dirty="0">
                <a:solidFill>
                  <a:srgbClr val="000000"/>
                </a:solidFill>
                <a:effectLst/>
                <a:latin typeface="ff1"/>
              </a:rPr>
              <a:t>and after that to face judgment</a:t>
            </a:r>
            <a:endParaRPr lang="en-US" b="1" i="0" dirty="0">
              <a:solidFill>
                <a:srgbClr val="000000"/>
              </a:solidFill>
              <a:effectLst/>
              <a:latin typeface="ff1"/>
            </a:endParaRPr>
          </a:p>
          <a:p>
            <a:pPr algn="l"/>
            <a:r>
              <a:rPr lang="en-US" b="1" i="0" dirty="0">
                <a:solidFill>
                  <a:srgbClr val="000000"/>
                </a:solidFill>
                <a:effectLst/>
                <a:latin typeface="ff1"/>
              </a:rPr>
              <a:t>. I do not want to do the first and am </a:t>
            </a:r>
            <a:endParaRPr lang="en-US" b="1" i="0" dirty="0">
              <a:solidFill>
                <a:srgbClr val="000000"/>
              </a:solidFill>
              <a:effectLst/>
              <a:latin typeface="ff1"/>
            </a:endParaRPr>
          </a:p>
          <a:p>
            <a:pPr algn="l"/>
            <a:r>
              <a:rPr lang="en-US" b="1" i="0" dirty="0">
                <a:solidFill>
                  <a:srgbClr val="000000"/>
                </a:solidFill>
                <a:effectLst/>
                <a:latin typeface="ff1"/>
              </a:rPr>
              <a:t>unable to do the second.” </a:t>
            </a:r>
            <a:endParaRPr lang="en-US" b="1" i="0" dirty="0">
              <a:solidFill>
                <a:srgbClr val="000000"/>
              </a:solidFill>
              <a:effectLst/>
              <a:latin typeface="ff1"/>
            </a:endParaRPr>
          </a:p>
          <a:p>
            <a:pPr algn="l"/>
            <a:r>
              <a:rPr lang="en-US" b="1" i="0" dirty="0">
                <a:solidFill>
                  <a:srgbClr val="000000"/>
                </a:solidFill>
                <a:effectLst/>
                <a:latin typeface="ff1"/>
              </a:rPr>
              <a:t>And Evangelist said, “Why are you not willing to die, since this life is so </a:t>
            </a:r>
            <a:endParaRPr lang="en-US" b="1" i="0" dirty="0">
              <a:solidFill>
                <a:srgbClr val="000000"/>
              </a:solidFill>
              <a:effectLst/>
              <a:latin typeface="ff1"/>
            </a:endParaRPr>
          </a:p>
          <a:p>
            <a:pPr algn="l"/>
            <a:r>
              <a:rPr lang="en-US" b="1" i="0" dirty="0">
                <a:solidFill>
                  <a:srgbClr val="000000"/>
                </a:solidFill>
                <a:effectLst/>
                <a:latin typeface="ff1"/>
              </a:rPr>
              <a:t>hard and the world is filled with such evil?”, to which the man (whose </a:t>
            </a:r>
            <a:endParaRPr lang="en-US" b="1" i="0" dirty="0">
              <a:solidFill>
                <a:srgbClr val="000000"/>
              </a:solidFill>
              <a:effectLst/>
              <a:latin typeface="ff1"/>
            </a:endParaRPr>
          </a:p>
          <a:p>
            <a:pPr algn="l"/>
            <a:r>
              <a:rPr lang="en-US" b="1" i="0" dirty="0">
                <a:solidFill>
                  <a:srgbClr val="000000"/>
                </a:solidFill>
                <a:effectLst/>
                <a:latin typeface="ff1"/>
              </a:rPr>
              <a:t>name was </a:t>
            </a:r>
            <a:r>
              <a:rPr lang="en-US" b="1" i="0" dirty="0">
                <a:solidFill>
                  <a:srgbClr val="000000"/>
                </a:solidFill>
                <a:effectLst/>
                <a:latin typeface="ff5"/>
              </a:rPr>
              <a:t>Christian</a:t>
            </a:r>
            <a:r>
              <a:rPr lang="en-US" b="1" i="0" dirty="0">
                <a:solidFill>
                  <a:srgbClr val="000000"/>
                </a:solidFill>
                <a:effectLst/>
                <a:latin typeface="ff1"/>
              </a:rPr>
              <a:t>) said, “Because I’m afraid that this burden which is </a:t>
            </a:r>
            <a:endParaRPr lang="en-US" b="1" i="0" dirty="0">
              <a:solidFill>
                <a:srgbClr val="000000"/>
              </a:solidFill>
              <a:effectLst/>
              <a:latin typeface="ff1"/>
            </a:endParaRPr>
          </a:p>
          <a:p>
            <a:pPr algn="l"/>
            <a:r>
              <a:rPr lang="en-US" b="1" i="0" dirty="0">
                <a:solidFill>
                  <a:srgbClr val="000000"/>
                </a:solidFill>
                <a:effectLst/>
                <a:latin typeface="ff1"/>
              </a:rPr>
              <a:t>on my back will cause me to sink lower than the grave, and I shall descend into hell.</a:t>
            </a:r>
            <a:endParaRPr lang="en-US" b="1" i="0" dirty="0">
              <a:solidFill>
                <a:srgbClr val="000000"/>
              </a:solidFill>
              <a:effectLst/>
              <a:latin typeface="ff1"/>
            </a:endParaRPr>
          </a:p>
          <a:p>
            <a:pPr algn="l"/>
            <a:r>
              <a:rPr lang="en-US" b="1" i="0" dirty="0">
                <a:solidFill>
                  <a:srgbClr val="000000"/>
                </a:solidFill>
                <a:effectLst/>
                <a:latin typeface="ff1"/>
              </a:rPr>
              <a:t>And sir, if I’m not equipped to go even to prison, I’m certainly not fit to go to judgment and from there to </a:t>
            </a:r>
            <a:endParaRPr lang="en-US" b="1" i="0" dirty="0">
              <a:solidFill>
                <a:srgbClr val="000000"/>
              </a:solidFill>
              <a:effectLst/>
              <a:latin typeface="ff1"/>
            </a:endParaRPr>
          </a:p>
          <a:p>
            <a:pPr algn="l"/>
            <a:r>
              <a:rPr lang="en-US" b="1" i="0" dirty="0">
                <a:solidFill>
                  <a:srgbClr val="000000"/>
                </a:solidFill>
                <a:effectLst/>
                <a:latin typeface="ff1"/>
              </a:rPr>
              <a:t>execution. Even thinking of these things makes me cry.” </a:t>
            </a:r>
            <a:endParaRPr lang="en-US" b="1" i="0" dirty="0">
              <a:solidFill>
                <a:srgbClr val="000000"/>
              </a:solidFill>
              <a:effectLst/>
              <a:latin typeface="ff1"/>
            </a:endParaRPr>
          </a:p>
          <a:p>
            <a:pPr algn="l"/>
            <a:r>
              <a:rPr lang="en-US" b="1" i="0" dirty="0">
                <a:solidFill>
                  <a:srgbClr val="000000"/>
                </a:solidFill>
                <a:effectLst/>
                <a:latin typeface="ff1"/>
              </a:rPr>
              <a:t>Evangelist said, “If such is your condition, why are you just standing there?”, and Christian </a:t>
            </a:r>
            <a:endParaRPr lang="en-US" b="1" i="0" dirty="0">
              <a:solidFill>
                <a:srgbClr val="000000"/>
              </a:solidFill>
              <a:effectLst/>
              <a:latin typeface="ff1"/>
            </a:endParaRPr>
          </a:p>
          <a:p>
            <a:pPr algn="l"/>
            <a:r>
              <a:rPr lang="en-US" b="1" i="0" dirty="0">
                <a:solidFill>
                  <a:srgbClr val="000000"/>
                </a:solidFill>
                <a:effectLst/>
                <a:latin typeface="ff1"/>
              </a:rPr>
              <a:t>answered, “Because I don’t know where else to go.” Evangelist gave him a slip of paper, and on it </a:t>
            </a:r>
            <a:endParaRPr lang="en-US" b="1" i="0" dirty="0">
              <a:solidFill>
                <a:srgbClr val="000000"/>
              </a:solidFill>
              <a:effectLst/>
              <a:latin typeface="ff1"/>
            </a:endParaRPr>
          </a:p>
          <a:p>
            <a:pPr algn="l"/>
            <a:r>
              <a:rPr lang="en-US" b="1" i="0" dirty="0">
                <a:solidFill>
                  <a:srgbClr val="000000"/>
                </a:solidFill>
                <a:effectLst/>
                <a:latin typeface="ff1"/>
              </a:rPr>
              <a:t>was written, “Flee the wrath that is to come.”</a:t>
            </a:r>
            <a:endParaRPr lang="en-US" b="1" i="0" dirty="0">
              <a:solidFill>
                <a:srgbClr val="000000"/>
              </a:solidFill>
              <a:effectLst/>
              <a:latin typeface="ff1"/>
            </a:endParaRPr>
          </a:p>
          <a:p>
            <a:pPr algn="l"/>
            <a:r>
              <a:rPr lang="en-US" b="1" i="0" dirty="0">
                <a:solidFill>
                  <a:srgbClr val="000000"/>
                </a:solidFill>
                <a:effectLst/>
                <a:latin typeface="ff1"/>
              </a:rPr>
              <a:t>The man read it, and peering carefully at Evangelist, said, “Where must I go?</a:t>
            </a:r>
            <a:endParaRPr lang="en-US" b="1" i="0" dirty="0">
              <a:solidFill>
                <a:srgbClr val="000000"/>
              </a:solidFill>
              <a:effectLst/>
              <a:latin typeface="ff1"/>
            </a:endParaRPr>
          </a:p>
          <a:p>
            <a:endParaRPr lang="en-US" b="1" dirty="0"/>
          </a:p>
          <a:p>
            <a:pPr algn="l"/>
            <a:r>
              <a:rPr lang="en-US" b="1" i="0" dirty="0">
                <a:solidFill>
                  <a:srgbClr val="000000"/>
                </a:solidFill>
                <a:effectLst/>
                <a:latin typeface="ff1"/>
              </a:rPr>
              <a:t>Evangelist, pointing across a very wide plain, said, “Do you see that wooden gate?”</a:t>
            </a:r>
            <a:endParaRPr lang="en-US" b="1" i="0" dirty="0">
              <a:solidFill>
                <a:srgbClr val="000000"/>
              </a:solidFill>
              <a:effectLst/>
              <a:latin typeface="ff1"/>
            </a:endParaRPr>
          </a:p>
          <a:p>
            <a:pPr algn="l"/>
            <a:r>
              <a:rPr lang="en-US" b="1" i="0" dirty="0">
                <a:solidFill>
                  <a:srgbClr val="000000"/>
                </a:solidFill>
                <a:effectLst/>
                <a:latin typeface="ff1"/>
              </a:rPr>
              <a:t>and the man answered, “No.</a:t>
            </a:r>
            <a:endParaRPr lang="en-US" b="1" i="0" dirty="0">
              <a:solidFill>
                <a:srgbClr val="000000"/>
              </a:solidFill>
              <a:effectLst/>
              <a:latin typeface="ff1"/>
            </a:endParaRPr>
          </a:p>
          <a:p>
            <a:pPr algn="l"/>
            <a:r>
              <a:rPr lang="en-US" b="1" i="0" dirty="0">
                <a:solidFill>
                  <a:srgbClr val="000000"/>
                </a:solidFill>
                <a:effectLst/>
                <a:latin typeface="ff1"/>
              </a:rPr>
              <a:t>Evangelist said, “Do you see that bright light?”</a:t>
            </a:r>
            <a:endParaRPr lang="en-US" b="1" i="0" dirty="0">
              <a:solidFill>
                <a:srgbClr val="000000"/>
              </a:solidFill>
              <a:effectLst/>
              <a:latin typeface="ff1"/>
            </a:endParaRPr>
          </a:p>
          <a:p>
            <a:pPr algn="l"/>
            <a:r>
              <a:rPr lang="en-US" b="1" i="0" dirty="0">
                <a:solidFill>
                  <a:srgbClr val="000000"/>
                </a:solidFill>
                <a:effectLst/>
                <a:latin typeface="ff1"/>
              </a:rPr>
              <a:t>The man said, “I think so. Yes, I do.” </a:t>
            </a:r>
            <a:endParaRPr lang="en-US" b="1" i="0" dirty="0">
              <a:solidFill>
                <a:srgbClr val="000000"/>
              </a:solidFill>
              <a:effectLst/>
              <a:latin typeface="ff1"/>
            </a:endParaRPr>
          </a:p>
          <a:p>
            <a:pPr algn="l"/>
            <a:r>
              <a:rPr lang="en-US" b="1" i="0" dirty="0">
                <a:solidFill>
                  <a:srgbClr val="000000"/>
                </a:solidFill>
                <a:effectLst/>
                <a:latin typeface="ff1"/>
              </a:rPr>
              <a:t>Then Evangelist said, </a:t>
            </a:r>
            <a:r>
              <a:rPr lang="en-US" b="1" i="0" u="sng" dirty="0">
                <a:solidFill>
                  <a:srgbClr val="000000"/>
                </a:solidFill>
                <a:effectLst/>
                <a:latin typeface="ff1"/>
              </a:rPr>
              <a:t>“Keep that light in sight, and go directly to it. Then you will find the gate, </a:t>
            </a:r>
            <a:r>
              <a:rPr lang="en-US" b="1" i="0" dirty="0">
                <a:solidFill>
                  <a:srgbClr val="000000"/>
                </a:solidFill>
                <a:effectLst/>
                <a:latin typeface="ff1"/>
              </a:rPr>
              <a:t>and </a:t>
            </a:r>
            <a:endParaRPr lang="en-US" b="1" i="0" dirty="0">
              <a:solidFill>
                <a:srgbClr val="000000"/>
              </a:solidFill>
              <a:effectLst/>
              <a:latin typeface="ff1"/>
            </a:endParaRPr>
          </a:p>
          <a:p>
            <a:pPr algn="l"/>
            <a:r>
              <a:rPr lang="en-US" b="1" i="0" dirty="0">
                <a:solidFill>
                  <a:srgbClr val="000000"/>
                </a:solidFill>
                <a:effectLst/>
                <a:latin typeface="ff1"/>
              </a:rPr>
              <a:t>when you are there, knock and you will be told what to do next.” </a:t>
            </a:r>
            <a:endParaRPr lang="en-US" b="1" i="0" dirty="0">
              <a:solidFill>
                <a:srgbClr val="000000"/>
              </a:solidFill>
              <a:effectLst/>
              <a:latin typeface="ff1"/>
            </a:endParaRPr>
          </a:p>
          <a:p>
            <a:pPr algn="l"/>
            <a:r>
              <a:rPr lang="en-US" b="1" i="0" dirty="0">
                <a:solidFill>
                  <a:srgbClr val="000000"/>
                </a:solidFill>
                <a:effectLst/>
                <a:latin typeface="ff1"/>
              </a:rPr>
              <a:t>Now as Christian was walking alone, he saw another a long way off, coming across the field to meet </a:t>
            </a:r>
            <a:endParaRPr lang="en-US" b="1" i="0" dirty="0">
              <a:solidFill>
                <a:srgbClr val="000000"/>
              </a:solidFill>
              <a:effectLst/>
              <a:latin typeface="ff1"/>
            </a:endParaRPr>
          </a:p>
          <a:p>
            <a:pPr algn="l"/>
            <a:r>
              <a:rPr lang="en-US" b="1" i="0" dirty="0">
                <a:solidFill>
                  <a:srgbClr val="000000"/>
                </a:solidFill>
                <a:effectLst/>
                <a:latin typeface="ff1"/>
              </a:rPr>
              <a:t>him. The gentleman’s name was Mr. </a:t>
            </a:r>
            <a:r>
              <a:rPr lang="en-US" b="1" i="0" dirty="0">
                <a:solidFill>
                  <a:srgbClr val="000000"/>
                </a:solidFill>
                <a:effectLst/>
                <a:latin typeface="ff5"/>
              </a:rPr>
              <a:t>Worldly Wiseman</a:t>
            </a:r>
            <a:r>
              <a:rPr lang="en-US" b="1" i="0" dirty="0">
                <a:solidFill>
                  <a:srgbClr val="000000"/>
                </a:solidFill>
                <a:effectLst/>
                <a:latin typeface="ff1"/>
              </a:rPr>
              <a:t>, who lived in the town of Carnality, a very </a:t>
            </a:r>
            <a:endParaRPr lang="en-US" b="1" i="0" dirty="0">
              <a:solidFill>
                <a:srgbClr val="000000"/>
              </a:solidFill>
              <a:effectLst/>
              <a:latin typeface="ff1"/>
            </a:endParaRPr>
          </a:p>
          <a:p>
            <a:pPr algn="l"/>
            <a:r>
              <a:rPr lang="en-US" b="1" i="0" dirty="0">
                <a:solidFill>
                  <a:srgbClr val="000000"/>
                </a:solidFill>
                <a:effectLst/>
                <a:latin typeface="ff1"/>
              </a:rPr>
              <a:t>large city, very close to Christian’s own home town. This man, having heard of Christian – whose </a:t>
            </a:r>
            <a:endParaRPr lang="en-US" b="1" i="0" dirty="0">
              <a:solidFill>
                <a:srgbClr val="000000"/>
              </a:solidFill>
              <a:effectLst/>
              <a:latin typeface="ff1"/>
            </a:endParaRPr>
          </a:p>
          <a:p>
            <a:pPr algn="l"/>
            <a:r>
              <a:rPr lang="en-US" b="1" i="0" dirty="0">
                <a:solidFill>
                  <a:srgbClr val="000000"/>
                </a:solidFill>
                <a:effectLst/>
                <a:latin typeface="ff1"/>
              </a:rPr>
              <a:t>flight from Destruction had been quite the topic of conversation in those parts – had guessed who he </a:t>
            </a:r>
            <a:endParaRPr lang="en-US" b="1" i="0" dirty="0">
              <a:solidFill>
                <a:srgbClr val="000000"/>
              </a:solidFill>
              <a:effectLst/>
              <a:latin typeface="ff1"/>
            </a:endParaRPr>
          </a:p>
          <a:p>
            <a:pPr algn="l"/>
            <a:r>
              <a:rPr lang="en-US" b="1" i="0" dirty="0">
                <a:solidFill>
                  <a:srgbClr val="000000"/>
                </a:solidFill>
                <a:effectLst/>
                <a:latin typeface="ff1"/>
              </a:rPr>
              <a:t>was by observing his tortured labor, his sighs and groans and the like, and he began to converse with </a:t>
            </a:r>
            <a:endParaRPr lang="en-US" b="1" i="0" dirty="0">
              <a:solidFill>
                <a:srgbClr val="000000"/>
              </a:solidFill>
              <a:effectLst/>
              <a:latin typeface="ff1"/>
            </a:endParaRPr>
          </a:p>
          <a:p>
            <a:pPr algn="l"/>
            <a:r>
              <a:rPr lang="en-US" b="1" i="0" dirty="0">
                <a:solidFill>
                  <a:srgbClr val="000000"/>
                </a:solidFill>
                <a:effectLst/>
                <a:latin typeface="ff1"/>
              </a:rPr>
              <a:t>Christian. </a:t>
            </a:r>
            <a:endParaRPr lang="en-US" b="1" i="0" dirty="0">
              <a:solidFill>
                <a:srgbClr val="000000"/>
              </a:solidFill>
              <a:effectLst/>
              <a:latin typeface="ff1"/>
            </a:endParaRPr>
          </a:p>
          <a:p>
            <a:pPr algn="l"/>
            <a:endParaRPr lang="en-US" b="1" i="0" dirty="0">
              <a:solidFill>
                <a:srgbClr val="000000"/>
              </a:solidFill>
              <a:effectLst/>
              <a:latin typeface="ff5"/>
            </a:endParaRPr>
          </a:p>
          <a:p>
            <a:pPr algn="l"/>
            <a:r>
              <a:rPr lang="en-US" b="1" i="0" dirty="0">
                <a:solidFill>
                  <a:srgbClr val="000000"/>
                </a:solidFill>
                <a:effectLst/>
                <a:latin typeface="ff5"/>
              </a:rPr>
              <a:t>Worldly Wiseman:</a:t>
            </a:r>
            <a:r>
              <a:rPr lang="en-US" b="1" i="0" dirty="0">
                <a:solidFill>
                  <a:srgbClr val="000000"/>
                </a:solidFill>
                <a:effectLst/>
                <a:latin typeface="ff1"/>
              </a:rPr>
              <a:t> “Hello, my good man. Where are you going in this burdened manner?” </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“As burdened a manner, I think, as any creature ever had! You ask me where I am going, </a:t>
            </a:r>
            <a:endParaRPr lang="en-US" b="1" i="0" dirty="0">
              <a:solidFill>
                <a:srgbClr val="000000"/>
              </a:solidFill>
              <a:effectLst/>
              <a:latin typeface="ff5"/>
            </a:endParaRPr>
          </a:p>
          <a:p>
            <a:pPr algn="l"/>
            <a:r>
              <a:rPr lang="en-US" b="1" i="0" dirty="0">
                <a:solidFill>
                  <a:srgbClr val="000000"/>
                </a:solidFill>
                <a:effectLst/>
                <a:latin typeface="ff1"/>
              </a:rPr>
              <a:t>and I tell you that I am going to that gate that stands yonder. There I will be told how to rid myself of </a:t>
            </a:r>
            <a:endParaRPr lang="en-US" b="1" i="0" dirty="0">
              <a:solidFill>
                <a:srgbClr val="000000"/>
              </a:solidFill>
              <a:effectLst/>
              <a:latin typeface="ff1"/>
            </a:endParaRPr>
          </a:p>
          <a:p>
            <a:pPr algn="l"/>
            <a:r>
              <a:rPr lang="en-US" b="1" i="0" dirty="0">
                <a:solidFill>
                  <a:srgbClr val="000000"/>
                </a:solidFill>
                <a:effectLst/>
                <a:latin typeface="ff1"/>
              </a:rPr>
              <a:t>this burden.” </a:t>
            </a:r>
            <a:endParaRPr lang="en-US" b="1" i="0" dirty="0">
              <a:solidFill>
                <a:srgbClr val="000000"/>
              </a:solidFill>
              <a:effectLst/>
              <a:latin typeface="ff1"/>
            </a:endParaRPr>
          </a:p>
          <a:p>
            <a:pPr algn="l"/>
            <a:r>
              <a:rPr lang="en-US" b="1" i="0" dirty="0">
                <a:solidFill>
                  <a:srgbClr val="000000"/>
                </a:solidFill>
                <a:effectLst/>
                <a:latin typeface="ff5"/>
              </a:rPr>
              <a:t>Worldly Wiseman:</a:t>
            </a:r>
            <a:r>
              <a:rPr lang="en-US" b="1" i="0" dirty="0">
                <a:solidFill>
                  <a:srgbClr val="000000"/>
                </a:solidFill>
                <a:effectLst/>
                <a:latin typeface="ff1"/>
              </a:rPr>
              <a:t> “Do you have a wife? And children?</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“Yes, but I am so loaded down with this burden on my back, I cannot take as much </a:t>
            </a:r>
            <a:endParaRPr lang="en-US" b="1" i="0" dirty="0">
              <a:solidFill>
                <a:srgbClr val="000000"/>
              </a:solidFill>
              <a:effectLst/>
              <a:latin typeface="ff5"/>
            </a:endParaRPr>
          </a:p>
          <a:p>
            <a:pPr algn="l"/>
            <a:r>
              <a:rPr lang="en-US" b="1" i="0" dirty="0">
                <a:solidFill>
                  <a:srgbClr val="000000"/>
                </a:solidFill>
                <a:effectLst/>
                <a:latin typeface="ff1"/>
              </a:rPr>
              <a:t>pleasure in them as I formerly did. It’s as if I had no family.”</a:t>
            </a:r>
            <a:endParaRPr lang="en-US" b="1" i="0" dirty="0">
              <a:solidFill>
                <a:srgbClr val="000000"/>
              </a:solidFill>
              <a:effectLst/>
              <a:latin typeface="ff1"/>
            </a:endParaRPr>
          </a:p>
          <a:p>
            <a:pPr algn="l"/>
            <a:r>
              <a:rPr lang="en-US" b="1" i="0" dirty="0">
                <a:solidFill>
                  <a:srgbClr val="000000"/>
                </a:solidFill>
                <a:effectLst/>
                <a:latin typeface="ff5"/>
              </a:rPr>
              <a:t>Worldly Wiseman:</a:t>
            </a:r>
            <a:r>
              <a:rPr lang="en-US" b="1" i="0" dirty="0">
                <a:solidFill>
                  <a:srgbClr val="000000"/>
                </a:solidFill>
                <a:effectLst/>
                <a:latin typeface="ff1"/>
              </a:rPr>
              <a:t> “Will you let me give you some advice?” </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“If it’s good advice, I will. I need some good counsel.” </a:t>
            </a:r>
            <a:endParaRPr lang="en-US" b="1" i="0" dirty="0">
              <a:solidFill>
                <a:srgbClr val="000000"/>
              </a:solidFill>
              <a:effectLst/>
              <a:latin typeface="ff5"/>
            </a:endParaRPr>
          </a:p>
          <a:p>
            <a:pPr algn="l"/>
            <a:r>
              <a:rPr lang="en-US" b="1" i="0" dirty="0">
                <a:solidFill>
                  <a:srgbClr val="000000"/>
                </a:solidFill>
                <a:effectLst/>
                <a:latin typeface="ff5"/>
              </a:rPr>
              <a:t>Worldly Wiseman:</a:t>
            </a:r>
            <a:r>
              <a:rPr lang="en-US" b="1" i="0" dirty="0">
                <a:solidFill>
                  <a:srgbClr val="000000"/>
                </a:solidFill>
                <a:effectLst/>
                <a:latin typeface="ff1"/>
              </a:rPr>
              <a:t> “I advise you, then, to quickly get rid of that burden, for you will never be </a:t>
            </a:r>
            <a:endParaRPr lang="en-US" b="1" i="0" dirty="0">
              <a:solidFill>
                <a:srgbClr val="000000"/>
              </a:solidFill>
              <a:effectLst/>
              <a:latin typeface="ff5"/>
            </a:endParaRPr>
          </a:p>
          <a:p>
            <a:pPr algn="l"/>
            <a:r>
              <a:rPr lang="en-US" b="1" i="0" dirty="0">
                <a:solidFill>
                  <a:srgbClr val="000000"/>
                </a:solidFill>
                <a:effectLst/>
                <a:latin typeface="ff1"/>
              </a:rPr>
              <a:t>content until you do so, nor can you enjoy the blessings that God has given you until then.” </a:t>
            </a:r>
            <a:endParaRPr lang="en-US" b="1" i="0" dirty="0">
              <a:solidFill>
                <a:srgbClr val="000000"/>
              </a:solidFill>
              <a:effectLst/>
              <a:latin typeface="ff1"/>
            </a:endParaRPr>
          </a:p>
          <a:p>
            <a:pPr algn="l"/>
            <a:r>
              <a:rPr lang="en-US" b="1" i="0" dirty="0">
                <a:solidFill>
                  <a:srgbClr val="000000"/>
                </a:solidFill>
                <a:effectLst/>
                <a:latin typeface="ff5"/>
              </a:rPr>
              <a:t>Christian:</a:t>
            </a:r>
            <a:r>
              <a:rPr lang="en-US" b="1" i="0" dirty="0">
                <a:solidFill>
                  <a:srgbClr val="000000"/>
                </a:solidFill>
                <a:effectLst/>
                <a:latin typeface="ff1"/>
              </a:rPr>
              <a:t> “That is what I want more than anything, to be rid of this heavy burden. But I cannot get </a:t>
            </a:r>
            <a:endParaRPr lang="en-US" b="1" i="0" dirty="0">
              <a:solidFill>
                <a:srgbClr val="000000"/>
              </a:solidFill>
              <a:effectLst/>
              <a:latin typeface="ff5"/>
            </a:endParaRPr>
          </a:p>
          <a:p>
            <a:pPr algn="l"/>
            <a:r>
              <a:rPr lang="en-US" b="1" i="0" dirty="0">
                <a:solidFill>
                  <a:srgbClr val="000000"/>
                </a:solidFill>
                <a:effectLst/>
                <a:latin typeface="ff1"/>
              </a:rPr>
              <a:t>it off myself, nor is there any man in my country who can get it off my shoulders; that’s why I’m </a:t>
            </a:r>
            <a:endParaRPr lang="en-US" b="1" i="0" dirty="0">
              <a:solidFill>
                <a:srgbClr val="000000"/>
              </a:solidFill>
              <a:effectLst/>
              <a:latin typeface="ff1"/>
            </a:endParaRPr>
          </a:p>
          <a:p>
            <a:pPr algn="l"/>
            <a:r>
              <a:rPr lang="en-US" b="1" i="0" dirty="0">
                <a:solidFill>
                  <a:srgbClr val="000000"/>
                </a:solidFill>
                <a:effectLst/>
                <a:latin typeface="ff1"/>
              </a:rPr>
              <a:t>going this way, as I said, to be rid of my burden.” </a:t>
            </a:r>
            <a:endParaRPr lang="en-US" b="1" i="0" dirty="0">
              <a:solidFill>
                <a:srgbClr val="000000"/>
              </a:solidFill>
              <a:effectLst/>
              <a:latin typeface="ff1"/>
            </a:endParaRPr>
          </a:p>
          <a:p>
            <a:pPr algn="l"/>
            <a:r>
              <a:rPr lang="en-US" b="1" i="0" dirty="0">
                <a:solidFill>
                  <a:srgbClr val="000000"/>
                </a:solidFill>
                <a:effectLst/>
                <a:latin typeface="ff5"/>
              </a:rPr>
              <a:t>Worldly Wiseman:</a:t>
            </a:r>
            <a:r>
              <a:rPr lang="en-US" b="1" i="0" dirty="0">
                <a:solidFill>
                  <a:srgbClr val="000000"/>
                </a:solidFill>
                <a:effectLst/>
                <a:latin typeface="ff1"/>
              </a:rPr>
              <a:t> “Who told you to go this way to get rid of your burden?” </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“A man who seemed to me to be a very great and honorable person, who goes by the </a:t>
            </a:r>
            <a:endParaRPr lang="en-US" b="1" i="0" dirty="0">
              <a:solidFill>
                <a:srgbClr val="000000"/>
              </a:solidFill>
              <a:effectLst/>
              <a:latin typeface="ff5"/>
            </a:endParaRPr>
          </a:p>
          <a:p>
            <a:pPr algn="l"/>
            <a:r>
              <a:rPr lang="en-US" b="1" i="0" dirty="0">
                <a:solidFill>
                  <a:srgbClr val="000000"/>
                </a:solidFill>
                <a:effectLst/>
                <a:latin typeface="ff1"/>
              </a:rPr>
              <a:t>name of Evangelist.” </a:t>
            </a:r>
            <a:endParaRPr lang="en-US" b="1" i="0" dirty="0">
              <a:solidFill>
                <a:srgbClr val="000000"/>
              </a:solidFill>
              <a:effectLst/>
              <a:latin typeface="ff1"/>
            </a:endParaRPr>
          </a:p>
          <a:p>
            <a:pPr algn="l"/>
            <a:r>
              <a:rPr lang="en-US" b="1" i="0" dirty="0">
                <a:solidFill>
                  <a:srgbClr val="000000"/>
                </a:solidFill>
                <a:effectLst/>
                <a:latin typeface="ff5"/>
              </a:rPr>
              <a:t>Worldly Wiseman:</a:t>
            </a:r>
            <a:r>
              <a:rPr lang="en-US" b="1" i="0" dirty="0">
                <a:solidFill>
                  <a:srgbClr val="000000"/>
                </a:solidFill>
                <a:effectLst/>
                <a:latin typeface="ff1"/>
              </a:rPr>
              <a:t> “I curse him for his counsel! There is not a more difficult and dangerous way in </a:t>
            </a:r>
            <a:endParaRPr lang="en-US" b="1" i="0" dirty="0">
              <a:solidFill>
                <a:srgbClr val="000000"/>
              </a:solidFill>
              <a:effectLst/>
              <a:latin typeface="ff5"/>
            </a:endParaRPr>
          </a:p>
          <a:p>
            <a:pPr algn="l"/>
            <a:r>
              <a:rPr lang="en-US" b="1" i="0" dirty="0">
                <a:solidFill>
                  <a:srgbClr val="000000"/>
                </a:solidFill>
                <a:effectLst/>
                <a:latin typeface="ff1"/>
              </a:rPr>
              <a:t>the world than that which he has set for you – as you will discover, if you follow his directions. </a:t>
            </a:r>
            <a:endParaRPr lang="en-US" b="1" i="0" dirty="0">
              <a:solidFill>
                <a:srgbClr val="000000"/>
              </a:solidFill>
              <a:effectLst/>
              <a:latin typeface="ff1"/>
            </a:endParaRPr>
          </a:p>
          <a:p>
            <a:pPr algn="l"/>
            <a:r>
              <a:rPr lang="en-US" b="1" i="0" dirty="0">
                <a:solidFill>
                  <a:srgbClr val="000000"/>
                </a:solidFill>
                <a:effectLst/>
                <a:latin typeface="ff1"/>
              </a:rPr>
              <a:t>You’ve already met with trouble, as I see from the mud all over you, for I can tell it is from the Bog </a:t>
            </a:r>
            <a:endParaRPr lang="en-US" b="1" i="0" dirty="0">
              <a:solidFill>
                <a:srgbClr val="000000"/>
              </a:solidFill>
              <a:effectLst/>
              <a:latin typeface="ff1"/>
            </a:endParaRPr>
          </a:p>
          <a:p>
            <a:pPr algn="l"/>
            <a:r>
              <a:rPr lang="en-US" b="1" i="0" dirty="0">
                <a:solidFill>
                  <a:srgbClr val="000000"/>
                </a:solidFill>
                <a:effectLst/>
                <a:latin typeface="ff1"/>
              </a:rPr>
              <a:t>of Discouragement. That old swamp is the beginning of troubles for those who go that way. Listen to </a:t>
            </a:r>
            <a:endParaRPr lang="en-US" b="1" i="0" dirty="0">
              <a:solidFill>
                <a:srgbClr val="000000"/>
              </a:solidFill>
              <a:effectLst/>
              <a:latin typeface="ff1"/>
            </a:endParaRPr>
          </a:p>
          <a:p>
            <a:pPr algn="l"/>
            <a:r>
              <a:rPr lang="en-US" b="1" i="0" dirty="0">
                <a:solidFill>
                  <a:srgbClr val="000000"/>
                </a:solidFill>
                <a:effectLst/>
                <a:latin typeface="ff1"/>
              </a:rPr>
              <a:t>me. If you go that way, you are likely to meet with weariness, pain, hunger, danger, nakedness, </a:t>
            </a:r>
            <a:endParaRPr lang="en-US" b="1" i="0" dirty="0">
              <a:solidFill>
                <a:srgbClr val="000000"/>
              </a:solidFill>
              <a:effectLst/>
              <a:latin typeface="ff1"/>
            </a:endParaRPr>
          </a:p>
          <a:p>
            <a:pPr algn="l"/>
            <a:r>
              <a:rPr lang="en-US" b="1" i="0" dirty="0">
                <a:solidFill>
                  <a:srgbClr val="000000"/>
                </a:solidFill>
                <a:effectLst/>
                <a:latin typeface="ff1"/>
              </a:rPr>
              <a:t>battle, beasts, and demons. In a word: death! These things are true, having been confirmed by many </a:t>
            </a:r>
            <a:endParaRPr lang="en-US" b="1" i="0" dirty="0">
              <a:solidFill>
                <a:srgbClr val="000000"/>
              </a:solidFill>
              <a:effectLst/>
              <a:latin typeface="ff1"/>
            </a:endParaRPr>
          </a:p>
          <a:p>
            <a:pPr algn="l"/>
            <a:r>
              <a:rPr lang="en-US" b="1" i="0" dirty="0">
                <a:solidFill>
                  <a:srgbClr val="000000"/>
                </a:solidFill>
                <a:effectLst/>
                <a:latin typeface="ff1"/>
              </a:rPr>
              <a:t>testimonies. And why should a man take a stranger’s advice, and in so doing, throw away his life? </a:t>
            </a:r>
            <a:endParaRPr lang="en-US" b="1" i="0" dirty="0">
              <a:solidFill>
                <a:srgbClr val="000000"/>
              </a:solidFill>
              <a:effectLst/>
              <a:latin typeface="ff1"/>
            </a:endParaRPr>
          </a:p>
          <a:p>
            <a:pPr algn="l"/>
            <a:r>
              <a:rPr lang="en-US" b="1" i="0" dirty="0">
                <a:solidFill>
                  <a:srgbClr val="000000"/>
                </a:solidFill>
                <a:effectLst/>
                <a:latin typeface="ff5"/>
              </a:rPr>
              <a:t>Christian:</a:t>
            </a:r>
            <a:r>
              <a:rPr lang="en-US" b="1" i="0" dirty="0">
                <a:solidFill>
                  <a:srgbClr val="000000"/>
                </a:solidFill>
                <a:effectLst/>
                <a:latin typeface="ff1"/>
              </a:rPr>
              <a:t> “Why, sir, this burden on my back is more terrible to me than all these things you have </a:t>
            </a:r>
            <a:endParaRPr lang="en-US" b="1" i="0" dirty="0">
              <a:solidFill>
                <a:srgbClr val="000000"/>
              </a:solidFill>
              <a:effectLst/>
              <a:latin typeface="ff5"/>
            </a:endParaRPr>
          </a:p>
          <a:p>
            <a:pPr algn="l"/>
            <a:r>
              <a:rPr lang="en-US" b="1" i="0" dirty="0">
                <a:solidFill>
                  <a:srgbClr val="000000"/>
                </a:solidFill>
                <a:effectLst/>
                <a:latin typeface="ff1"/>
              </a:rPr>
              <a:t>described. I don’t care what troubles I meet with in the way, if I can also meet with deliverance from </a:t>
            </a:r>
            <a:endParaRPr lang="en-US" b="1" i="0" dirty="0">
              <a:solidFill>
                <a:srgbClr val="000000"/>
              </a:solidFill>
              <a:effectLst/>
              <a:latin typeface="ff1"/>
            </a:endParaRPr>
          </a:p>
          <a:p>
            <a:pPr algn="l"/>
            <a:r>
              <a:rPr lang="en-US" b="1" i="0" dirty="0">
                <a:solidFill>
                  <a:srgbClr val="000000"/>
                </a:solidFill>
                <a:effectLst/>
                <a:latin typeface="ff1"/>
              </a:rPr>
              <a:t>my burden.” </a:t>
            </a:r>
            <a:endParaRPr lang="en-US" b="1" i="0" dirty="0">
              <a:solidFill>
                <a:srgbClr val="000000"/>
              </a:solidFill>
              <a:effectLst/>
              <a:latin typeface="ff1"/>
            </a:endParaRPr>
          </a:p>
          <a:p>
            <a:pPr algn="l"/>
            <a:r>
              <a:rPr lang="en-US" b="1" i="0" dirty="0">
                <a:solidFill>
                  <a:srgbClr val="000000"/>
                </a:solidFill>
                <a:effectLst/>
                <a:latin typeface="ff5"/>
              </a:rPr>
              <a:t>Worldly Wiseman:</a:t>
            </a:r>
            <a:r>
              <a:rPr lang="en-US" b="1" i="0" dirty="0">
                <a:solidFill>
                  <a:srgbClr val="000000"/>
                </a:solidFill>
                <a:effectLst/>
                <a:latin typeface="ff1"/>
              </a:rPr>
              <a:t> “How did you come by such a burden in the first place?” </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“By reading this book in my hand.” </a:t>
            </a:r>
            <a:endParaRPr lang="en-US" b="1" i="0" dirty="0">
              <a:solidFill>
                <a:srgbClr val="000000"/>
              </a:solidFill>
              <a:effectLst/>
              <a:latin typeface="ff5"/>
            </a:endParaRPr>
          </a:p>
          <a:p>
            <a:pPr algn="l"/>
            <a:r>
              <a:rPr lang="en-US" b="1" i="0" dirty="0">
                <a:solidFill>
                  <a:srgbClr val="000000"/>
                </a:solidFill>
                <a:effectLst/>
                <a:latin typeface="ff5"/>
              </a:rPr>
              <a:t>Worldly Wiseman:</a:t>
            </a:r>
            <a:r>
              <a:rPr lang="en-US" b="1" i="0" dirty="0">
                <a:solidFill>
                  <a:srgbClr val="000000"/>
                </a:solidFill>
                <a:effectLst/>
                <a:latin typeface="ff1"/>
              </a:rPr>
              <a:t> “Ah, I thought so. What has happened to you has happened to other weak men, </a:t>
            </a:r>
            <a:endParaRPr lang="en-US" b="1" i="0" dirty="0">
              <a:solidFill>
                <a:srgbClr val="000000"/>
              </a:solidFill>
              <a:effectLst/>
              <a:latin typeface="ff5"/>
            </a:endParaRPr>
          </a:p>
          <a:p>
            <a:pPr algn="l"/>
            <a:r>
              <a:rPr lang="en-US" b="1" i="0" dirty="0">
                <a:solidFill>
                  <a:srgbClr val="000000"/>
                </a:solidFill>
                <a:effectLst/>
                <a:latin typeface="ff1"/>
              </a:rPr>
              <a:t>who meddle with things too high for them and become distracted. Those distractions not only </a:t>
            </a:r>
            <a:endParaRPr lang="en-US" b="1" i="0" dirty="0">
              <a:solidFill>
                <a:srgbClr val="000000"/>
              </a:solidFill>
              <a:effectLst/>
              <a:latin typeface="ff1"/>
            </a:endParaRPr>
          </a:p>
          <a:p>
            <a:pPr algn="l"/>
            <a:r>
              <a:rPr lang="en-US" b="1" i="0" dirty="0">
                <a:solidFill>
                  <a:srgbClr val="000000"/>
                </a:solidFill>
                <a:effectLst/>
                <a:latin typeface="ff1"/>
              </a:rPr>
              <a:t>unnerve men, as I see they have done with you, but they lead them to go off on desperate ventures to </a:t>
            </a:r>
            <a:endParaRPr lang="en-US" b="1" i="0" dirty="0">
              <a:solidFill>
                <a:srgbClr val="000000"/>
              </a:solidFill>
              <a:effectLst/>
              <a:latin typeface="ff1"/>
            </a:endParaRPr>
          </a:p>
          <a:p>
            <a:pPr algn="l"/>
            <a:r>
              <a:rPr lang="en-US" b="1" i="0" dirty="0">
                <a:solidFill>
                  <a:srgbClr val="000000"/>
                </a:solidFill>
                <a:effectLst/>
                <a:latin typeface="ff1"/>
              </a:rPr>
              <a:t>find what they are seeking, which they really do not know.” </a:t>
            </a:r>
            <a:endParaRPr lang="en-US" b="1" i="0" dirty="0">
              <a:solidFill>
                <a:srgbClr val="000000"/>
              </a:solidFill>
              <a:effectLst/>
              <a:latin typeface="ff1"/>
            </a:endParaRPr>
          </a:p>
          <a:p>
            <a:pPr algn="l"/>
            <a:r>
              <a:rPr lang="en-US" b="1" i="0" dirty="0">
                <a:solidFill>
                  <a:srgbClr val="000000"/>
                </a:solidFill>
                <a:effectLst/>
                <a:latin typeface="ff5"/>
              </a:rPr>
              <a:t>Christian:</a:t>
            </a:r>
            <a:r>
              <a:rPr lang="en-US" b="1" i="0" dirty="0">
                <a:solidFill>
                  <a:srgbClr val="000000"/>
                </a:solidFill>
                <a:effectLst/>
                <a:latin typeface="ff1"/>
              </a:rPr>
              <a:t> “I know what I seek: relief from my heavy burden.” </a:t>
            </a:r>
            <a:endParaRPr lang="en-US" b="1" i="0" dirty="0">
              <a:solidFill>
                <a:srgbClr val="000000"/>
              </a:solidFill>
              <a:effectLst/>
              <a:latin typeface="ff5"/>
            </a:endParaRPr>
          </a:p>
          <a:p>
            <a:pPr algn="l"/>
            <a:r>
              <a:rPr lang="en-US" b="1" i="0" dirty="0">
                <a:solidFill>
                  <a:srgbClr val="000000"/>
                </a:solidFill>
                <a:effectLst/>
                <a:latin typeface="ff5"/>
              </a:rPr>
              <a:t>Worldly Wiseman:</a:t>
            </a:r>
            <a:r>
              <a:rPr lang="en-US" b="1" i="0" dirty="0">
                <a:solidFill>
                  <a:srgbClr val="000000"/>
                </a:solidFill>
                <a:effectLst/>
                <a:latin typeface="ff1"/>
              </a:rPr>
              <a:t> “But why do you seek it in this way, seeing that so many dangers come with it? </a:t>
            </a:r>
            <a:endParaRPr lang="en-US" b="1" i="0" dirty="0">
              <a:solidFill>
                <a:srgbClr val="000000"/>
              </a:solidFill>
              <a:effectLst/>
              <a:latin typeface="ff5"/>
            </a:endParaRPr>
          </a:p>
          <a:p>
            <a:pPr algn="l"/>
            <a:r>
              <a:rPr lang="en-US" b="1" i="0" dirty="0">
                <a:solidFill>
                  <a:srgbClr val="000000"/>
                </a:solidFill>
                <a:effectLst/>
                <a:latin typeface="ff1"/>
              </a:rPr>
              <a:t>Especially since, if you’ll hear me out, I can tell you how to get what you want with encountering the </a:t>
            </a:r>
            <a:endParaRPr lang="en-US" b="1" i="0" dirty="0">
              <a:solidFill>
                <a:srgbClr val="000000"/>
              </a:solidFill>
              <a:effectLst/>
              <a:latin typeface="ff1"/>
            </a:endParaRPr>
          </a:p>
          <a:p>
            <a:pPr algn="l"/>
            <a:r>
              <a:rPr lang="en-US" b="1" i="0" dirty="0">
                <a:solidFill>
                  <a:srgbClr val="000000"/>
                </a:solidFill>
                <a:effectLst/>
                <a:latin typeface="ff1"/>
              </a:rPr>
              <a:t>dangers that you’ll run into if you continue in the way.</a:t>
            </a:r>
            <a:endParaRPr lang="en-US" b="1" i="0" dirty="0">
              <a:solidFill>
                <a:srgbClr val="000000"/>
              </a:solidFill>
              <a:effectLst/>
              <a:latin typeface="ff1"/>
            </a:endParaRPr>
          </a:p>
          <a:p>
            <a:pPr algn="l"/>
            <a:r>
              <a:rPr lang="en-US" b="1" i="0" dirty="0">
                <a:solidFill>
                  <a:srgbClr val="000000"/>
                </a:solidFill>
                <a:effectLst/>
                <a:latin typeface="ff1"/>
              </a:rPr>
              <a:t> And besides, instead of those dangers, you will find safety, friendship, and contentment.” </a:t>
            </a:r>
            <a:endParaRPr lang="en-US" b="1" i="0" dirty="0">
              <a:solidFill>
                <a:srgbClr val="000000"/>
              </a:solidFill>
              <a:effectLst/>
              <a:latin typeface="ff1"/>
            </a:endParaRPr>
          </a:p>
          <a:p>
            <a:pPr algn="l"/>
            <a:r>
              <a:rPr lang="en-US" b="1" i="0" dirty="0">
                <a:solidFill>
                  <a:srgbClr val="000000"/>
                </a:solidFill>
                <a:effectLst/>
                <a:latin typeface="ff5"/>
              </a:rPr>
              <a:t>Christian:</a:t>
            </a:r>
            <a:r>
              <a:rPr lang="en-US" b="1" i="0" dirty="0">
                <a:solidFill>
                  <a:srgbClr val="000000"/>
                </a:solidFill>
                <a:effectLst/>
                <a:latin typeface="ff1"/>
              </a:rPr>
              <a:t> “Please, sir, tell me this secret.” </a:t>
            </a:r>
            <a:endParaRPr lang="en-US" b="1" i="0" dirty="0">
              <a:solidFill>
                <a:srgbClr val="000000"/>
              </a:solidFill>
              <a:effectLst/>
              <a:latin typeface="ff5"/>
            </a:endParaRPr>
          </a:p>
          <a:p>
            <a:pPr algn="l"/>
            <a:r>
              <a:rPr lang="en-US" b="1" i="0" dirty="0">
                <a:solidFill>
                  <a:srgbClr val="000000"/>
                </a:solidFill>
                <a:effectLst/>
                <a:latin typeface="ff5"/>
              </a:rPr>
              <a:t>Worldly Wiseman:</a:t>
            </a:r>
            <a:r>
              <a:rPr lang="en-US" b="1" i="0" dirty="0">
                <a:solidFill>
                  <a:srgbClr val="000000"/>
                </a:solidFill>
                <a:effectLst/>
                <a:latin typeface="ff1"/>
              </a:rPr>
              <a:t> “Why, in that village over there, which is called Morality, lives a gentleman </a:t>
            </a:r>
            <a:endParaRPr lang="en-US" b="1" i="0" dirty="0">
              <a:solidFill>
                <a:srgbClr val="000000"/>
              </a:solidFill>
              <a:effectLst/>
              <a:latin typeface="ff5"/>
            </a:endParaRPr>
          </a:p>
          <a:p>
            <a:pPr algn="l"/>
            <a:r>
              <a:rPr lang="en-US" b="1" i="0" dirty="0">
                <a:solidFill>
                  <a:srgbClr val="000000"/>
                </a:solidFill>
                <a:effectLst/>
                <a:latin typeface="ff1"/>
              </a:rPr>
              <a:t>whose name is </a:t>
            </a:r>
            <a:r>
              <a:rPr lang="en-US" b="1" i="1" dirty="0">
                <a:solidFill>
                  <a:srgbClr val="000000"/>
                </a:solidFill>
                <a:effectLst/>
                <a:latin typeface="ff5"/>
              </a:rPr>
              <a:t>Legalism</a:t>
            </a:r>
            <a:r>
              <a:rPr lang="en-US" b="1" i="0" dirty="0">
                <a:solidFill>
                  <a:srgbClr val="000000"/>
                </a:solidFill>
                <a:effectLst/>
                <a:latin typeface="ff1"/>
              </a:rPr>
              <a:t> – a very judicious man, of good reputation, who has the skill to help men </a:t>
            </a:r>
            <a:endParaRPr lang="en-US" b="1" i="0" dirty="0">
              <a:solidFill>
                <a:srgbClr val="000000"/>
              </a:solidFill>
              <a:effectLst/>
              <a:latin typeface="ff1"/>
            </a:endParaRPr>
          </a:p>
          <a:p>
            <a:pPr algn="l"/>
            <a:r>
              <a:rPr lang="en-US" b="1" i="0" dirty="0">
                <a:solidFill>
                  <a:srgbClr val="000000"/>
                </a:solidFill>
                <a:effectLst/>
                <a:latin typeface="ff1"/>
              </a:rPr>
              <a:t>discard such burdens as are on your shoulders. I have heard that he has helped a great deal of good in </a:t>
            </a:r>
            <a:endParaRPr lang="en-US" b="1" i="0" dirty="0">
              <a:solidFill>
                <a:srgbClr val="000000"/>
              </a:solidFill>
              <a:effectLst/>
              <a:latin typeface="ff1"/>
            </a:endParaRPr>
          </a:p>
          <a:p>
            <a:pPr algn="l"/>
            <a:r>
              <a:rPr lang="en-US" b="1" i="0" dirty="0">
                <a:solidFill>
                  <a:srgbClr val="000000"/>
                </a:solidFill>
                <a:effectLst/>
                <a:latin typeface="ff1"/>
              </a:rPr>
              <a:t>this way, and he also has the skill to cure those who are going crazy over their burdens. And if he is </a:t>
            </a:r>
            <a:endParaRPr lang="en-US" b="1" i="0" dirty="0">
              <a:solidFill>
                <a:srgbClr val="000000"/>
              </a:solidFill>
              <a:effectLst/>
              <a:latin typeface="ff1"/>
            </a:endParaRPr>
          </a:p>
          <a:p>
            <a:pPr algn="l"/>
            <a:r>
              <a:rPr lang="en-US" b="1" i="0" dirty="0">
                <a:solidFill>
                  <a:srgbClr val="000000"/>
                </a:solidFill>
                <a:effectLst/>
                <a:latin typeface="ff1"/>
              </a:rPr>
              <a:t>not at home, he has an assistant, a nephew named </a:t>
            </a:r>
            <a:r>
              <a:rPr lang="en-US" b="1" i="1" dirty="0">
                <a:solidFill>
                  <a:srgbClr val="000000"/>
                </a:solidFill>
                <a:effectLst/>
                <a:latin typeface="ff5"/>
              </a:rPr>
              <a:t>Civility</a:t>
            </a:r>
            <a:r>
              <a:rPr lang="en-US" b="1" i="1" dirty="0">
                <a:solidFill>
                  <a:srgbClr val="000000"/>
                </a:solidFill>
                <a:effectLst/>
                <a:latin typeface="ff1"/>
              </a:rPr>
              <a:t>,</a:t>
            </a:r>
            <a:r>
              <a:rPr lang="en-US" b="1" i="0" dirty="0">
                <a:solidFill>
                  <a:srgbClr val="000000"/>
                </a:solidFill>
                <a:effectLst/>
                <a:latin typeface="ff1"/>
              </a:rPr>
              <a:t> who can help you just as well as the old </a:t>
            </a:r>
            <a:endParaRPr lang="en-US" b="1" i="0" dirty="0">
              <a:solidFill>
                <a:srgbClr val="000000"/>
              </a:solidFill>
              <a:effectLst/>
              <a:latin typeface="ff1"/>
            </a:endParaRPr>
          </a:p>
          <a:p>
            <a:pPr algn="l"/>
            <a:r>
              <a:rPr lang="en-US" b="1" i="0" dirty="0">
                <a:solidFill>
                  <a:srgbClr val="000000"/>
                </a:solidFill>
                <a:effectLst/>
                <a:latin typeface="ff1"/>
              </a:rPr>
              <a:t>man himself. There, you can be relieved from your burden, and if you do not wish to return to your </a:t>
            </a:r>
            <a:endParaRPr lang="en-US" b="1" i="0" dirty="0">
              <a:solidFill>
                <a:srgbClr val="000000"/>
              </a:solidFill>
              <a:effectLst/>
              <a:latin typeface="ff1"/>
            </a:endParaRPr>
          </a:p>
          <a:p>
            <a:pPr algn="l"/>
            <a:r>
              <a:rPr lang="en-US" b="1" i="0" dirty="0">
                <a:solidFill>
                  <a:srgbClr val="000000"/>
                </a:solidFill>
                <a:effectLst/>
                <a:latin typeface="ff1"/>
              </a:rPr>
              <a:t>former home – as, indeed, I would wish for you – you can send for your wife and children and have </a:t>
            </a:r>
            <a:endParaRPr lang="en-US" b="1" i="0" dirty="0">
              <a:solidFill>
                <a:srgbClr val="000000"/>
              </a:solidFill>
              <a:effectLst/>
              <a:latin typeface="ff1"/>
            </a:endParaRPr>
          </a:p>
          <a:p>
            <a:pPr algn="l"/>
            <a:r>
              <a:rPr lang="en-US" b="1" i="0" dirty="0">
                <a:solidFill>
                  <a:srgbClr val="000000"/>
                </a:solidFill>
                <a:effectLst/>
                <a:latin typeface="ff1"/>
              </a:rPr>
              <a:t>them come to this city, where there are many available homes. And there you can live, surrounded </a:t>
            </a:r>
            <a:endParaRPr lang="en-US" b="1" i="0" dirty="0">
              <a:solidFill>
                <a:srgbClr val="000000"/>
              </a:solidFill>
              <a:effectLst/>
              <a:latin typeface="ff1"/>
            </a:endParaRPr>
          </a:p>
          <a:p>
            <a:pPr algn="l"/>
            <a:r>
              <a:rPr lang="en-US" b="1" i="0" dirty="0">
                <a:solidFill>
                  <a:srgbClr val="000000"/>
                </a:solidFill>
                <a:effectLst/>
                <a:latin typeface="ff1"/>
              </a:rPr>
              <a:t>by honest neighbors who make a good neighborhood.”</a:t>
            </a:r>
            <a:endParaRPr lang="en-US" b="1" i="0" dirty="0">
              <a:solidFill>
                <a:srgbClr val="000000"/>
              </a:solidFill>
              <a:effectLst/>
              <a:latin typeface="ff1"/>
            </a:endParaRPr>
          </a:p>
          <a:p>
            <a:pPr algn="l"/>
            <a:r>
              <a:rPr lang="en-US" b="1" i="0" dirty="0">
                <a:solidFill>
                  <a:srgbClr val="000000"/>
                </a:solidFill>
                <a:effectLst/>
                <a:latin typeface="ff1"/>
              </a:rPr>
              <a:t>Now Christian had to stop and think, but eventually he concluded that, if everything this man had </a:t>
            </a:r>
            <a:endParaRPr lang="en-US" b="1" i="0" dirty="0">
              <a:solidFill>
                <a:srgbClr val="000000"/>
              </a:solidFill>
              <a:effectLst/>
              <a:latin typeface="ff1"/>
            </a:endParaRPr>
          </a:p>
          <a:p>
            <a:pPr algn="l"/>
            <a:r>
              <a:rPr lang="en-US" b="1" i="0" dirty="0">
                <a:solidFill>
                  <a:srgbClr val="000000"/>
                </a:solidFill>
                <a:effectLst/>
                <a:latin typeface="ff1"/>
              </a:rPr>
              <a:t>said was true, it would be good to accept his advice, and so he spoke: </a:t>
            </a:r>
            <a:endParaRPr lang="en-US" b="1" i="0" dirty="0">
              <a:solidFill>
                <a:srgbClr val="000000"/>
              </a:solidFill>
              <a:effectLst/>
              <a:latin typeface="ff1"/>
            </a:endParaRPr>
          </a:p>
          <a:p>
            <a:pPr algn="l"/>
            <a:r>
              <a:rPr lang="en-US" b="1" i="0" dirty="0">
                <a:solidFill>
                  <a:srgbClr val="000000"/>
                </a:solidFill>
                <a:effectLst/>
                <a:latin typeface="ff5"/>
              </a:rPr>
              <a:t>Christian:</a:t>
            </a:r>
            <a:r>
              <a:rPr lang="en-US" b="1" i="0" dirty="0">
                <a:solidFill>
                  <a:srgbClr val="000000"/>
                </a:solidFill>
                <a:effectLst/>
                <a:latin typeface="ff1"/>
              </a:rPr>
              <a:t> “Sir, how do I get to this honest man’s house?” </a:t>
            </a:r>
            <a:endParaRPr lang="en-US" b="1" i="0" dirty="0">
              <a:solidFill>
                <a:srgbClr val="000000"/>
              </a:solidFill>
              <a:effectLst/>
              <a:latin typeface="ff5"/>
            </a:endParaRPr>
          </a:p>
          <a:p>
            <a:pPr algn="l"/>
            <a:r>
              <a:rPr lang="en-US" b="1" i="0" dirty="0">
                <a:solidFill>
                  <a:srgbClr val="000000"/>
                </a:solidFill>
                <a:effectLst/>
                <a:latin typeface="ff5"/>
              </a:rPr>
              <a:t>Worldly Wiseman:</a:t>
            </a:r>
            <a:r>
              <a:rPr lang="en-US" b="1" i="0" dirty="0">
                <a:solidFill>
                  <a:srgbClr val="000000"/>
                </a:solidFill>
                <a:effectLst/>
                <a:latin typeface="ff1"/>
              </a:rPr>
              <a:t> “Do you see that hill over there? Go up that hill, and the first house you come to </a:t>
            </a:r>
            <a:endParaRPr lang="en-US" b="1" i="0" dirty="0">
              <a:solidFill>
                <a:srgbClr val="000000"/>
              </a:solidFill>
              <a:effectLst/>
              <a:latin typeface="ff5"/>
            </a:endParaRPr>
          </a:p>
          <a:p>
            <a:pPr algn="l"/>
            <a:r>
              <a:rPr lang="en-US" b="1" i="0" dirty="0">
                <a:solidFill>
                  <a:srgbClr val="000000"/>
                </a:solidFill>
                <a:effectLst/>
                <a:latin typeface="ff1"/>
              </a:rPr>
              <a:t>is his.” </a:t>
            </a:r>
            <a:endParaRPr lang="en-US" b="1" i="0" dirty="0">
              <a:solidFill>
                <a:srgbClr val="000000"/>
              </a:solidFill>
              <a:effectLst/>
              <a:latin typeface="ff1"/>
            </a:endParaRPr>
          </a:p>
          <a:p>
            <a:pPr algn="l"/>
            <a:endParaRPr lang="en-US" b="1" i="0" dirty="0">
              <a:solidFill>
                <a:srgbClr val="000000"/>
              </a:solidFill>
              <a:effectLst/>
              <a:latin typeface="ff1"/>
            </a:endParaRPr>
          </a:p>
          <a:p>
            <a:pPr algn="l"/>
            <a:r>
              <a:rPr lang="en-US" b="1" i="0" dirty="0">
                <a:solidFill>
                  <a:srgbClr val="000000"/>
                </a:solidFill>
                <a:effectLst/>
                <a:latin typeface="ff1"/>
              </a:rPr>
              <a:t>So Christian left the way in order to go to Mr. Legalism’s place, but when he got to the hill, it </a:t>
            </a:r>
            <a:endParaRPr lang="en-US" b="1" i="0" dirty="0">
              <a:solidFill>
                <a:srgbClr val="000000"/>
              </a:solidFill>
              <a:effectLst/>
              <a:latin typeface="ff1"/>
            </a:endParaRPr>
          </a:p>
          <a:p>
            <a:pPr algn="l"/>
            <a:r>
              <a:rPr lang="en-US" b="1" i="0" dirty="0">
                <a:solidFill>
                  <a:srgbClr val="000000"/>
                </a:solidFill>
                <a:effectLst/>
                <a:latin typeface="ff1"/>
              </a:rPr>
              <a:t>seemed so high, and it was so steep, that Christian was afraid to go any farther, lest the hill should </a:t>
            </a:r>
            <a:endParaRPr lang="en-US" b="1" i="0" dirty="0">
              <a:solidFill>
                <a:srgbClr val="000000"/>
              </a:solidFill>
              <a:effectLst/>
              <a:latin typeface="ff1"/>
            </a:endParaRPr>
          </a:p>
          <a:p>
            <a:pPr algn="l"/>
            <a:r>
              <a:rPr lang="en-US" b="1" i="0" dirty="0">
                <a:solidFill>
                  <a:srgbClr val="000000"/>
                </a:solidFill>
                <a:effectLst/>
                <a:latin typeface="ff1"/>
              </a:rPr>
              <a:t>fall on his head. He stopped and pondered what he should do next, and his burden seemed heavier </a:t>
            </a:r>
            <a:endParaRPr lang="en-US" b="1" i="0" dirty="0">
              <a:solidFill>
                <a:srgbClr val="000000"/>
              </a:solidFill>
              <a:effectLst/>
              <a:latin typeface="ff1"/>
            </a:endParaRPr>
          </a:p>
          <a:p>
            <a:pPr algn="l"/>
            <a:r>
              <a:rPr lang="en-US" b="1" i="0" dirty="0">
                <a:solidFill>
                  <a:srgbClr val="000000"/>
                </a:solidFill>
                <a:effectLst/>
                <a:latin typeface="ff1"/>
              </a:rPr>
              <a:t>than it ever had before. Then he noticed that flashes of fire would occasionally come out of the hill, </a:t>
            </a:r>
            <a:endParaRPr lang="en-US" b="1" i="0" dirty="0">
              <a:solidFill>
                <a:srgbClr val="000000"/>
              </a:solidFill>
              <a:effectLst/>
              <a:latin typeface="ff1"/>
            </a:endParaRPr>
          </a:p>
          <a:p>
            <a:pPr algn="l"/>
            <a:r>
              <a:rPr lang="en-US" b="1" i="0" dirty="0">
                <a:solidFill>
                  <a:srgbClr val="000000"/>
                </a:solidFill>
                <a:effectLst/>
                <a:latin typeface="ff1"/>
              </a:rPr>
              <a:t>and Christian began to fear that he might be burned.</a:t>
            </a:r>
            <a:endParaRPr lang="en-US" b="1" i="0" dirty="0">
              <a:solidFill>
                <a:srgbClr val="000000"/>
              </a:solidFill>
              <a:effectLst/>
              <a:latin typeface="ff1"/>
            </a:endParaRPr>
          </a:p>
          <a:p>
            <a:pPr algn="l"/>
            <a:r>
              <a:rPr lang="en-US" b="1" i="0" dirty="0">
                <a:solidFill>
                  <a:srgbClr val="000000"/>
                </a:solidFill>
                <a:effectLst/>
                <a:latin typeface="ff1"/>
              </a:rPr>
              <a:t>And he sweated and trembled with fear.</a:t>
            </a:r>
            <a:endParaRPr lang="en-US" b="1" i="0" dirty="0">
              <a:solidFill>
                <a:srgbClr val="000000"/>
              </a:solidFill>
              <a:effectLst/>
              <a:latin typeface="ff1"/>
            </a:endParaRPr>
          </a:p>
          <a:p>
            <a:pPr algn="l"/>
            <a:r>
              <a:rPr lang="en-US" b="1" i="0" dirty="0">
                <a:solidFill>
                  <a:srgbClr val="000000"/>
                </a:solidFill>
                <a:effectLst/>
                <a:latin typeface="ff1"/>
              </a:rPr>
              <a:t>And now he began to be sorry that he had taken Mr. Worldly Wiseman’s counsel. Just then, he saw </a:t>
            </a:r>
            <a:endParaRPr lang="en-US" b="1" i="0" dirty="0">
              <a:solidFill>
                <a:srgbClr val="000000"/>
              </a:solidFill>
              <a:effectLst/>
              <a:latin typeface="ff1"/>
            </a:endParaRPr>
          </a:p>
          <a:p>
            <a:pPr algn="l"/>
            <a:r>
              <a:rPr lang="en-US" b="1" i="0" dirty="0">
                <a:solidFill>
                  <a:srgbClr val="000000"/>
                </a:solidFill>
                <a:effectLst/>
                <a:latin typeface="ff1"/>
              </a:rPr>
              <a:t>Evangelist coming to meet him, and at the sight of him he began to blush with shame. Evangelist </a:t>
            </a:r>
            <a:endParaRPr lang="en-US" b="1" i="0" dirty="0">
              <a:solidFill>
                <a:srgbClr val="000000"/>
              </a:solidFill>
              <a:effectLst/>
              <a:latin typeface="ff1"/>
            </a:endParaRPr>
          </a:p>
          <a:p>
            <a:pPr algn="l"/>
            <a:r>
              <a:rPr lang="en-US" b="1" i="0" dirty="0">
                <a:solidFill>
                  <a:srgbClr val="000000"/>
                </a:solidFill>
                <a:effectLst/>
                <a:latin typeface="ff1"/>
              </a:rPr>
              <a:t>came up to him with a scowl upon his face, and began to reason with </a:t>
            </a:r>
            <a:r>
              <a:rPr lang="en-US" b="1" i="0" dirty="0">
                <a:solidFill>
                  <a:srgbClr val="000000"/>
                </a:solidFill>
                <a:effectLst/>
                <a:latin typeface="ff5"/>
              </a:rPr>
              <a:t>Christian:</a:t>
            </a:r>
            <a:r>
              <a:rPr lang="en-US" b="1" i="0" dirty="0">
                <a:solidFill>
                  <a:srgbClr val="000000"/>
                </a:solidFill>
                <a:effectLst/>
                <a:latin typeface="ff1"/>
              </a:rPr>
              <a:t> </a:t>
            </a:r>
            <a:endParaRPr lang="en-US" b="1" i="0" dirty="0">
              <a:solidFill>
                <a:srgbClr val="000000"/>
              </a:solidFill>
              <a:effectLst/>
              <a:latin typeface="ff1"/>
            </a:endParaRPr>
          </a:p>
          <a:p>
            <a:pPr algn="l"/>
            <a:r>
              <a:rPr lang="en-US" b="1" i="0" dirty="0">
                <a:solidFill>
                  <a:srgbClr val="000000"/>
                </a:solidFill>
                <a:effectLst/>
                <a:latin typeface="ff5"/>
              </a:rPr>
              <a:t>Evangelist:</a:t>
            </a:r>
            <a:r>
              <a:rPr lang="en-US" b="1" i="0" dirty="0">
                <a:solidFill>
                  <a:srgbClr val="000000"/>
                </a:solidFill>
                <a:effectLst/>
                <a:latin typeface="ff1"/>
              </a:rPr>
              <a:t> “What are you doing here, Christian?” Christian did not know how to answer, and stood </a:t>
            </a:r>
            <a:endParaRPr lang="en-US" b="1" i="0" dirty="0">
              <a:solidFill>
                <a:srgbClr val="000000"/>
              </a:solidFill>
              <a:effectLst/>
              <a:latin typeface="ff5"/>
            </a:endParaRPr>
          </a:p>
          <a:p>
            <a:pPr algn="l"/>
            <a:r>
              <a:rPr lang="en-US" b="1" i="0" dirty="0">
                <a:solidFill>
                  <a:srgbClr val="000000"/>
                </a:solidFill>
                <a:effectLst/>
                <a:latin typeface="ff1"/>
              </a:rPr>
              <a:t>silently before him. </a:t>
            </a:r>
            <a:endParaRPr lang="en-US" b="1" i="0" dirty="0">
              <a:solidFill>
                <a:srgbClr val="000000"/>
              </a:solidFill>
              <a:effectLst/>
              <a:latin typeface="ff1"/>
            </a:endParaRPr>
          </a:p>
          <a:p>
            <a:pPr algn="l"/>
            <a:r>
              <a:rPr lang="en-US" b="1" i="0" dirty="0">
                <a:solidFill>
                  <a:srgbClr val="000000"/>
                </a:solidFill>
                <a:effectLst/>
                <a:latin typeface="ff5"/>
              </a:rPr>
              <a:t>Evangelist:</a:t>
            </a:r>
            <a:r>
              <a:rPr lang="en-US" b="1" i="0" dirty="0">
                <a:solidFill>
                  <a:srgbClr val="000000"/>
                </a:solidFill>
                <a:effectLst/>
                <a:latin typeface="ff1"/>
              </a:rPr>
              <a:t> “Aren’t you the man whom I found crying in the city of Destruction?” </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“Yes sir, I am that man.” </a:t>
            </a:r>
            <a:endParaRPr lang="en-US" b="1" i="0" dirty="0">
              <a:solidFill>
                <a:srgbClr val="000000"/>
              </a:solidFill>
              <a:effectLst/>
              <a:latin typeface="ff5"/>
            </a:endParaRPr>
          </a:p>
          <a:p>
            <a:pPr algn="l"/>
            <a:r>
              <a:rPr lang="en-US" b="1" i="0" dirty="0">
                <a:solidFill>
                  <a:srgbClr val="000000"/>
                </a:solidFill>
                <a:effectLst/>
                <a:latin typeface="ff5"/>
              </a:rPr>
              <a:t>Evangelist:</a:t>
            </a:r>
            <a:r>
              <a:rPr lang="en-US" b="1" i="0" dirty="0">
                <a:solidFill>
                  <a:srgbClr val="000000"/>
                </a:solidFill>
                <a:effectLst/>
                <a:latin typeface="ff1"/>
              </a:rPr>
              <a:t> “And didn’t I direct you to the little wooden gate?” </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“Yes, dear sir.” </a:t>
            </a:r>
            <a:endParaRPr lang="en-US" b="1" i="0" dirty="0">
              <a:solidFill>
                <a:srgbClr val="000000"/>
              </a:solidFill>
              <a:effectLst/>
              <a:latin typeface="ff5"/>
            </a:endParaRPr>
          </a:p>
          <a:p>
            <a:pPr algn="l"/>
            <a:r>
              <a:rPr lang="en-US" b="1" i="0" dirty="0">
                <a:solidFill>
                  <a:srgbClr val="000000"/>
                </a:solidFill>
                <a:effectLst/>
                <a:latin typeface="ff5"/>
              </a:rPr>
              <a:t>Evangelist:</a:t>
            </a:r>
            <a:r>
              <a:rPr lang="en-US" b="1" i="0" dirty="0">
                <a:solidFill>
                  <a:srgbClr val="000000"/>
                </a:solidFill>
                <a:effectLst/>
                <a:latin typeface="ff1"/>
              </a:rPr>
              <a:t> “How is it, then, that you are so quickly turned aside? For you are now no longer in the </a:t>
            </a:r>
            <a:endParaRPr lang="en-US" b="1" i="0" dirty="0">
              <a:solidFill>
                <a:srgbClr val="000000"/>
              </a:solidFill>
              <a:effectLst/>
              <a:latin typeface="ff5"/>
            </a:endParaRPr>
          </a:p>
          <a:p>
            <a:pPr algn="l"/>
            <a:r>
              <a:rPr lang="en-US" b="1" i="0" dirty="0">
                <a:solidFill>
                  <a:srgbClr val="000000"/>
                </a:solidFill>
                <a:effectLst/>
                <a:latin typeface="ff1"/>
              </a:rPr>
              <a:t>way.” </a:t>
            </a:r>
            <a:endParaRPr lang="en-US" b="1" i="0" dirty="0">
              <a:solidFill>
                <a:srgbClr val="000000"/>
              </a:solidFill>
              <a:effectLst/>
              <a:latin typeface="ff1"/>
            </a:endParaRPr>
          </a:p>
          <a:p>
            <a:pPr algn="l"/>
            <a:r>
              <a:rPr lang="en-US" b="1" i="0" dirty="0">
                <a:solidFill>
                  <a:srgbClr val="000000"/>
                </a:solidFill>
                <a:effectLst/>
                <a:latin typeface="ff5"/>
              </a:rPr>
              <a:t>Christian:</a:t>
            </a:r>
            <a:r>
              <a:rPr lang="en-US" b="1" i="0" dirty="0">
                <a:solidFill>
                  <a:srgbClr val="000000"/>
                </a:solidFill>
                <a:effectLst/>
                <a:latin typeface="ff1"/>
              </a:rPr>
              <a:t> “I met a gentleman right after I had got out of the Bog of Discouragement, who </a:t>
            </a:r>
            <a:endParaRPr lang="en-US" b="1" i="0" dirty="0">
              <a:solidFill>
                <a:srgbClr val="000000"/>
              </a:solidFill>
              <a:effectLst/>
              <a:latin typeface="ff5"/>
            </a:endParaRPr>
          </a:p>
          <a:p>
            <a:pPr algn="l"/>
            <a:r>
              <a:rPr lang="en-US" b="1" i="0" dirty="0">
                <a:solidFill>
                  <a:srgbClr val="000000"/>
                </a:solidFill>
                <a:effectLst/>
                <a:latin typeface="ff1"/>
              </a:rPr>
              <a:t>persuaded me that I might find a man in this village who could remove my burden.” </a:t>
            </a:r>
            <a:endParaRPr lang="en-US" b="1" i="0" dirty="0">
              <a:solidFill>
                <a:srgbClr val="000000"/>
              </a:solidFill>
              <a:effectLst/>
              <a:latin typeface="ff1"/>
            </a:endParaRPr>
          </a:p>
          <a:p>
            <a:pPr algn="l"/>
            <a:r>
              <a:rPr lang="en-US" b="1" i="0" dirty="0">
                <a:solidFill>
                  <a:srgbClr val="000000"/>
                </a:solidFill>
                <a:effectLst/>
                <a:latin typeface="ff5"/>
              </a:rPr>
              <a:t>Evangelist:</a:t>
            </a:r>
            <a:r>
              <a:rPr lang="en-US" b="1" i="0" dirty="0">
                <a:solidFill>
                  <a:srgbClr val="000000"/>
                </a:solidFill>
                <a:effectLst/>
                <a:latin typeface="ff1"/>
              </a:rPr>
              <a:t> “Who was he?” </a:t>
            </a:r>
            <a:endParaRPr lang="en-US" b="1" i="0" dirty="0">
              <a:solidFill>
                <a:srgbClr val="000000"/>
              </a:solidFill>
              <a:effectLst/>
              <a:latin typeface="ff5"/>
            </a:endParaRPr>
          </a:p>
          <a:p>
            <a:pPr algn="l"/>
            <a:r>
              <a:rPr lang="en-US" b="1" i="0" dirty="0">
                <a:solidFill>
                  <a:srgbClr val="000000"/>
                </a:solidFill>
                <a:effectLst/>
                <a:latin typeface="ff5"/>
              </a:rPr>
              <a:t>Christian:</a:t>
            </a:r>
            <a:r>
              <a:rPr lang="en-US" b="1" i="0" dirty="0">
                <a:solidFill>
                  <a:srgbClr val="000000"/>
                </a:solidFill>
                <a:effectLst/>
                <a:latin typeface="ff1"/>
              </a:rPr>
              <a:t> “He looked like an honest man, and he talked me into coming here, but when I saw this </a:t>
            </a:r>
            <a:endParaRPr lang="en-US" b="1" i="0" dirty="0">
              <a:solidFill>
                <a:srgbClr val="000000"/>
              </a:solidFill>
              <a:effectLst/>
              <a:latin typeface="ff5"/>
            </a:endParaRPr>
          </a:p>
          <a:p>
            <a:pPr algn="l"/>
            <a:r>
              <a:rPr lang="en-US" b="1" i="0" dirty="0">
                <a:solidFill>
                  <a:srgbClr val="000000"/>
                </a:solidFill>
                <a:effectLst/>
                <a:latin typeface="ff1"/>
              </a:rPr>
              <a:t>hill, and how it hangs over the way, I decided not to go there lest it should fall on my head and crush </a:t>
            </a:r>
            <a:endParaRPr lang="en-US" b="1" i="0" dirty="0">
              <a:solidFill>
                <a:srgbClr val="000000"/>
              </a:solidFill>
              <a:effectLst/>
              <a:latin typeface="ff1"/>
            </a:endParaRPr>
          </a:p>
          <a:p>
            <a:pPr algn="l"/>
            <a:r>
              <a:rPr lang="en-US" b="1" i="0" dirty="0">
                <a:solidFill>
                  <a:srgbClr val="000000"/>
                </a:solidFill>
                <a:effectLst/>
                <a:latin typeface="ff1"/>
              </a:rPr>
              <a:t>me……</a:t>
            </a:r>
            <a:endParaRPr lang="en-US" b="1" i="0" dirty="0">
              <a:solidFill>
                <a:srgbClr val="000000"/>
              </a:solidFill>
              <a:effectLst/>
              <a:latin typeface="ff1"/>
            </a:endParaRPr>
          </a:p>
          <a:p>
            <a:pPr algn="l"/>
            <a:r>
              <a:rPr lang="en-US" b="1" i="0" dirty="0">
                <a:solidFill>
                  <a:srgbClr val="000000"/>
                </a:solidFill>
                <a:effectLst/>
                <a:latin typeface="ff1"/>
              </a:rPr>
              <a:t>Then Evangelist proceeded, saying, “Give heed to the things I am telling you. I will now show you </a:t>
            </a:r>
            <a:endParaRPr lang="en-US" b="1" i="0" dirty="0">
              <a:solidFill>
                <a:srgbClr val="000000"/>
              </a:solidFill>
              <a:effectLst/>
              <a:latin typeface="ff1"/>
            </a:endParaRPr>
          </a:p>
          <a:p>
            <a:pPr algn="l"/>
            <a:r>
              <a:rPr lang="en-US" b="1" i="0" dirty="0">
                <a:solidFill>
                  <a:srgbClr val="000000"/>
                </a:solidFill>
                <a:effectLst/>
                <a:latin typeface="ff1"/>
              </a:rPr>
              <a:t>who it was who deceived you, and who it was to whom he sent you. The first is Mr. Worldly </a:t>
            </a:r>
            <a:endParaRPr lang="en-US" b="1" i="0" dirty="0">
              <a:solidFill>
                <a:srgbClr val="000000"/>
              </a:solidFill>
              <a:effectLst/>
              <a:latin typeface="ff1"/>
            </a:endParaRPr>
          </a:p>
          <a:p>
            <a:pPr algn="l"/>
            <a:r>
              <a:rPr lang="en-US" b="1" i="0" dirty="0">
                <a:solidFill>
                  <a:srgbClr val="000000"/>
                </a:solidFill>
                <a:effectLst/>
                <a:latin typeface="ff1"/>
              </a:rPr>
              <a:t>Wiseman, who is named correctly – partly, because he enjoys only the doctrine of this world,</a:t>
            </a:r>
            <a:endParaRPr lang="en-US" b="1" i="0" dirty="0">
              <a:solidFill>
                <a:srgbClr val="000000"/>
              </a:solidFill>
              <a:effectLst/>
              <a:latin typeface="ff1"/>
            </a:endParaRPr>
          </a:p>
          <a:p>
            <a:pPr algn="l"/>
            <a:r>
              <a:rPr lang="en-US" b="1" i="0" dirty="0">
                <a:solidFill>
                  <a:srgbClr val="000000"/>
                </a:solidFill>
                <a:effectLst/>
                <a:latin typeface="ff1"/>
              </a:rPr>
              <a:t>and partly because he loves that doctrine best because it saves him best from the responsibilities that </a:t>
            </a:r>
            <a:endParaRPr lang="en-US" b="1" i="0" dirty="0">
              <a:solidFill>
                <a:srgbClr val="000000"/>
              </a:solidFill>
              <a:effectLst/>
              <a:latin typeface="ff1"/>
            </a:endParaRPr>
          </a:p>
          <a:p>
            <a:pPr algn="l"/>
            <a:r>
              <a:rPr lang="en-US" b="1" i="0" dirty="0">
                <a:solidFill>
                  <a:srgbClr val="000000"/>
                </a:solidFill>
                <a:effectLst/>
                <a:latin typeface="ff1"/>
              </a:rPr>
              <a:t>come with the cross.</a:t>
            </a:r>
            <a:endParaRPr lang="en-US" b="1" i="0" dirty="0">
              <a:solidFill>
                <a:srgbClr val="000000"/>
              </a:solidFill>
              <a:effectLst/>
              <a:latin typeface="ff1"/>
            </a:endParaRPr>
          </a:p>
          <a:p>
            <a:pPr algn="l"/>
            <a:r>
              <a:rPr lang="en-US" b="1" i="0" dirty="0">
                <a:solidFill>
                  <a:srgbClr val="000000"/>
                </a:solidFill>
                <a:effectLst/>
                <a:latin typeface="ff1"/>
              </a:rPr>
              <a:t>Because he is so carnal, he seeks to pervert my ways, though they are right. </a:t>
            </a:r>
            <a:endParaRPr lang="en-US" b="1" i="0" dirty="0">
              <a:solidFill>
                <a:srgbClr val="000000"/>
              </a:solidFill>
              <a:effectLst/>
              <a:latin typeface="ff1"/>
            </a:endParaRPr>
          </a:p>
          <a:p>
            <a:pPr algn="l"/>
            <a:r>
              <a:rPr lang="en-US" b="1" i="0" dirty="0">
                <a:solidFill>
                  <a:srgbClr val="000000"/>
                </a:solidFill>
                <a:effectLst/>
                <a:latin typeface="ff1"/>
              </a:rPr>
              <a:t>Now there are three things in his counsel that you must utterly abhor: (1) his turning you out of the </a:t>
            </a:r>
            <a:endParaRPr lang="en-US" b="1" i="0" dirty="0">
              <a:solidFill>
                <a:srgbClr val="000000"/>
              </a:solidFill>
              <a:effectLst/>
              <a:latin typeface="ff1"/>
            </a:endParaRPr>
          </a:p>
          <a:p>
            <a:pPr algn="l"/>
            <a:r>
              <a:rPr lang="en-US" b="1" i="0" dirty="0">
                <a:solidFill>
                  <a:srgbClr val="000000"/>
                </a:solidFill>
                <a:effectLst/>
                <a:latin typeface="ff1"/>
              </a:rPr>
              <a:t>way; (2) his attempts to render the cross unnecessary and even repugnant to you; and (3) his leading </a:t>
            </a:r>
            <a:endParaRPr lang="en-US" b="1" i="0" dirty="0">
              <a:solidFill>
                <a:srgbClr val="000000"/>
              </a:solidFill>
              <a:effectLst/>
              <a:latin typeface="ff1"/>
            </a:endParaRPr>
          </a:p>
          <a:p>
            <a:pPr algn="l"/>
            <a:r>
              <a:rPr lang="en-US" b="1" i="0" dirty="0">
                <a:solidFill>
                  <a:srgbClr val="000000"/>
                </a:solidFill>
                <a:effectLst/>
                <a:latin typeface="ff1"/>
              </a:rPr>
              <a:t>you into that way that leads to death. </a:t>
            </a:r>
            <a:endParaRPr lang="en-US" b="1" i="0" dirty="0">
              <a:solidFill>
                <a:srgbClr val="000000"/>
              </a:solidFill>
              <a:effectLst/>
              <a:latin typeface="ff1"/>
            </a:endParaRPr>
          </a:p>
          <a:p>
            <a:pPr algn="l"/>
            <a:r>
              <a:rPr lang="en-US" b="1" i="0" dirty="0">
                <a:solidFill>
                  <a:srgbClr val="000000"/>
                </a:solidFill>
                <a:effectLst/>
                <a:latin typeface="ff1"/>
              </a:rPr>
              <a:t>“First, you must abhor his turning you out of the way, and your own compliance in the deed, because </a:t>
            </a:r>
            <a:endParaRPr lang="en-US" b="1" i="0" dirty="0">
              <a:solidFill>
                <a:srgbClr val="000000"/>
              </a:solidFill>
              <a:effectLst/>
              <a:latin typeface="ff1"/>
            </a:endParaRPr>
          </a:p>
          <a:p>
            <a:pPr algn="l"/>
            <a:r>
              <a:rPr lang="en-US" b="1" i="0" dirty="0">
                <a:solidFill>
                  <a:srgbClr val="000000"/>
                </a:solidFill>
                <a:effectLst/>
                <a:latin typeface="ff1"/>
              </a:rPr>
              <a:t>this is to reject the counsel of God for the sake of the counsel of a man wise in the ways of the world. </a:t>
            </a:r>
            <a:endParaRPr lang="en-US" b="1" i="0" dirty="0">
              <a:solidFill>
                <a:srgbClr val="000000"/>
              </a:solidFill>
              <a:effectLst/>
              <a:latin typeface="ff1"/>
            </a:endParaRPr>
          </a:p>
          <a:p>
            <a:pPr algn="l"/>
            <a:r>
              <a:rPr lang="en-US" b="1" i="0" dirty="0">
                <a:solidFill>
                  <a:srgbClr val="000000"/>
                </a:solidFill>
                <a:effectLst/>
                <a:latin typeface="ff1"/>
              </a:rPr>
              <a:t>The Lord says, ‘Strive to enter through the narrow </a:t>
            </a:r>
            <a:r>
              <a:rPr lang="en-US" b="1" i="0" dirty="0" err="1">
                <a:solidFill>
                  <a:srgbClr val="000000"/>
                </a:solidFill>
                <a:effectLst/>
                <a:latin typeface="ff1"/>
              </a:rPr>
              <a:t>gate’,which</a:t>
            </a:r>
            <a:r>
              <a:rPr lang="en-US" b="1" i="0" dirty="0">
                <a:solidFill>
                  <a:srgbClr val="000000"/>
                </a:solidFill>
                <a:effectLst/>
                <a:latin typeface="ff1"/>
              </a:rPr>
              <a:t> is the gate to which I sent you, for </a:t>
            </a:r>
            <a:endParaRPr lang="en-US" b="1" i="0" dirty="0">
              <a:solidFill>
                <a:srgbClr val="000000"/>
              </a:solidFill>
              <a:effectLst/>
              <a:latin typeface="ff1"/>
            </a:endParaRPr>
          </a:p>
          <a:p>
            <a:pPr algn="l"/>
            <a:r>
              <a:rPr lang="en-US" b="1" i="0" dirty="0">
                <a:solidFill>
                  <a:srgbClr val="000000"/>
                </a:solidFill>
                <a:effectLst/>
                <a:latin typeface="ff1"/>
              </a:rPr>
              <a:t>‘narrow is the gate that leads to life, and few there are who find it.’</a:t>
            </a:r>
            <a:endParaRPr lang="en-US" b="1" i="0" dirty="0">
              <a:solidFill>
                <a:srgbClr val="000000"/>
              </a:solidFill>
              <a:effectLst/>
              <a:latin typeface="ff1"/>
            </a:endParaRPr>
          </a:p>
          <a:p>
            <a:pPr algn="l"/>
            <a:r>
              <a:rPr lang="en-US" b="1" i="0" dirty="0">
                <a:solidFill>
                  <a:srgbClr val="000000"/>
                </a:solidFill>
                <a:effectLst/>
                <a:latin typeface="ff1"/>
              </a:rPr>
              <a:t>From this little gate, and from the way to it, this wicked man has turned you, and almost brought about your destruction. Hate, </a:t>
            </a:r>
            <a:endParaRPr lang="en-US" b="1" i="0" dirty="0">
              <a:solidFill>
                <a:srgbClr val="000000"/>
              </a:solidFill>
              <a:effectLst/>
              <a:latin typeface="ff1"/>
            </a:endParaRPr>
          </a:p>
          <a:p>
            <a:pPr algn="l"/>
            <a:r>
              <a:rPr lang="en-US" b="1" i="0" dirty="0">
                <a:solidFill>
                  <a:srgbClr val="000000"/>
                </a:solidFill>
                <a:effectLst/>
                <a:latin typeface="ff1"/>
              </a:rPr>
              <a:t>therefore, his turning you out of the way, and abhor yourself for listening to him.</a:t>
            </a:r>
            <a:endParaRPr lang="en-US" b="1" i="0" dirty="0">
              <a:solidFill>
                <a:srgbClr val="000000"/>
              </a:solidFill>
              <a:effectLst/>
              <a:latin typeface="ff1"/>
            </a:endParaRPr>
          </a:p>
          <a:p>
            <a:pPr algn="l"/>
            <a:r>
              <a:rPr lang="en-US" b="1" i="0" dirty="0">
                <a:solidFill>
                  <a:srgbClr val="000000"/>
                </a:solidFill>
                <a:effectLst/>
                <a:latin typeface="ff1"/>
              </a:rPr>
              <a:t>“Second, abhor his efforts to render the cross repugnant to you, for you are to prefer it to all the </a:t>
            </a:r>
            <a:endParaRPr lang="en-US" b="1" i="0" dirty="0">
              <a:solidFill>
                <a:srgbClr val="000000"/>
              </a:solidFill>
              <a:effectLst/>
              <a:latin typeface="ff1"/>
            </a:endParaRPr>
          </a:p>
          <a:p>
            <a:pPr algn="l"/>
            <a:r>
              <a:rPr lang="en-US" b="1" i="0" dirty="0">
                <a:solidFill>
                  <a:srgbClr val="000000"/>
                </a:solidFill>
                <a:effectLst/>
                <a:latin typeface="ff1"/>
              </a:rPr>
              <a:t>treasures in Egypt.</a:t>
            </a:r>
            <a:endParaRPr lang="en-US" b="1" i="0" dirty="0">
              <a:solidFill>
                <a:srgbClr val="000000"/>
              </a:solidFill>
              <a:effectLst/>
              <a:latin typeface="ff1"/>
            </a:endParaRPr>
          </a:p>
          <a:p>
            <a:pPr algn="l"/>
            <a:r>
              <a:rPr lang="en-US" b="1" i="0" dirty="0">
                <a:solidFill>
                  <a:srgbClr val="000000"/>
                </a:solidFill>
                <a:effectLst/>
                <a:latin typeface="ff1"/>
              </a:rPr>
              <a:t>Remember that the King of Glory has told you that he who will save his life </a:t>
            </a:r>
            <a:endParaRPr lang="en-US" b="1" i="0" dirty="0">
              <a:solidFill>
                <a:srgbClr val="000000"/>
              </a:solidFill>
              <a:effectLst/>
              <a:latin typeface="ff1"/>
            </a:endParaRPr>
          </a:p>
          <a:p>
            <a:pPr algn="l"/>
            <a:r>
              <a:rPr lang="en-US" b="1" i="0" dirty="0">
                <a:solidFill>
                  <a:srgbClr val="000000"/>
                </a:solidFill>
                <a:effectLst/>
                <a:latin typeface="ff1"/>
              </a:rPr>
              <a:t>shall lose </a:t>
            </a:r>
            <a:r>
              <a:rPr lang="en-US" b="1" i="0" dirty="0" err="1">
                <a:solidFill>
                  <a:srgbClr val="000000"/>
                </a:solidFill>
                <a:effectLst/>
                <a:latin typeface="ff1"/>
              </a:rPr>
              <a:t>it,and</a:t>
            </a:r>
            <a:r>
              <a:rPr lang="en-US" b="1" i="0" dirty="0">
                <a:solidFill>
                  <a:srgbClr val="000000"/>
                </a:solidFill>
                <a:effectLst/>
                <a:latin typeface="ff1"/>
              </a:rPr>
              <a:t> that he who follows Him and does not hate his father and mother, and sisters and </a:t>
            </a:r>
            <a:endParaRPr lang="en-US" b="1" i="0" dirty="0">
              <a:solidFill>
                <a:srgbClr val="000000"/>
              </a:solidFill>
              <a:effectLst/>
              <a:latin typeface="ff1"/>
            </a:endParaRPr>
          </a:p>
          <a:p>
            <a:pPr algn="l"/>
            <a:r>
              <a:rPr lang="en-US" b="1" i="0" dirty="0">
                <a:solidFill>
                  <a:srgbClr val="000000"/>
                </a:solidFill>
                <a:effectLst/>
                <a:latin typeface="ff1"/>
              </a:rPr>
              <a:t>brothers, and even his own wife and children, and his own life also, he cannot be His disciple.</a:t>
            </a:r>
            <a:endParaRPr lang="en-US" b="1" i="0" dirty="0">
              <a:solidFill>
                <a:srgbClr val="000000"/>
              </a:solidFill>
              <a:effectLst/>
              <a:latin typeface="ff1"/>
            </a:endParaRPr>
          </a:p>
          <a:p>
            <a:pPr algn="l"/>
            <a:r>
              <a:rPr lang="en-US" b="1" i="0" dirty="0">
                <a:solidFill>
                  <a:srgbClr val="000000"/>
                </a:solidFill>
                <a:effectLst/>
                <a:latin typeface="ff1"/>
              </a:rPr>
              <a:t>I say, therefore, that if a man tries to persuade you that the cross will be your death (indeed, without </a:t>
            </a:r>
            <a:endParaRPr lang="en-US" b="1" i="0" dirty="0">
              <a:solidFill>
                <a:srgbClr val="000000"/>
              </a:solidFill>
              <a:effectLst/>
              <a:latin typeface="ff1"/>
            </a:endParaRPr>
          </a:p>
          <a:p>
            <a:pPr algn="l"/>
            <a:r>
              <a:rPr lang="en-US" b="1" i="0" dirty="0">
                <a:solidFill>
                  <a:srgbClr val="000000"/>
                </a:solidFill>
                <a:effectLst/>
                <a:latin typeface="ff1"/>
              </a:rPr>
              <a:t>the cross you cannot have eternal life), you must abhor that doctrine. </a:t>
            </a:r>
            <a:endParaRPr lang="en-US" b="1" i="0" dirty="0">
              <a:solidFill>
                <a:srgbClr val="000000"/>
              </a:solidFill>
              <a:effectLst/>
              <a:latin typeface="ff1"/>
            </a:endParaRPr>
          </a:p>
          <a:p>
            <a:pPr algn="l"/>
            <a:r>
              <a:rPr lang="en-US" b="1" i="0" dirty="0">
                <a:solidFill>
                  <a:srgbClr val="000000"/>
                </a:solidFill>
                <a:effectLst/>
                <a:latin typeface="ff1"/>
              </a:rPr>
              <a:t>“Third, you must hate his leading you into any way that leads to death. Consider to whom he sent </a:t>
            </a:r>
            <a:endParaRPr lang="en-US" b="1" i="0" dirty="0">
              <a:solidFill>
                <a:srgbClr val="000000"/>
              </a:solidFill>
              <a:effectLst/>
              <a:latin typeface="ff1"/>
            </a:endParaRPr>
          </a:p>
          <a:p>
            <a:pPr algn="l"/>
            <a:r>
              <a:rPr lang="en-US" b="1" i="0" dirty="0">
                <a:solidFill>
                  <a:srgbClr val="000000"/>
                </a:solidFill>
                <a:effectLst/>
                <a:latin typeface="ff1"/>
              </a:rPr>
              <a:t>you, and also how unable that man was to deliver you from your burden…..</a:t>
            </a:r>
            <a:endParaRPr lang="en-US" b="1" i="0" dirty="0">
              <a:solidFill>
                <a:srgbClr val="000000"/>
              </a:solidFill>
              <a:effectLst/>
              <a:latin typeface="ff1"/>
            </a:endParaRPr>
          </a:p>
          <a:p>
            <a:pPr algn="l"/>
            <a:endParaRPr lang="en-US" b="1" i="0" dirty="0">
              <a:solidFill>
                <a:srgbClr val="000000"/>
              </a:solidFill>
              <a:effectLst/>
              <a:latin typeface="ff1"/>
            </a:endParaRPr>
          </a:p>
          <a:p>
            <a:pPr algn="l"/>
            <a:r>
              <a:rPr lang="en-US" b="1" i="0" dirty="0">
                <a:solidFill>
                  <a:srgbClr val="000000"/>
                </a:solidFill>
                <a:effectLst/>
                <a:latin typeface="ff1"/>
              </a:rPr>
              <a:t>Now Christian wished that he could die right there, and he began crying out in sorrow, even cursing </a:t>
            </a:r>
            <a:endParaRPr lang="en-US" b="1" i="0" dirty="0">
              <a:solidFill>
                <a:srgbClr val="000000"/>
              </a:solidFill>
              <a:effectLst/>
              <a:latin typeface="ff1"/>
            </a:endParaRPr>
          </a:p>
          <a:p>
            <a:pPr algn="l"/>
            <a:r>
              <a:rPr lang="en-US" b="1" i="0" dirty="0">
                <a:solidFill>
                  <a:srgbClr val="000000"/>
                </a:solidFill>
                <a:effectLst/>
                <a:latin typeface="ff1"/>
              </a:rPr>
              <a:t>the time in which he had met with Worldly Wiseman, calling himself a fool for listening to his </a:t>
            </a:r>
            <a:endParaRPr lang="en-US" b="1" i="0" dirty="0">
              <a:solidFill>
                <a:srgbClr val="000000"/>
              </a:solidFill>
              <a:effectLst/>
              <a:latin typeface="ff1"/>
            </a:endParaRPr>
          </a:p>
          <a:p>
            <a:pPr algn="l"/>
            <a:r>
              <a:rPr lang="en-US" b="1" i="0" dirty="0">
                <a:solidFill>
                  <a:srgbClr val="000000"/>
                </a:solidFill>
                <a:effectLst/>
                <a:latin typeface="ff1"/>
              </a:rPr>
              <a:t>counsel. He was also ashamed to think that this man’s arguments, coming from the flesh, should </a:t>
            </a:r>
            <a:endParaRPr lang="en-US" b="1" i="0" dirty="0">
              <a:solidFill>
                <a:srgbClr val="000000"/>
              </a:solidFill>
              <a:effectLst/>
              <a:latin typeface="ff1"/>
            </a:endParaRPr>
          </a:p>
          <a:p>
            <a:pPr algn="l"/>
            <a:r>
              <a:rPr lang="en-US" b="1" i="0" dirty="0">
                <a:solidFill>
                  <a:srgbClr val="000000"/>
                </a:solidFill>
                <a:effectLst/>
                <a:latin typeface="ff1"/>
              </a:rPr>
              <a:t>have prevailed with him and caused him to forsake the right way. Eventually, he spoke to </a:t>
            </a:r>
            <a:endParaRPr lang="en-US" b="1" i="0" dirty="0">
              <a:solidFill>
                <a:srgbClr val="000000"/>
              </a:solidFill>
              <a:effectLst/>
              <a:latin typeface="ff1"/>
            </a:endParaRPr>
          </a:p>
          <a:p>
            <a:pPr algn="l"/>
            <a:r>
              <a:rPr lang="en-US" b="1" i="0" dirty="0">
                <a:solidFill>
                  <a:srgbClr val="000000"/>
                </a:solidFill>
                <a:effectLst/>
                <a:latin typeface="ff1"/>
              </a:rPr>
              <a:t>Evangelist</a:t>
            </a:r>
            <a:r>
              <a:rPr lang="en-US" b="1" i="0" dirty="0">
                <a:solidFill>
                  <a:srgbClr val="000000"/>
                </a:solidFill>
                <a:effectLst/>
                <a:latin typeface="ff5"/>
              </a:rPr>
              <a:t>:</a:t>
            </a:r>
            <a:r>
              <a:rPr lang="en-US" b="1" i="0" dirty="0">
                <a:solidFill>
                  <a:srgbClr val="000000"/>
                </a:solidFill>
                <a:effectLst/>
                <a:latin typeface="ff1"/>
              </a:rPr>
              <a:t> </a:t>
            </a:r>
            <a:endParaRPr lang="en-US" b="1" i="0" dirty="0">
              <a:solidFill>
                <a:srgbClr val="000000"/>
              </a:solidFill>
              <a:effectLst/>
              <a:latin typeface="ff1"/>
            </a:endParaRPr>
          </a:p>
          <a:p>
            <a:pPr algn="l"/>
            <a:r>
              <a:rPr lang="en-US" b="1" i="0" dirty="0">
                <a:solidFill>
                  <a:srgbClr val="000000"/>
                </a:solidFill>
                <a:effectLst/>
                <a:latin typeface="ff5"/>
              </a:rPr>
              <a:t>Christian:</a:t>
            </a:r>
            <a:r>
              <a:rPr lang="en-US" b="1" i="0" dirty="0">
                <a:solidFill>
                  <a:srgbClr val="000000"/>
                </a:solidFill>
                <a:effectLst/>
                <a:latin typeface="ff1"/>
              </a:rPr>
              <a:t> “Sir, what do you think? Is there still hope? Can I go back and go up to the gate? Will I </a:t>
            </a:r>
            <a:endParaRPr lang="en-US" b="1" i="0" dirty="0">
              <a:solidFill>
                <a:srgbClr val="000000"/>
              </a:solidFill>
              <a:effectLst/>
              <a:latin typeface="ff5"/>
            </a:endParaRPr>
          </a:p>
          <a:p>
            <a:pPr algn="l"/>
            <a:r>
              <a:rPr lang="en-US" b="1" i="0" dirty="0">
                <a:solidFill>
                  <a:srgbClr val="000000"/>
                </a:solidFill>
                <a:effectLst/>
                <a:latin typeface="ff1"/>
              </a:rPr>
              <a:t>be abandoned for what I’ve done, and sent back from the gate ashamed? I am sorry I listened to this </a:t>
            </a:r>
            <a:endParaRPr lang="en-US" b="1" i="0" dirty="0">
              <a:solidFill>
                <a:srgbClr val="000000"/>
              </a:solidFill>
              <a:effectLst/>
              <a:latin typeface="ff1"/>
            </a:endParaRPr>
          </a:p>
          <a:p>
            <a:pPr algn="l"/>
            <a:r>
              <a:rPr lang="en-US" b="1" i="0" dirty="0">
                <a:solidFill>
                  <a:srgbClr val="000000"/>
                </a:solidFill>
                <a:effectLst/>
                <a:latin typeface="ff1"/>
              </a:rPr>
              <a:t>man’s advice. May my sin be forgiven?” </a:t>
            </a:r>
            <a:endParaRPr lang="en-US" b="1" i="0" dirty="0">
              <a:solidFill>
                <a:srgbClr val="000000"/>
              </a:solidFill>
              <a:effectLst/>
              <a:latin typeface="ff1"/>
            </a:endParaRPr>
          </a:p>
          <a:p>
            <a:pPr algn="l"/>
            <a:r>
              <a:rPr lang="en-US" b="1" i="0" dirty="0">
                <a:solidFill>
                  <a:srgbClr val="000000"/>
                </a:solidFill>
                <a:effectLst/>
                <a:latin typeface="ff5"/>
              </a:rPr>
              <a:t>Evangelist:</a:t>
            </a:r>
            <a:r>
              <a:rPr lang="en-US" b="1" i="0" dirty="0">
                <a:solidFill>
                  <a:srgbClr val="000000"/>
                </a:solidFill>
                <a:effectLst/>
                <a:latin typeface="ff1"/>
              </a:rPr>
              <a:t> “Your sin is very great, for it has transgressed twice: you have forsaken the way, and </a:t>
            </a:r>
            <a:endParaRPr lang="en-US" b="1" i="0" dirty="0">
              <a:solidFill>
                <a:srgbClr val="000000"/>
              </a:solidFill>
              <a:effectLst/>
              <a:latin typeface="ff5"/>
            </a:endParaRPr>
          </a:p>
          <a:p>
            <a:pPr algn="l"/>
            <a:r>
              <a:rPr lang="en-US" b="1" i="0" dirty="0">
                <a:solidFill>
                  <a:srgbClr val="000000"/>
                </a:solidFill>
                <a:effectLst/>
                <a:latin typeface="ff1"/>
              </a:rPr>
              <a:t>you have walked in forbidden paths. But the man at the gate will still receive you, for he has </a:t>
            </a:r>
            <a:endParaRPr lang="en-US" b="1" i="0" dirty="0">
              <a:solidFill>
                <a:srgbClr val="000000"/>
              </a:solidFill>
              <a:effectLst/>
              <a:latin typeface="ff1"/>
            </a:endParaRPr>
          </a:p>
          <a:p>
            <a:pPr algn="l"/>
            <a:r>
              <a:rPr lang="en-US" b="1" i="0" dirty="0">
                <a:solidFill>
                  <a:srgbClr val="000000"/>
                </a:solidFill>
                <a:effectLst/>
                <a:latin typeface="ff1"/>
              </a:rPr>
              <a:t>goodwill for men. But take heed that you do not turn aside again, lest you perish from the way, when </a:t>
            </a:r>
            <a:endParaRPr lang="en-US" b="1" i="0" dirty="0">
              <a:solidFill>
                <a:srgbClr val="000000"/>
              </a:solidFill>
              <a:effectLst/>
              <a:latin typeface="ff1"/>
            </a:endParaRPr>
          </a:p>
          <a:p>
            <a:pPr algn="l"/>
            <a:r>
              <a:rPr lang="en-US" b="1" i="0" dirty="0">
                <a:solidFill>
                  <a:srgbClr val="000000"/>
                </a:solidFill>
                <a:effectLst/>
                <a:latin typeface="ff1"/>
              </a:rPr>
              <a:t>His wrath is kindled but a little.</a:t>
            </a:r>
            <a:endParaRPr lang="en-US" b="1" i="0" dirty="0">
              <a:solidFill>
                <a:srgbClr val="000000"/>
              </a:solidFill>
              <a:effectLst/>
              <a:latin typeface="ff1"/>
            </a:endParaRPr>
          </a:p>
          <a:p>
            <a:pPr algn="l"/>
            <a:endParaRPr lang="en-US" b="1" i="0" dirty="0">
              <a:solidFill>
                <a:srgbClr val="000000"/>
              </a:solidFill>
              <a:effectLst/>
              <a:latin typeface="ff1"/>
            </a:endParaRPr>
          </a:p>
          <a:p>
            <a:pPr algn="l"/>
            <a:r>
              <a:rPr lang="en-US" b="1" i="0" dirty="0">
                <a:solidFill>
                  <a:srgbClr val="000000"/>
                </a:solidFill>
                <a:effectLst/>
                <a:latin typeface="ff1"/>
              </a:rPr>
              <a:t>Then Christian resolved to go back, and Evangelist gave him a smile and bid him God-speed. So he </a:t>
            </a:r>
            <a:endParaRPr lang="en-US" b="1" i="0" dirty="0">
              <a:solidFill>
                <a:srgbClr val="000000"/>
              </a:solidFill>
              <a:effectLst/>
              <a:latin typeface="ff1"/>
            </a:endParaRPr>
          </a:p>
          <a:p>
            <a:pPr algn="l"/>
            <a:r>
              <a:rPr lang="en-US" b="1" i="0" dirty="0">
                <a:solidFill>
                  <a:srgbClr val="000000"/>
                </a:solidFill>
                <a:effectLst/>
                <a:latin typeface="ff1"/>
              </a:rPr>
              <a:t>went on quickly, not speaking to anyone he encountered. He proceeded the whole time as though he </a:t>
            </a:r>
            <a:endParaRPr lang="en-US" b="1" i="0" dirty="0">
              <a:solidFill>
                <a:srgbClr val="000000"/>
              </a:solidFill>
              <a:effectLst/>
              <a:latin typeface="ff1"/>
            </a:endParaRPr>
          </a:p>
          <a:p>
            <a:pPr algn="l"/>
            <a:r>
              <a:rPr lang="en-US" b="1" i="0" dirty="0">
                <a:solidFill>
                  <a:srgbClr val="000000"/>
                </a:solidFill>
                <a:effectLst/>
                <a:latin typeface="ff1"/>
              </a:rPr>
              <a:t>was walking on forbidden ground, and did not consider himself safe until he was again in the way </a:t>
            </a:r>
            <a:endParaRPr lang="en-US" b="1" i="0" dirty="0">
              <a:solidFill>
                <a:srgbClr val="000000"/>
              </a:solidFill>
              <a:effectLst/>
              <a:latin typeface="ff1"/>
            </a:endParaRPr>
          </a:p>
          <a:p>
            <a:pPr algn="l"/>
            <a:r>
              <a:rPr lang="en-US" b="1" i="0" dirty="0">
                <a:solidFill>
                  <a:srgbClr val="000000"/>
                </a:solidFill>
                <a:effectLst/>
                <a:latin typeface="ff1"/>
              </a:rPr>
              <a:t>which he had left to follow Mr. Worldly Wiseman’s counsel. In due time, Christian made his way to </a:t>
            </a:r>
            <a:endParaRPr lang="en-US" b="1" i="0" dirty="0">
              <a:solidFill>
                <a:srgbClr val="000000"/>
              </a:solidFill>
              <a:effectLst/>
              <a:latin typeface="ff1"/>
            </a:endParaRPr>
          </a:p>
          <a:p>
            <a:pPr algn="l"/>
            <a:r>
              <a:rPr lang="en-US" b="1" i="0" dirty="0">
                <a:solidFill>
                  <a:srgbClr val="000000"/>
                </a:solidFill>
                <a:effectLst/>
                <a:latin typeface="ff1"/>
              </a:rPr>
              <a:t>the gate, upon which he saw written, “Knock, and it shall be opened to you.”</a:t>
            </a:r>
            <a:endParaRPr lang="en-US" b="1" i="0" dirty="0">
              <a:solidFill>
                <a:srgbClr val="000000"/>
              </a:solidFill>
              <a:effectLst/>
              <a:latin typeface="ff1"/>
            </a:endParaRPr>
          </a:p>
          <a:p>
            <a:pPr algn="l"/>
            <a:endParaRPr lang="en-US" b="0" i="0" dirty="0">
              <a:solidFill>
                <a:srgbClr val="000000"/>
              </a:solidFill>
              <a:effectLst/>
              <a:latin typeface="ff1"/>
            </a:endParaRPr>
          </a:p>
          <a:p>
            <a:pPr algn="l"/>
            <a:r>
              <a:rPr lang="en-US" b="1" dirty="0">
                <a:solidFill>
                  <a:srgbClr val="FFFFFF"/>
                </a:solidFill>
                <a:effectLst/>
                <a:latin typeface="Söhne"/>
              </a:rPr>
              <a:t>I read this lenghty section;</a:t>
            </a:r>
            <a:endParaRPr lang="en-US" b="1" dirty="0">
              <a:solidFill>
                <a:srgbClr val="FFFFFF"/>
              </a:solidFill>
              <a:effectLst/>
              <a:latin typeface="Söhne"/>
            </a:endParaRPr>
          </a:p>
          <a:p>
            <a:pPr algn="l"/>
            <a:r>
              <a:rPr lang="en-US" b="1" dirty="0">
                <a:solidFill>
                  <a:srgbClr val="FFFFFF"/>
                </a:solidFill>
                <a:effectLst/>
                <a:latin typeface="Söhne"/>
              </a:rPr>
              <a:t>So we can remember and be graful for;</a:t>
            </a:r>
            <a:endParaRPr lang="en-US" b="1" dirty="0">
              <a:solidFill>
                <a:srgbClr val="FFFFFF"/>
              </a:solidFill>
              <a:effectLst/>
              <a:latin typeface="Söhne"/>
            </a:endParaRPr>
          </a:p>
          <a:p>
            <a:pPr algn="l"/>
            <a:r>
              <a:rPr lang="en-US" b="1" dirty="0">
                <a:solidFill>
                  <a:srgbClr val="FFFFFF"/>
                </a:solidFill>
                <a:effectLst/>
                <a:latin typeface="Söhne"/>
              </a:rPr>
              <a:t>How we came to the Lord and the circumstances surrounding our coming to Him.</a:t>
            </a:r>
            <a:endParaRPr lang="en-US" b="1" dirty="0">
              <a:solidFill>
                <a:srgbClr val="FFFFFF"/>
              </a:solidFill>
              <a:effectLst/>
              <a:latin typeface="Söhne"/>
            </a:endParaRPr>
          </a:p>
          <a:p>
            <a:pPr algn="l"/>
            <a:r>
              <a:rPr lang="en-US" b="1" dirty="0">
                <a:solidFill>
                  <a:srgbClr val="FFFFFF"/>
                </a:solidFill>
                <a:effectLst/>
                <a:latin typeface="Söhne"/>
              </a:rPr>
              <a:t>Christian</a:t>
            </a:r>
            <a:endParaRPr lang="en-US" b="1" dirty="0">
              <a:solidFill>
                <a:srgbClr val="FFFFFF"/>
              </a:solidFill>
              <a:effectLst/>
              <a:latin typeface="Söhne"/>
            </a:endParaRPr>
          </a:p>
          <a:p>
            <a:pPr algn="l"/>
            <a:r>
              <a:rPr lang="en-US" b="1" dirty="0">
                <a:solidFill>
                  <a:srgbClr val="FFFFFF"/>
                </a:solidFill>
                <a:effectLst/>
                <a:latin typeface="Söhne"/>
              </a:rPr>
              <a:t>Received a book</a:t>
            </a:r>
            <a:endParaRPr lang="en-US" b="1" dirty="0">
              <a:solidFill>
                <a:srgbClr val="FFFFFF"/>
              </a:solidFill>
              <a:effectLst/>
              <a:latin typeface="Söhne"/>
            </a:endParaRPr>
          </a:p>
          <a:p>
            <a:pPr algn="l"/>
            <a:r>
              <a:rPr lang="en-US" b="1" dirty="0">
                <a:solidFill>
                  <a:srgbClr val="FFFFFF"/>
                </a:solidFill>
                <a:effectLst/>
                <a:latin typeface="Söhne"/>
              </a:rPr>
              <a:t>Recognized the burden on his back</a:t>
            </a:r>
            <a:endParaRPr lang="en-US" b="1" dirty="0">
              <a:solidFill>
                <a:srgbClr val="FFFFFF"/>
              </a:solidFill>
              <a:effectLst/>
              <a:latin typeface="Söhne"/>
            </a:endParaRPr>
          </a:p>
          <a:p>
            <a:pPr algn="l"/>
            <a:r>
              <a:rPr lang="en-US" b="1" dirty="0">
                <a:solidFill>
                  <a:srgbClr val="FFFFFF"/>
                </a:solidFill>
                <a:effectLst/>
                <a:latin typeface="Söhne"/>
              </a:rPr>
              <a:t>'bumps into' Evangelist who sends him to the gate and cross</a:t>
            </a:r>
            <a:endParaRPr lang="en-US" b="1" dirty="0">
              <a:solidFill>
                <a:srgbClr val="FFFFFF"/>
              </a:solidFill>
              <a:effectLst/>
              <a:latin typeface="Söhne"/>
            </a:endParaRPr>
          </a:p>
          <a:p>
            <a:pPr algn="l"/>
            <a:r>
              <a:rPr lang="en-US" b="1" dirty="0">
                <a:solidFill>
                  <a:srgbClr val="FFFFFF"/>
                </a:solidFill>
                <a:effectLst/>
                <a:latin typeface="Söhne"/>
              </a:rPr>
              <a:t>Bump into 'Obstinate and Pliable who serve to sharpen his focus and strengthen his resolve</a:t>
            </a:r>
            <a:endParaRPr lang="en-US" b="1" dirty="0">
              <a:solidFill>
                <a:srgbClr val="FFFFFF"/>
              </a:solidFill>
              <a:effectLst/>
              <a:latin typeface="Söhne"/>
            </a:endParaRPr>
          </a:p>
          <a:p>
            <a:pPr algn="l"/>
            <a:r>
              <a:rPr lang="en-US" b="1" dirty="0">
                <a:solidFill>
                  <a:srgbClr val="FFFFFF"/>
                </a:solidFill>
                <a:effectLst/>
                <a:latin typeface="Söhne"/>
              </a:rPr>
              <a:t>falls into the swamp of Dispondence</a:t>
            </a:r>
            <a:endParaRPr lang="en-US" b="1" dirty="0">
              <a:solidFill>
                <a:srgbClr val="FFFFFF"/>
              </a:solidFill>
              <a:effectLst/>
              <a:latin typeface="Söhne"/>
            </a:endParaRPr>
          </a:p>
          <a:p>
            <a:pPr algn="l"/>
            <a:r>
              <a:rPr lang="en-US" b="1" dirty="0">
                <a:solidFill>
                  <a:srgbClr val="FFFFFF"/>
                </a:solidFill>
                <a:effectLst/>
                <a:latin typeface="Söhne"/>
              </a:rPr>
              <a:t>a man named “Help' comes to his rescue by telling him there are actually steps to easliy get out.</a:t>
            </a:r>
            <a:endParaRPr lang="en-US" b="1" dirty="0">
              <a:solidFill>
                <a:srgbClr val="FFFFFF"/>
              </a:solidFill>
              <a:effectLst/>
              <a:latin typeface="Söhne"/>
            </a:endParaRPr>
          </a:p>
          <a:p>
            <a:pPr algn="l"/>
            <a:r>
              <a:rPr lang="en-US" b="1" dirty="0">
                <a:solidFill>
                  <a:srgbClr val="FFFFFF"/>
                </a:solidFill>
                <a:effectLst/>
                <a:latin typeface="Söhne"/>
              </a:rPr>
              <a:t>Continuing on he meets another man who would take like to put him on the wide path.</a:t>
            </a:r>
            <a:endParaRPr lang="en-US" b="1" dirty="0">
              <a:solidFill>
                <a:srgbClr val="FFFFFF"/>
              </a:solidFill>
              <a:effectLst/>
              <a:latin typeface="Söhne"/>
            </a:endParaRPr>
          </a:p>
          <a:p>
            <a:pPr algn="l"/>
            <a:r>
              <a:rPr lang="en-US" b="1" dirty="0">
                <a:solidFill>
                  <a:srgbClr val="FFFFFF"/>
                </a:solidFill>
                <a:effectLst/>
                <a:latin typeface="Söhne"/>
              </a:rPr>
              <a:t>Christian is again tripped up but Evangelist is able to re-align him.</a:t>
            </a:r>
            <a:endParaRPr lang="en-US" b="1" dirty="0">
              <a:solidFill>
                <a:srgbClr val="FFFFFF"/>
              </a:solidFill>
              <a:effectLst/>
              <a:latin typeface="Söhne"/>
            </a:endParaRPr>
          </a:p>
          <a:p>
            <a:pPr algn="l"/>
            <a:r>
              <a:rPr lang="en-US" b="1" dirty="0">
                <a:solidFill>
                  <a:srgbClr val="FFFFFF"/>
                </a:solidFill>
                <a:effectLst/>
                <a:latin typeface="Söhne"/>
              </a:rPr>
              <a:t>Bunyan does a great jobunacking even God's involvement in the calling of His children.</a:t>
            </a:r>
            <a:endParaRPr lang="en-US" b="1" dirty="0">
              <a:solidFill>
                <a:srgbClr val="FFFFFF"/>
              </a:solidFill>
              <a:effectLst/>
              <a:latin typeface="Söhne"/>
            </a:endParaRPr>
          </a:p>
          <a:p>
            <a:pPr algn="l"/>
            <a:endParaRPr lang="en-US" b="1" dirty="0">
              <a:solidFill>
                <a:srgbClr val="FFFFFF"/>
              </a:solidFill>
              <a:effectLst/>
              <a:latin typeface="Söhne"/>
            </a:endParaRPr>
          </a:p>
          <a:p>
            <a:pPr algn="l"/>
            <a:r>
              <a:rPr lang="en-US" b="1" dirty="0">
                <a:solidFill>
                  <a:srgbClr val="FFFFFF"/>
                </a:solidFill>
                <a:effectLst/>
                <a:latin typeface="Söhne"/>
              </a:rPr>
              <a:t>For each of us it is wildly different but none the less each of us can now look back at 'circumstance', situations or discussions and say</a:t>
            </a:r>
            <a:endParaRPr lang="en-US" b="1" dirty="0">
              <a:solidFill>
                <a:srgbClr val="FFFFFF"/>
              </a:solidFill>
              <a:effectLst/>
              <a:latin typeface="Söhne"/>
            </a:endParaRPr>
          </a:p>
          <a:p>
            <a:pPr algn="l"/>
            <a:r>
              <a:rPr lang="en-US" b="1" dirty="0">
                <a:solidFill>
                  <a:srgbClr val="FFFFFF"/>
                </a:solidFill>
                <a:effectLst/>
                <a:latin typeface="Söhne"/>
              </a:rPr>
              <a:t>without a doubt, God was with me every step of the way. His was the force behind everything required to bring me TO the gate.</a:t>
            </a:r>
            <a:endParaRPr lang="en-US" b="1" dirty="0">
              <a:solidFill>
                <a:srgbClr val="FFFFFF"/>
              </a:solidFill>
              <a:effectLst/>
              <a:latin typeface="Söhne"/>
            </a:endParaRPr>
          </a:p>
          <a:p>
            <a:pPr algn="l"/>
            <a:endParaRPr lang="en-US" b="1" dirty="0">
              <a:solidFill>
                <a:srgbClr val="FFFFFF"/>
              </a:solidFill>
              <a:effectLst/>
              <a:latin typeface="Söhne"/>
            </a:endParaRPr>
          </a:p>
          <a:p>
            <a:pPr algn="l"/>
            <a:r>
              <a:rPr lang="en-US" b="1" dirty="0">
                <a:solidFill>
                  <a:srgbClr val="FFFFFF"/>
                </a:solidFill>
                <a:effectLst/>
                <a:latin typeface="Söhne"/>
              </a:rPr>
              <a:t> I want us to remember that ever encounter, every word uttered to us,  every opportunity, </a:t>
            </a:r>
            <a:endParaRPr lang="en-US" b="1" dirty="0">
              <a:solidFill>
                <a:srgbClr val="FFFFFF"/>
              </a:solidFill>
              <a:effectLst/>
              <a:latin typeface="Söhne"/>
            </a:endParaRPr>
          </a:p>
          <a:p>
            <a:pPr algn="l"/>
            <a:r>
              <a:rPr lang="en-US" b="1" dirty="0">
                <a:solidFill>
                  <a:srgbClr val="FFFFFF"/>
                </a:solidFill>
                <a:effectLst/>
                <a:latin typeface="Söhne"/>
              </a:rPr>
              <a:t>	every obstacle and finally even our willingness to embrace the Gospel are ALL from Him.</a:t>
            </a:r>
            <a:endParaRPr lang="en-US" b="1" dirty="0">
              <a:solidFill>
                <a:srgbClr val="FFFFFF"/>
              </a:solidFill>
              <a:effectLst/>
              <a:latin typeface="Söhne"/>
            </a:endParaRPr>
          </a:p>
          <a:p>
            <a:pPr algn="l"/>
            <a:endParaRPr lang="en-US" b="1" dirty="0">
              <a:solidFill>
                <a:srgbClr val="FFFFFF"/>
              </a:solidFill>
              <a:effectLst/>
              <a:latin typeface="Söhne"/>
            </a:endParaRPr>
          </a:p>
          <a:p>
            <a:pPr algn="l"/>
            <a:r>
              <a:rPr lang="en-US" b="1" dirty="0">
                <a:solidFill>
                  <a:srgbClr val="FFFFFF"/>
                </a:solidFill>
                <a:effectLst/>
                <a:latin typeface="Söhne"/>
              </a:rPr>
              <a:t>We need to remember that there was NOTHING special about any one of us, we all had our homes and lives, willingly established in the city of Destruction.</a:t>
            </a:r>
            <a:endParaRPr lang="en-US" b="1" dirty="0">
              <a:solidFill>
                <a:srgbClr val="FFFFFF"/>
              </a:solidFill>
              <a:effectLst/>
              <a:latin typeface="Söhne"/>
            </a:endParaRPr>
          </a:p>
          <a:p>
            <a:pPr algn="l"/>
            <a:endParaRPr lang="en-US" b="1" dirty="0">
              <a:solidFill>
                <a:srgbClr val="FFFFFF"/>
              </a:solidFill>
              <a:effectLst/>
              <a:latin typeface="Söhne"/>
            </a:endParaRPr>
          </a:p>
          <a:p>
            <a:pPr algn="l"/>
            <a:r>
              <a:rPr lang="en-US" b="1" dirty="0">
                <a:solidFill>
                  <a:srgbClr val="FFFFFF"/>
                </a:solidFill>
                <a:effectLst/>
                <a:latin typeface="Söhne"/>
              </a:rPr>
              <a:t>I want us to remember how many mis-steps...ESPECIALLY the mis-steps we took,</a:t>
            </a:r>
            <a:endParaRPr lang="en-US" b="1" dirty="0">
              <a:solidFill>
                <a:srgbClr val="FFFFFF"/>
              </a:solidFill>
              <a:effectLst/>
              <a:latin typeface="Söhne"/>
            </a:endParaRPr>
          </a:p>
          <a:p>
            <a:pPr algn="l"/>
            <a:r>
              <a:rPr lang="en-US" b="1" dirty="0">
                <a:solidFill>
                  <a:srgbClr val="FFFFFF"/>
                </a:solidFill>
                <a:effectLst/>
                <a:latin typeface="Söhne"/>
              </a:rPr>
              <a:t>take and</a:t>
            </a:r>
            <a:r>
              <a:rPr lang="en-US" b="1" u="sng" dirty="0">
                <a:solidFill>
                  <a:srgbClr val="FFFFFF"/>
                </a:solidFill>
                <a:effectLst/>
                <a:latin typeface="Söhne"/>
              </a:rPr>
              <a:t> will</a:t>
            </a:r>
            <a:r>
              <a:rPr lang="en-US" b="1" dirty="0">
                <a:solidFill>
                  <a:srgbClr val="FFFFFF"/>
                </a:solidFill>
                <a:effectLst/>
                <a:latin typeface="Söhne"/>
              </a:rPr>
              <a:t> take  in our own unique experience. Coming to Christ, our journey until now  and ALSO as we walk along the narrow way.</a:t>
            </a:r>
            <a:endParaRPr lang="en-US" b="1" dirty="0">
              <a:solidFill>
                <a:srgbClr val="FFFFFF"/>
              </a:solidFill>
              <a:effectLst/>
              <a:latin typeface="Söhne"/>
            </a:endParaRPr>
          </a:p>
          <a:p>
            <a:pPr algn="l"/>
            <a:endParaRPr lang="en-US" b="1" i="1" dirty="0">
              <a:solidFill>
                <a:srgbClr val="FFFFFF"/>
              </a:solidFill>
              <a:effectLst/>
              <a:latin typeface="Söhne"/>
            </a:endParaRPr>
          </a:p>
          <a:p>
            <a:pPr algn="l"/>
            <a:r>
              <a:rPr lang="en-US" i="1" dirty="0">
                <a:solidFill>
                  <a:srgbClr val="FFFFFF"/>
                </a:solidFill>
                <a:effectLst/>
                <a:latin typeface="Söhne"/>
              </a:rPr>
              <a:t>Note</a:t>
            </a:r>
            <a:endParaRPr lang="en-US" b="1" dirty="0">
              <a:solidFill>
                <a:srgbClr val="FFFFFF"/>
              </a:solidFill>
              <a:effectLst/>
              <a:latin typeface="Söhne"/>
            </a:endParaRPr>
          </a:p>
          <a:p>
            <a:pPr algn="l"/>
            <a:r>
              <a:rPr lang="en-US" b="0" i="1" dirty="0">
                <a:solidFill>
                  <a:srgbClr val="FFFFFF"/>
                </a:solidFill>
                <a:effectLst/>
                <a:latin typeface="Söhne"/>
              </a:rPr>
              <a:t>In "The Pilgrim's Progress" by John Bunyan, Christian does not immediately lose his burden when he enters the Wicket Gate because the burden he carries symbolizes the weight of his sins and guilt. The Wicket Gate represents the entrance to the path of salvation, and Christian's journey is allegorical, reflecting the Christian experience of seeking salvation and deliverance from sin.</a:t>
            </a:r>
            <a:endParaRPr lang="en-US" b="0" i="1" dirty="0">
              <a:solidFill>
                <a:srgbClr val="FFFFFF"/>
              </a:solidFill>
              <a:effectLst/>
              <a:latin typeface="Söhne"/>
            </a:endParaRPr>
          </a:p>
          <a:p>
            <a:pPr algn="l"/>
            <a:r>
              <a:rPr lang="en-US" b="0" i="1" dirty="0">
                <a:solidFill>
                  <a:srgbClr val="FFFFFF"/>
                </a:solidFill>
                <a:effectLst/>
                <a:latin typeface="Söhne"/>
              </a:rPr>
              <a:t>Christian's burden is a heavy load on his back that he has carried for a long time, burdened by the realization of his sinful nature and the fear of divine judgment. When he reaches the Wicket Gate, he is allowed entry into the narrow way that leads to the Celestial City (Heaven). However, his burden is not removed immediately because Bunyan intends to convey several important spiritual truths through this allegorical element of the story:</a:t>
            </a:r>
            <a:endParaRPr lang="en-US" b="0" i="1" dirty="0">
              <a:solidFill>
                <a:srgbClr val="FFFFFF"/>
              </a:solidFill>
              <a:effectLst/>
              <a:latin typeface="Söhne"/>
            </a:endParaRPr>
          </a:p>
          <a:p>
            <a:pPr algn="l">
              <a:buFont typeface="+mj-lt"/>
              <a:buAutoNum type="arabicPeriod"/>
            </a:pPr>
            <a:r>
              <a:rPr lang="en-US" b="0" i="1" dirty="0">
                <a:solidFill>
                  <a:srgbClr val="FFFFFF"/>
                </a:solidFill>
                <a:effectLst/>
                <a:latin typeface="Söhne"/>
              </a:rPr>
              <a:t>The Burden of Sin: Christian's burden symbolizes the weight of sin and guilt that all individuals carry before they come to faith. It illustrates the conviction of sin that leads people to seek salvation and forgiveness.</a:t>
            </a:r>
            <a:endParaRPr lang="en-US" b="0" i="1" dirty="0">
              <a:solidFill>
                <a:srgbClr val="FFFFFF"/>
              </a:solidFill>
              <a:effectLst/>
              <a:latin typeface="Söhne"/>
            </a:endParaRPr>
          </a:p>
          <a:p>
            <a:pPr algn="l">
              <a:buFont typeface="+mj-lt"/>
              <a:buAutoNum type="arabicPeriod"/>
            </a:pPr>
            <a:r>
              <a:rPr lang="en-US" b="0" i="1" dirty="0">
                <a:solidFill>
                  <a:srgbClr val="FFFFFF"/>
                </a:solidFill>
                <a:effectLst/>
                <a:latin typeface="Söhne"/>
              </a:rPr>
              <a:t>The Process of Sanctification: Christian's journey is not just about salvation but also about the ongoing process of sanctification, which is the transformation of the believer's character to become more Christlike. The removal of the burden is symbolic of the gradual process of becoming free from the power of sin and growing in spiritual maturity.</a:t>
            </a:r>
            <a:endParaRPr lang="en-US" b="0" i="1" dirty="0">
              <a:solidFill>
                <a:srgbClr val="FFFFFF"/>
              </a:solidFill>
              <a:effectLst/>
              <a:latin typeface="Söhne"/>
            </a:endParaRPr>
          </a:p>
          <a:p>
            <a:pPr algn="l">
              <a:buFont typeface="+mj-lt"/>
              <a:buAutoNum type="arabicPeriod"/>
            </a:pPr>
            <a:r>
              <a:rPr lang="en-US" b="0" i="1" dirty="0">
                <a:solidFill>
                  <a:srgbClr val="FFFFFF"/>
                </a:solidFill>
                <a:effectLst/>
                <a:latin typeface="Söhne"/>
              </a:rPr>
              <a:t>God's Timing: The timing of Christian's burden being removed signifies that God's grace and deliverance come at His appointed time. It's a reminder that people must trust in God's plan and timing for their spiritual growth and redemption.</a:t>
            </a:r>
            <a:endParaRPr lang="en-US" b="0" i="1" dirty="0">
              <a:solidFill>
                <a:srgbClr val="FFFFFF"/>
              </a:solidFill>
              <a:effectLst/>
              <a:latin typeface="Söhne"/>
            </a:endParaRPr>
          </a:p>
          <a:p>
            <a:pPr algn="l">
              <a:buFont typeface="+mj-lt"/>
              <a:buAutoNum type="arabicPeriod"/>
            </a:pPr>
            <a:r>
              <a:rPr lang="en-US" b="0" i="1" dirty="0">
                <a:solidFill>
                  <a:srgbClr val="FFFFFF"/>
                </a:solidFill>
                <a:effectLst/>
                <a:latin typeface="Söhne"/>
              </a:rPr>
              <a:t>Assurance of Salvation: By keeping the burden on Christian for a time, Bunyan emphasizes that salvation is not based on works but on faith in Christ. Christian's burden is ultimately removed when he reaches the Cross, representing the moment of genuine repentance and faith in Christ's atonement for sin.</a:t>
            </a:r>
            <a:endParaRPr lang="en-US" b="0" i="1" dirty="0">
              <a:solidFill>
                <a:srgbClr val="FFFFFF"/>
              </a:solidFill>
              <a:effectLst/>
              <a:latin typeface="Söhne"/>
            </a:endParaRPr>
          </a:p>
          <a:p>
            <a:pPr algn="l"/>
            <a:r>
              <a:rPr lang="en-US" b="0" i="1" dirty="0">
                <a:solidFill>
                  <a:srgbClr val="FFFFFF"/>
                </a:solidFill>
                <a:effectLst/>
                <a:latin typeface="Söhne"/>
              </a:rPr>
              <a:t>So, Christian's burden is not removed immediately at the Wicket Gate to convey these deeper theological and allegorical messages about the Christian journey and the process of salvation. It is only after he reaches the Cross that his burden is lifted, signifying his redemption and forgiveness through faith in Christ.</a:t>
            </a:r>
            <a:endParaRPr lang="en-US" b="0" i="1" dirty="0">
              <a:solidFill>
                <a:srgbClr val="FFFFFF"/>
              </a:solidFill>
              <a:effectLst/>
              <a:latin typeface="Söhne"/>
            </a:endParaRPr>
          </a:p>
          <a:p>
            <a:pPr algn="l"/>
            <a:r>
              <a:rPr lang="en-US" b="0" i="1" dirty="0">
                <a:solidFill>
                  <a:srgbClr val="FFFFFF"/>
                </a:solidFill>
                <a:effectLst/>
                <a:latin typeface="Söhne"/>
              </a:rPr>
              <a:t>Regenerate</a:t>
            </a:r>
            <a:endParaRPr lang="en-US" b="0" i="1" dirty="0">
              <a:solidFill>
                <a:srgbClr val="FFFFFF"/>
              </a:solidFill>
              <a:effectLst/>
              <a:latin typeface="Söhne"/>
            </a:endParaRPr>
          </a:p>
          <a:p>
            <a:pPr algn="l"/>
            <a:endParaRPr lang="en-US" b="0" i="0" dirty="0">
              <a:solidFill>
                <a:srgbClr val="000000"/>
              </a:solidFill>
              <a:effectLst/>
              <a:latin typeface="ff1"/>
            </a:endParaRPr>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t>READ</a:t>
            </a:r>
            <a:endParaRPr lang="en-US" sz="1800" dirty="0"/>
          </a:p>
          <a:p>
            <a:r>
              <a:rPr lang="en-US" sz="1800" b="1" dirty="0"/>
              <a:t>In Romans, Paul TELLS us that as followers of Christ, although we are walking in the narrow way, </a:t>
            </a:r>
            <a:endParaRPr lang="en-US" sz="1800" b="1" dirty="0"/>
          </a:p>
          <a:p>
            <a:r>
              <a:rPr lang="en-US" sz="1800" b="1" dirty="0"/>
              <a:t>We need not fear falling away, </a:t>
            </a:r>
            <a:endParaRPr lang="en-US" sz="1800" b="1" dirty="0"/>
          </a:p>
          <a:p>
            <a:r>
              <a:rPr lang="en-US" sz="1800" b="1" dirty="0"/>
              <a:t>He uses argues the lesser from the greater. </a:t>
            </a:r>
            <a:endParaRPr lang="en-US" sz="1800" b="1" dirty="0"/>
          </a:p>
          <a:p>
            <a:r>
              <a:rPr lang="en-US" sz="1800" b="1" dirty="0"/>
              <a:t>If God has already spent His son's blood to redeem us, how will he not ensure our arrival at the goal.</a:t>
            </a:r>
            <a:endParaRPr lang="en-US" sz="1800" b="1" dirty="0"/>
          </a:p>
          <a:p>
            <a:endParaRPr lang="en-US" sz="1800" b="1" dirty="0"/>
          </a:p>
          <a:p>
            <a:r>
              <a:rPr lang="en-US" sz="1800" b="1" dirty="0"/>
              <a:t>David confirms this for us in Psalm 23...even though i walk through the valley of the shadow of death you are with me. and again in PS 139</a:t>
            </a:r>
            <a:endParaRPr lang="en-US" sz="1800" b="1" dirty="0"/>
          </a:p>
          <a:p>
            <a:r>
              <a:rPr lang="en-US" sz="1800" b="1" dirty="0"/>
              <a:t>Psalm 139:8–12</a:t>
            </a:r>
            <a:endParaRPr lang="en-US" sz="1800" b="1" dirty="0"/>
          </a:p>
          <a:p>
            <a:r>
              <a:rPr lang="en-US" sz="1800" b="1" dirty="0"/>
              <a:t>If I ascend to heaven, You are there; If I make my bed in Sheol, behold, </a:t>
            </a:r>
            <a:endParaRPr lang="en-US" sz="1800" b="1" dirty="0"/>
          </a:p>
          <a:p>
            <a:r>
              <a:rPr lang="en-US" sz="1800" b="1" dirty="0"/>
              <a:t>You are there. If I take the wings of the dawn, </a:t>
            </a:r>
            <a:endParaRPr lang="en-US" sz="1800" b="1" dirty="0"/>
          </a:p>
          <a:p>
            <a:r>
              <a:rPr lang="en-US" sz="1800" b="1" dirty="0"/>
              <a:t>If I dwell in the remotest part of the sea,</a:t>
            </a:r>
            <a:endParaRPr lang="en-US" sz="1800" b="1" dirty="0"/>
          </a:p>
          <a:p>
            <a:r>
              <a:rPr lang="en-US" sz="1800" b="1" dirty="0"/>
              <a:t> Even there Your hand will lead me, And Your right hand will lay hold of me.</a:t>
            </a:r>
            <a:endParaRPr lang="en-US" sz="1800" b="1" dirty="0"/>
          </a:p>
          <a:p>
            <a:r>
              <a:rPr lang="en-US" sz="1800" b="1" dirty="0"/>
              <a:t> If I say, “Surely the darkness will overwhelm me, And the light around me will be night,”</a:t>
            </a:r>
            <a:endParaRPr lang="en-US" sz="1800" b="1" dirty="0"/>
          </a:p>
          <a:p>
            <a:r>
              <a:rPr lang="en-US" sz="1800" b="1" dirty="0"/>
              <a:t> Even the darkness is not dark to You, And the night is as bright as the day. </a:t>
            </a:r>
            <a:endParaRPr lang="en-US" sz="1800" b="1" dirty="0"/>
          </a:p>
          <a:p>
            <a:r>
              <a:rPr lang="en-US" sz="1800" b="1" dirty="0"/>
              <a:t>Darkness and light are alike to You.” (NASB95)</a:t>
            </a:r>
            <a:endParaRPr lang="en-US" sz="1800" b="1" dirty="0"/>
          </a:p>
          <a:p>
            <a:endParaRPr lang="en-US" sz="1800" b="1" dirty="0"/>
          </a:p>
          <a:p>
            <a:endParaRPr lang="en-US" sz="1800" b="1" dirty="0"/>
          </a:p>
          <a:p>
            <a:r>
              <a:rPr lang="en-US" sz="1800" b="1" dirty="0"/>
              <a:t>Jesus says in John 6;</a:t>
            </a:r>
            <a:endParaRPr lang="en-US" sz="1800" b="1" dirty="0"/>
          </a:p>
          <a:p>
            <a:r>
              <a:rPr lang="en-US" sz="1800" b="1" i="1" dirty="0"/>
              <a:t>John 6:39–40</a:t>
            </a:r>
            <a:endParaRPr lang="en-US" sz="1800" b="1" i="1" dirty="0"/>
          </a:p>
          <a:p>
            <a:r>
              <a:rPr lang="en-US" sz="1800" b="1" i="1" dirty="0"/>
              <a:t>“This is the will of Him who sent Me, that of all that He has given Me I lose nothing, but raise it up on the last day. </a:t>
            </a:r>
            <a:endParaRPr lang="en-US" sz="1800" b="1" i="1" dirty="0"/>
          </a:p>
          <a:p>
            <a:r>
              <a:rPr lang="en-US" sz="1800" b="1" i="1" dirty="0"/>
              <a:t>“For this is the will of My Father, that everyone who beholds the Son and believes in Him will have eternal life,</a:t>
            </a:r>
            <a:endParaRPr lang="en-US" sz="1800" b="1" i="1" dirty="0"/>
          </a:p>
          <a:p>
            <a:r>
              <a:rPr lang="en-US" sz="1800" b="1" i="1" dirty="0"/>
              <a:t>and I Myself will raise him up on the last day.”” (NASB95)</a:t>
            </a:r>
            <a:endParaRPr lang="en-US" sz="1800" b="1" i="1" dirty="0"/>
          </a:p>
          <a:p>
            <a:endParaRPr lang="en-US" sz="1800" b="1" i="1" dirty="0"/>
          </a:p>
          <a:p>
            <a:r>
              <a:rPr lang="en-US" sz="1800" b="1" dirty="0"/>
              <a:t>Paul makes it legal and logical in Romans 8.  John makes it relational and intimate.</a:t>
            </a:r>
            <a:endParaRPr lang="en-US" sz="1800" b="1" dirty="0"/>
          </a:p>
          <a:p>
            <a:r>
              <a:rPr lang="en-US" sz="1800" b="1" dirty="0"/>
              <a:t>John earlier records that Jesus sole mission was to accomplish His father's will.</a:t>
            </a:r>
            <a:endParaRPr lang="en-US" sz="1800" b="1" dirty="0"/>
          </a:p>
          <a:p>
            <a:r>
              <a:rPr lang="en-US" sz="1800" b="1" dirty="0"/>
              <a:t>His will is to not just purchase salvation (as amazing as that is) But he has also come to purchase safe passage to Journey's End at the Celestial City.</a:t>
            </a:r>
            <a:endParaRPr lang="en-US" sz="1800" b="1" dirty="0"/>
          </a:p>
          <a:p>
            <a:r>
              <a:rPr lang="en-US" sz="1800" b="1" dirty="0"/>
              <a:t>When we see salvation as a single act; transactional,logical, legal...as mind blowing as that is, that is NOT all that we have to be grateful for.</a:t>
            </a:r>
            <a:endParaRPr lang="en-US" sz="1800" b="1" dirty="0"/>
          </a:p>
          <a:p>
            <a:r>
              <a:rPr lang="en-US" sz="1800" b="1" dirty="0"/>
              <a:t>Our journey getting us TO the cross,</a:t>
            </a:r>
            <a:endParaRPr lang="en-US" sz="1800" b="1" dirty="0"/>
          </a:p>
          <a:p>
            <a:r>
              <a:rPr lang="en-US" sz="1800" b="1" dirty="0"/>
              <a:t>Our heart;s change to come to the cross and release our burden,</a:t>
            </a:r>
            <a:endParaRPr lang="en-US" sz="1800" b="1" dirty="0"/>
          </a:p>
          <a:p>
            <a:r>
              <a:rPr lang="en-US" sz="1800" b="1" dirty="0"/>
              <a:t>Our continued, day by day progress ON the narrow way are ALL designed to ellicit praise and gratitude from our hearts and minds.</a:t>
            </a:r>
            <a:endParaRPr lang="en-US" sz="1800" b="1" dirty="0"/>
          </a:p>
          <a:p>
            <a:endParaRPr lang="en-US" sz="1800" b="1" dirty="0"/>
          </a:p>
          <a:p>
            <a:r>
              <a:rPr lang="en-US" sz="1800" b="1" dirty="0"/>
              <a:t>How did we come into the way? By God's doing.</a:t>
            </a:r>
            <a:endParaRPr lang="en-US" sz="1800" b="1" dirty="0"/>
          </a:p>
          <a:p>
            <a:r>
              <a:rPr lang="en-US" sz="1800" b="1" dirty="0"/>
              <a:t>How did we pass through the gate? By God's doing</a:t>
            </a:r>
            <a:endParaRPr lang="en-US" sz="1800" b="1" dirty="0"/>
          </a:p>
          <a:p>
            <a:r>
              <a:rPr lang="en-US" sz="1800" b="1" dirty="0"/>
              <a:t>How have we made it this far through the way? God's protection, guidance and mercy</a:t>
            </a:r>
            <a:br>
              <a:rPr lang="en-US" sz="1800" b="1" dirty="0"/>
            </a:br>
            <a:r>
              <a:rPr lang="en-US" sz="1800" b="1" dirty="0"/>
              <a:t>How are we to continue on? Through the power of God having been fit for the journey by His Spirit.</a:t>
            </a:r>
            <a:endParaRPr lang="en-US" sz="1800" b="1" dirty="0"/>
          </a:p>
          <a:p>
            <a:endParaRPr lang="en-US" sz="1800" b="1" dirty="0"/>
          </a:p>
          <a:p>
            <a:r>
              <a:rPr lang="en-US" sz="1800" i="1" dirty="0">
                <a:sym typeface="+mn-ea"/>
              </a:rPr>
              <a:t>Let us see what there is in this way, which, notwithstanding this, should invite us all to it; it leads to life, to present comfort in the </a:t>
            </a:r>
            <a:r>
              <a:rPr lang="en-US" sz="1800" i="1" dirty="0" err="1">
                <a:sym typeface="+mn-ea"/>
              </a:rPr>
              <a:t>favour</a:t>
            </a:r>
            <a:r>
              <a:rPr lang="en-US" sz="1800" i="1" dirty="0">
                <a:sym typeface="+mn-ea"/>
              </a:rPr>
              <a:t> of God, which is the life of the soul; to eternal bliss, the hope of which, at the end of our way, should reconcile us to all the difficulties and inconveniences of the road. Life and godliness are put together (2 Pt. 1:3); The gate is strait and the way narrow and up-hill, but one hour in heaven will make amends for it.</a:t>
            </a:r>
            <a:endParaRPr lang="en-US" sz="1800" i="1" dirty="0"/>
          </a:p>
          <a:p>
            <a:endParaRPr lang="en-US" sz="1800" b="1"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sz="1800" b="1" i="1" dirty="0"/>
          </a:p>
          <a:p>
            <a:endParaRPr lang="en-US" sz="1800" b="1" i="1" dirty="0"/>
          </a:p>
          <a:p>
            <a:r>
              <a:rPr lang="en-US" sz="1800" i="1" dirty="0">
                <a:solidFill>
                  <a:srgbClr val="DAE0C2"/>
                </a:solidFill>
              </a:rPr>
              <a:t>.</a:t>
            </a:r>
            <a:endParaRPr lang="en-US" sz="1800" i="1" dirty="0">
              <a:solidFill>
                <a:srgbClr val="DAE0C2"/>
              </a:solidFill>
            </a:endParaRPr>
          </a:p>
          <a:p>
            <a:endParaRPr lang="en-US" sz="1800" b="1" i="1" dirty="0">
              <a:solidFill>
                <a:srgbClr val="DAE0C2"/>
              </a:solidFill>
            </a:endParaRPr>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pic>
        <p:nvPicPr>
          <p:cNvPr id="3" name="Picture 2"/>
          <p:cNvPicPr>
            <a:picLocks noChangeAspect="1"/>
          </p:cNvPicPr>
          <p:nvPr/>
        </p:nvPicPr>
        <p:blipFill>
          <a:blip r:embed="rId6"/>
          <a:stretch>
            <a:fillRect/>
          </a:stretch>
        </p:blipFill>
        <p:spPr>
          <a:xfrm rot="4768190">
            <a:off x="5796628" y="5381444"/>
            <a:ext cx="758332" cy="22026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412241" cy="3693319"/>
          </a:xfrm>
          <a:prstGeom prst="rect">
            <a:avLst/>
          </a:prstGeom>
          <a:noFill/>
        </p:spPr>
        <p:txBody>
          <a:bodyPr wrap="square">
            <a:spAutoFit/>
          </a:bodyPr>
          <a:lstStyle/>
          <a:p>
            <a:r>
              <a:rPr lang="en-US" sz="3900" dirty="0">
                <a:solidFill>
                  <a:srgbClr val="F5FC30"/>
                </a:solidFill>
              </a:rPr>
              <a:t>Matthew 7:13–14</a:t>
            </a:r>
            <a:endParaRPr lang="en-US" sz="3900" dirty="0">
              <a:solidFill>
                <a:srgbClr val="F5FC30"/>
              </a:solidFill>
            </a:endParaRPr>
          </a:p>
          <a:p>
            <a:r>
              <a:rPr lang="en-US" sz="3900" dirty="0">
                <a:solidFill>
                  <a:srgbClr val="F5FC30"/>
                </a:solidFill>
              </a:rPr>
              <a:t>“Enter through the narrow gate; for the gate is wide and the way is broad that leads to destruction, and there are many who enter through it. “For the gate is small and the way is narrow that leads to life, and there are few who find it.” (NASB95)</a:t>
            </a:r>
            <a:endParaRPr lang="en-US" sz="3900"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412241" cy="5940088"/>
          </a:xfrm>
          <a:prstGeom prst="rect">
            <a:avLst/>
          </a:prstGeom>
          <a:noFill/>
        </p:spPr>
        <p:txBody>
          <a:bodyPr wrap="square">
            <a:spAutoFit/>
          </a:bodyPr>
          <a:lstStyle/>
          <a:p>
            <a:r>
              <a:rPr lang="en-US" sz="3800" dirty="0">
                <a:solidFill>
                  <a:srgbClr val="F5FC30"/>
                </a:solidFill>
              </a:rPr>
              <a:t>Genesis 3:22–24</a:t>
            </a:r>
            <a:endParaRPr lang="en-US" sz="3800" dirty="0">
              <a:solidFill>
                <a:srgbClr val="F5FC30"/>
              </a:solidFill>
            </a:endParaRPr>
          </a:p>
          <a:p>
            <a:r>
              <a:rPr lang="en-US" sz="3800" dirty="0">
                <a:solidFill>
                  <a:srgbClr val="F5FC30"/>
                </a:solidFill>
              </a:rPr>
              <a:t>Then the LORD God said, “Behold, the man has become like one of Us, knowing good and evil; and now, he might stretch out his hand, and take also from the tree of life, and eat, and live forever”— therefore the LORD God sent him out from the garden of Eden, to cultivate the ground from which he was taken. So He drove the man out; and at the east of the garden of Eden He stationed the cherubim and the flaming sword which turned every direction to guard the way to the tree of life.”</a:t>
            </a:r>
            <a:endParaRPr lang="en-US" sz="3800"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9363" y="423989"/>
            <a:ext cx="11648661" cy="5355312"/>
          </a:xfrm>
          <a:prstGeom prst="rect">
            <a:avLst/>
          </a:prstGeom>
          <a:noFill/>
        </p:spPr>
        <p:txBody>
          <a:bodyPr wrap="square">
            <a:spAutoFit/>
          </a:bodyPr>
          <a:lstStyle/>
          <a:p>
            <a:r>
              <a:rPr lang="en-US" sz="3800" dirty="0">
                <a:solidFill>
                  <a:srgbClr val="F5FC30"/>
                </a:solidFill>
              </a:rPr>
              <a:t>Hebrews 10:19–22</a:t>
            </a:r>
            <a:endParaRPr lang="en-US" sz="3800" dirty="0">
              <a:solidFill>
                <a:srgbClr val="F5FC30"/>
              </a:solidFill>
            </a:endParaRPr>
          </a:p>
          <a:p>
            <a:r>
              <a:rPr lang="en-US" sz="3800" dirty="0">
                <a:solidFill>
                  <a:srgbClr val="F5FC30"/>
                </a:solidFill>
              </a:rPr>
              <a:t>Therefore, brethren, since we have confidence to enter the holy place by the blood of Jesus, by a new and living way which He inaugurated for us through the veil, that is, His flesh, and since we have a great priest over the house of God, let us draw near with a sincere heart in full assurance of faith, having our hearts sprinkled clean from an evil conscience and our bodies washed with pure water.”</a:t>
            </a:r>
            <a:endParaRPr lang="en-US" sz="3800" dirty="0">
              <a:solidFill>
                <a:srgbClr val="F5FC3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92099"/>
            <a:ext cx="11412241" cy="7663636"/>
          </a:xfrm>
          <a:prstGeom prst="rect">
            <a:avLst/>
          </a:prstGeom>
          <a:noFill/>
        </p:spPr>
        <p:txBody>
          <a:bodyPr wrap="square">
            <a:spAutoFit/>
          </a:bodyPr>
          <a:lstStyle/>
          <a:p>
            <a:r>
              <a:rPr lang="en-US" sz="3600" dirty="0">
                <a:solidFill>
                  <a:srgbClr val="F5FC30"/>
                </a:solidFill>
              </a:rPr>
              <a:t> Jude 5</a:t>
            </a:r>
            <a:endParaRPr lang="en-US" sz="3600" dirty="0">
              <a:solidFill>
                <a:srgbClr val="F5FC30"/>
              </a:solidFill>
            </a:endParaRPr>
          </a:p>
          <a:p>
            <a:r>
              <a:rPr lang="en-US" sz="3600" dirty="0">
                <a:solidFill>
                  <a:srgbClr val="F5FC30"/>
                </a:solidFill>
              </a:rPr>
              <a:t>Now I desire to remind you, though you know all things once for all, that the Lord, after saving a people out of the land of Egypt, subsequently destroyed those who did not believe.” (NASB95)</a:t>
            </a:r>
            <a:endParaRPr lang="en-US" sz="3600" dirty="0">
              <a:solidFill>
                <a:srgbClr val="F5FC30"/>
              </a:solidFill>
            </a:endParaRPr>
          </a:p>
          <a:p>
            <a:endParaRPr lang="en-US" sz="3900" dirty="0">
              <a:solidFill>
                <a:srgbClr val="F5FC30"/>
              </a:solidFill>
            </a:endParaRPr>
          </a:p>
          <a:p>
            <a:r>
              <a:rPr lang="en-US" sz="3900" dirty="0">
                <a:solidFill>
                  <a:srgbClr val="F5FC30"/>
                </a:solidFill>
              </a:rPr>
              <a:t>Jude 10</a:t>
            </a:r>
            <a:endParaRPr lang="en-US" sz="3900" dirty="0">
              <a:solidFill>
                <a:srgbClr val="F5FC30"/>
              </a:solidFill>
            </a:endParaRPr>
          </a:p>
          <a:p>
            <a:r>
              <a:rPr lang="en-US" sz="3900" dirty="0">
                <a:solidFill>
                  <a:srgbClr val="F5FC30"/>
                </a:solidFill>
              </a:rPr>
              <a:t>But these men revile the things which they do not understand; and the things which they know by instinct, like unreasoning animals, by these things they are destroyed.” (NASB95)</a:t>
            </a:r>
            <a:endParaRPr lang="en-US" sz="3900" dirty="0">
              <a:solidFill>
                <a:srgbClr val="F5FC30"/>
              </a:solidFill>
            </a:endParaRPr>
          </a:p>
          <a:p>
            <a:endParaRPr lang="en-US" sz="3900" dirty="0">
              <a:solidFill>
                <a:srgbClr val="F5FC30"/>
              </a:solidFill>
            </a:endParaRPr>
          </a:p>
          <a:p>
            <a:endParaRPr lang="en-US" sz="3900"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2611154"/>
            <a:ext cx="11412241" cy="1323439"/>
          </a:xfrm>
          <a:prstGeom prst="rect">
            <a:avLst/>
          </a:prstGeom>
          <a:noFill/>
        </p:spPr>
        <p:txBody>
          <a:bodyPr wrap="square">
            <a:spAutoFit/>
          </a:bodyPr>
          <a:lstStyle/>
          <a:p>
            <a:r>
              <a:rPr lang="en-US" sz="4000" b="1" u="sng" dirty="0">
                <a:solidFill>
                  <a:srgbClr val="FFFF00"/>
                </a:solidFill>
              </a:rPr>
              <a:t>Every </a:t>
            </a:r>
            <a:r>
              <a:rPr lang="en-US" sz="4000" b="1" dirty="0">
                <a:solidFill>
                  <a:srgbClr val="FFFF00"/>
                </a:solidFill>
              </a:rPr>
              <a:t>Pilgrims Progress</a:t>
            </a:r>
            <a:endParaRPr lang="en-US" sz="4000" b="1" dirty="0">
              <a:solidFill>
                <a:srgbClr val="FFFF00"/>
              </a:solidFill>
            </a:endParaRPr>
          </a:p>
          <a:p>
            <a:endParaRPr lang="en-US" sz="4000" dirty="0">
              <a:solidFill>
                <a:srgbClr val="F5FC30"/>
              </a:solidFill>
            </a:endParaRPr>
          </a:p>
        </p:txBody>
      </p:sp>
      <p:sp>
        <p:nvSpPr>
          <p:cNvPr id="6" name="Rectangle 5"/>
          <p:cNvSpPr/>
          <p:nvPr/>
        </p:nvSpPr>
        <p:spPr>
          <a:xfrm>
            <a:off x="61819" y="1974584"/>
            <a:ext cx="3745599" cy="382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
          <a:stretch>
            <a:fillRect/>
          </a:stretch>
        </p:blipFill>
        <p:spPr>
          <a:xfrm>
            <a:off x="5429981" y="0"/>
            <a:ext cx="642444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92099"/>
            <a:ext cx="11412241" cy="2861310"/>
          </a:xfrm>
          <a:prstGeom prst="rect">
            <a:avLst/>
          </a:prstGeom>
          <a:noFill/>
        </p:spPr>
        <p:txBody>
          <a:bodyPr wrap="square">
            <a:spAutoFit/>
          </a:bodyPr>
          <a:lstStyle/>
          <a:p>
            <a:r>
              <a:rPr lang="en-US" sz="3600" dirty="0">
                <a:solidFill>
                  <a:srgbClr val="F5FC30"/>
                </a:solidFill>
              </a:rPr>
              <a:t>Romans 8:31–32</a:t>
            </a:r>
            <a:endParaRPr lang="en-US" sz="3600" dirty="0">
              <a:solidFill>
                <a:srgbClr val="F5FC30"/>
              </a:solidFill>
            </a:endParaRPr>
          </a:p>
          <a:p>
            <a:r>
              <a:rPr lang="en-US" sz="3600" dirty="0">
                <a:solidFill>
                  <a:srgbClr val="F5FC30"/>
                </a:solidFill>
              </a:rPr>
              <a:t>What then shall we say to these things? If God is for us, who is against us? He who did not spare His own Son, but delivered Him over for us all, how will He not also with Him freely give us all things?” (NASB95)</a:t>
            </a:r>
            <a:endParaRPr lang="en-US" sz="3600" dirty="0">
              <a:solidFill>
                <a:srgbClr val="F5FC3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Content Placeholder 1"/>
          <p:cNvPicPr>
            <a:picLocks noChangeAspect="1"/>
          </p:cNvPicPr>
          <p:nvPr>
            <p:ph/>
          </p:nvPr>
        </p:nvPicPr>
        <p:blipFill>
          <a:blip r:embed="rId1">
            <a:lum bright="36000"/>
          </a:blip>
          <a:stretch>
            <a:fillRect/>
          </a:stretch>
        </p:blipFill>
        <p:spPr>
          <a:xfrm>
            <a:off x="66040" y="39370"/>
            <a:ext cx="12020550" cy="6659245"/>
          </a:xfrm>
          <a:prstGeom prst="rect">
            <a:avLst/>
          </a:prstGeom>
        </p:spPr>
      </p:pic>
      <p:sp>
        <p:nvSpPr>
          <p:cNvPr id="3" name="TextBox 2"/>
          <p:cNvSpPr txBox="1"/>
          <p:nvPr/>
        </p:nvSpPr>
        <p:spPr>
          <a:xfrm>
            <a:off x="238513" y="305244"/>
            <a:ext cx="11412241" cy="6739255"/>
          </a:xfrm>
          <a:prstGeom prst="rect">
            <a:avLst/>
          </a:prstGeom>
          <a:noFill/>
        </p:spPr>
        <p:txBody>
          <a:bodyPr wrap="square">
            <a:spAutoFit/>
            <a:scene3d>
              <a:camera prst="orthographicFront"/>
              <a:lightRig rig="threePt" dir="t"/>
            </a:scene3d>
          </a:bodyPr>
          <a:lstStyle/>
          <a:p>
            <a:r>
              <a:rPr lang="en-US" sz="3600" b="1" dirty="0">
                <a:ln/>
                <a:solidFill>
                  <a:schemeClr val="tx1"/>
                </a:solidFill>
                <a:effectLst>
                  <a:outerShdw blurRad="38100" dist="19050" dir="2700000" algn="tl" rotWithShape="0">
                    <a:schemeClr val="dk1">
                      <a:alpha val="40000"/>
                    </a:schemeClr>
                  </a:outerShdw>
                </a:effectLst>
              </a:rPr>
              <a:t>John 10:1–5 </a:t>
            </a:r>
            <a:endParaRPr lang="en-US" sz="3600" b="1" dirty="0">
              <a:ln/>
              <a:solidFill>
                <a:schemeClr val="tx1"/>
              </a:solidFill>
              <a:effectLst>
                <a:outerShdw blurRad="38100" dist="19050" dir="2700000" algn="tl" rotWithShape="0">
                  <a:schemeClr val="dk1">
                    <a:alpha val="40000"/>
                  </a:schemeClr>
                </a:outerShdw>
              </a:effectLst>
            </a:endParaRPr>
          </a:p>
          <a:p>
            <a:r>
              <a:rPr lang="en-US" sz="3600" b="1" dirty="0">
                <a:ln/>
                <a:solidFill>
                  <a:schemeClr val="tx1"/>
                </a:solidFill>
                <a:effectLst>
                  <a:outerShdw blurRad="38100" dist="19050" dir="2700000" algn="tl" rotWithShape="0">
                    <a:schemeClr val="dk1">
                      <a:alpha val="40000"/>
                    </a:schemeClr>
                  </a:outerShdw>
                </a:effectLst>
              </a:rPr>
              <a:t>“Truly, truly, I say to you, he who does not enter by the door into the fold of the sheep, but climbs up some other way, he is a thief and a robber. “But he who enters by the door is a shepherd of the sheep. “To him the doorkeeper opens, and the sheep hear his voice, and he calls his own sheep by name and leads them out. “When he puts forth all his own, he goes ahead of them, and the sheep follow him because they know his voice. “A stranger they simply will not follow, but will flee from him, because they do not know the voice of strangers.”” (NASB95) </a:t>
            </a:r>
            <a:endParaRPr lang="en-US" sz="3600" b="1" dirty="0">
              <a:ln/>
              <a:solidFill>
                <a:schemeClr val="tx1"/>
              </a:solidFill>
              <a:effectLst>
                <a:outerShdw blurRad="38100" dist="19050" dir="2700000" algn="tl" rotWithShape="0">
                  <a:schemeClr val="dk1">
                    <a:alpha val="40000"/>
                  </a:schemeClr>
                </a:outerShdw>
              </a:effectLst>
            </a:endParaRPr>
          </a:p>
          <a:p>
            <a:endParaRPr lang="en-US" sz="3600" b="1" dirty="0">
              <a:ln/>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2380</Words>
  <Application>WPS Presentation</Application>
  <PresentationFormat>Widescreen</PresentationFormat>
  <Paragraphs>27</Paragraphs>
  <Slides>8</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SimSun</vt:lpstr>
      <vt:lpstr>Wingdings</vt:lpstr>
      <vt:lpstr>ff1</vt:lpstr>
      <vt:lpstr>ff5</vt:lpstr>
      <vt:lpstr>Söhne</vt:lpstr>
      <vt:lpstr>Microsoft YaHei</vt:lpstr>
      <vt:lpstr>Arial Unicode MS</vt:lpstr>
      <vt:lpstr>Calibri Light</vt:lpstr>
      <vt:lpstr>Calibri</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114</cp:revision>
  <dcterms:created xsi:type="dcterms:W3CDTF">2023-01-28T17:36:00Z</dcterms:created>
  <dcterms:modified xsi:type="dcterms:W3CDTF">2023-09-23T20:37:18Z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