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499" r:id="rId5"/>
    <p:sldId id="459" r:id="rId6"/>
    <p:sldId id="493" r:id="rId7"/>
    <p:sldId id="500" r:id="rId8"/>
    <p:sldId id="505" r:id="rId9"/>
    <p:sldId id="502" r:id="rId10"/>
    <p:sldId id="501" r:id="rId11"/>
    <p:sldId id="508" r:id="rId12"/>
    <p:sldId id="467"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6" d="100"/>
          <a:sy n="46" d="100"/>
        </p:scale>
        <p:origin x="2994" y="60"/>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There was a time in our marriage where I had lost my job and despite being faithful to look everyday and to try to start up a home business as well, we culdn't get any traction. As a matter of fact we went into significant debt. A feeling of hopelessness crept into my mind periodically as there was really noting I could do and everything I DID try met with failure. I was on this hamster wheel of money going out and nothing coming in. </a:t>
            </a:r>
            <a:endParaRPr lang="en-US" sz="1400" b="1" dirty="0"/>
          </a:p>
          <a:p>
            <a:r>
              <a:rPr lang="en-US" sz="1400" b="1" dirty="0"/>
              <a:t>My bet is that most of us have been there.</a:t>
            </a:r>
            <a:endParaRPr lang="en-US" sz="1400" b="1" dirty="0"/>
          </a:p>
          <a:p>
            <a:endParaRPr lang="en-US" sz="1400" b="1" dirty="0"/>
          </a:p>
          <a:p>
            <a:r>
              <a:rPr lang="en-US" sz="1400" b="1" dirty="0"/>
              <a:t>Anita had been much better prepared for this than I had been and her optimism and continuallyrefocusing me on Jesus is what Got us through but without that, I would have drown in despair.</a:t>
            </a:r>
            <a:endParaRPr lang="en-US" sz="1400" b="1" dirty="0"/>
          </a:p>
          <a:p>
            <a:r>
              <a:rPr lang="en-US" sz="1400" b="1" dirty="0"/>
              <a:t>In the section of scripture we have been going through (Sermon on the mount), my guess is that there were many listening to him because they felt the same way spiritually. The keep on DOING the OC law bu they see no progress in their own lives and they may even begin to question it's relevance.</a:t>
            </a:r>
            <a:endParaRPr lang="en-US" sz="1400" b="1" dirty="0"/>
          </a:p>
          <a:p>
            <a:endParaRPr lang="en-US" sz="1400" b="1" dirty="0"/>
          </a:p>
          <a:p>
            <a:r>
              <a:rPr lang="en-US" sz="1400" b="1" dirty="0"/>
              <a:t>Then Jesus come on the scene and starts talking and saying AMAZING THINGS about entering into the Kingdom of heaven that they had not heard before and they begin to listen closer and closer because , in Peter's words, He has the 'words of hope'</a:t>
            </a:r>
            <a:endParaRPr lang="en-US" sz="1400" b="1" dirty="0"/>
          </a:p>
          <a:p>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With those words, Jesus brought his teaching to an end.</a:t>
            </a:r>
            <a:endParaRPr lang="en-US" b="1" dirty="0"/>
          </a:p>
          <a:p>
            <a:r>
              <a:rPr lang="en-US" b="1" dirty="0"/>
              <a:t>The result was that the people were amazed.</a:t>
            </a:r>
            <a:endParaRPr lang="en-US" b="1" dirty="0"/>
          </a:p>
          <a:p>
            <a:pPr marL="228600" indent="-228600">
              <a:buAutoNum type="arabicPeriod"/>
            </a:pPr>
            <a:r>
              <a:rPr lang="en-US" b="1" dirty="0">
                <a:sym typeface="+mn-ea"/>
              </a:rPr>
              <a:t>It was not human tradition or a re-hashing of legalities.</a:t>
            </a:r>
            <a:endParaRPr lang="en-US" b="1" dirty="0"/>
          </a:p>
          <a:p>
            <a:pPr marL="228600" indent="-228600">
              <a:buAutoNum type="arabicPeriod"/>
            </a:pPr>
            <a:r>
              <a:rPr lang="en-US" b="1" dirty="0">
                <a:sym typeface="+mn-ea"/>
              </a:rPr>
              <a:t>It was not human opinion it was God’s word</a:t>
            </a:r>
            <a:endParaRPr lang="en-US" b="1" dirty="0">
              <a:sym typeface="+mn-ea"/>
            </a:endParaRPr>
          </a:p>
          <a:p>
            <a:pPr marL="228600" indent="-228600">
              <a:buAutoNum type="arabicPeriod"/>
            </a:pPr>
            <a:r>
              <a:rPr lang="en-US" b="1" dirty="0"/>
              <a:t>He had </a:t>
            </a:r>
            <a:r>
              <a:rPr lang="en-US" b="1" dirty="0">
                <a:sym typeface="+mn-ea"/>
              </a:rPr>
              <a:t>declared himself as the eternal king and rightful lawgiver</a:t>
            </a:r>
            <a:endParaRPr lang="en-US" b="1" dirty="0"/>
          </a:p>
          <a:p>
            <a:pPr marL="228600" indent="-228600">
              <a:buAutoNum type="arabicPeriod"/>
            </a:pPr>
            <a:r>
              <a:rPr lang="en-US" b="1" dirty="0"/>
              <a:t>He declred Himself to BE the Holy God of Israel.</a:t>
            </a:r>
            <a:endParaRPr lang="en-US" b="1" dirty="0"/>
          </a:p>
          <a:p>
            <a:pPr marL="228600" indent="-228600">
              <a:buAutoNum type="arabicPeriod"/>
            </a:pPr>
            <a:r>
              <a:rPr lang="en-US" b="1" dirty="0"/>
              <a:t>It was like nothing they had heard before because there was real hope…The king and his Kingdom had arrived!</a:t>
            </a:r>
            <a:endParaRPr lang="en-US" b="1" dirty="0"/>
          </a:p>
          <a:p>
            <a:pPr marL="228600" indent="-228600">
              <a:buAutoNum type="arabicPeriod"/>
            </a:pPr>
            <a:r>
              <a:rPr lang="en-US" b="1" dirty="0"/>
              <a:t>By declaring himself as superior to the law, he has come with all the power and authority of God…Which we will begin to see as we enter into the next section of Matthew. That begins in Chapter 8</a:t>
            </a:r>
            <a:endParaRPr lang="en-US" b="1" dirty="0"/>
          </a:p>
          <a:p>
            <a:pPr marL="228600" indent="-228600">
              <a:buAutoNum type="arabicPeriod"/>
            </a:pPr>
            <a:endParaRPr lang="en-US" b="1" dirty="0"/>
          </a:p>
          <a:p>
            <a:pPr marL="228600" indent="-228600">
              <a:buAutoNum type="arabicPeriod"/>
            </a:pP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r>
              <a:rPr lang="en-US" b="1" dirty="0"/>
              <a:t> </a:t>
            </a:r>
            <a:endParaRPr lang="en-US" sz="1200"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section begins with the connecting word; THEREFORE</a:t>
            </a:r>
            <a:endParaRPr lang="en-US" b="1" dirty="0"/>
          </a:p>
          <a:p>
            <a:r>
              <a:rPr lang="en-US" b="1" dirty="0"/>
              <a:t>Therefore; is a word used in scripture to move the argument along…to make a logical inference…to push us to take the next step.</a:t>
            </a:r>
            <a:endParaRPr lang="en-US" b="1" dirty="0"/>
          </a:p>
          <a:p>
            <a:r>
              <a:rPr lang="en-US" b="1" dirty="0"/>
              <a:t>But we need to ALSO keep in mind where we were.</a:t>
            </a:r>
            <a:endParaRPr lang="en-US" b="1" dirty="0"/>
          </a:p>
          <a:p>
            <a:r>
              <a:rPr lang="en-US" b="1" dirty="0"/>
              <a:t>Therefore; is ALWAYS rooted in context.</a:t>
            </a:r>
            <a:endParaRPr lang="en-US" b="1" dirty="0"/>
          </a:p>
          <a:p>
            <a:r>
              <a:rPr lang="en-US" b="1" dirty="0"/>
              <a:t>What IS the context?</a:t>
            </a:r>
            <a:endParaRPr lang="en-US" b="1" dirty="0"/>
          </a:p>
          <a:p>
            <a:pPr marL="228600" indent="-228600">
              <a:buAutoNum type="arabicPeriod"/>
            </a:pPr>
            <a:r>
              <a:rPr lang="en-US" b="1" dirty="0"/>
              <a:t>The kingdom of Jesus is near.   The kingdom of HEAVEN is at hand.</a:t>
            </a:r>
            <a:endParaRPr lang="en-US" b="1" dirty="0"/>
          </a:p>
          <a:p>
            <a:pPr marL="228600" indent="-228600">
              <a:buAutoNum type="arabicPeriod"/>
            </a:pPr>
            <a:r>
              <a:rPr lang="en-US" b="1" dirty="0"/>
              <a:t>Jesus is establishing his nation in a similar fashion to the establishment of Israel @ Mt. Sinai. Standing on the mount and proclaiming the laws of the kingdom. (Instead of being an unapproacable mountain, this message is given to everyone who will listen</a:t>
            </a:r>
            <a:endParaRPr lang="en-US" b="1" dirty="0"/>
          </a:p>
          <a:p>
            <a:pPr marL="228600" indent="-228600">
              <a:buAutoNum type="arabicPeriod"/>
            </a:pPr>
            <a:r>
              <a:rPr lang="en-US" b="1" dirty="0"/>
              <a:t>Jesus is declaring the laws , as the king, is the  authoritative lawgiver…superseding the law of Moses and pushing the Old Covenant off the cliff of usefulness.</a:t>
            </a:r>
            <a:endParaRPr lang="en-US" b="1" dirty="0"/>
          </a:p>
          <a:p>
            <a:pPr marL="685800" lvl="1" indent="-228600">
              <a:buAutoNum type="arabicPeriod"/>
            </a:pPr>
            <a:r>
              <a:rPr lang="en-US" b="1" dirty="0"/>
              <a:t>Jesus’ kingdom is NOT about outward ‘doing for doing sake’.</a:t>
            </a:r>
            <a:endParaRPr lang="en-US" b="1" dirty="0"/>
          </a:p>
          <a:p>
            <a:pPr marL="228600" lvl="0" indent="-228600">
              <a:buAutoNum type="arabicPeriod"/>
            </a:pPr>
            <a:r>
              <a:rPr lang="en-US" b="1" dirty="0"/>
              <a:t>Jesus’ kingdom can be entered into ONLY by those who have a ‘right’ heart and has nothing to do with blood</a:t>
            </a:r>
            <a:endParaRPr lang="en-US" b="1" dirty="0"/>
          </a:p>
          <a:p>
            <a:pPr marL="685800" lvl="1" indent="-228600">
              <a:buAutoNum type="arabicPeriod"/>
            </a:pPr>
            <a:r>
              <a:rPr lang="en-US" b="1" dirty="0"/>
              <a:t>A heart that begins with Jesus as the king. A heart that does things like show mercy, bring peace, hunger and thirst for righteousness, become salt and light in a failing world kingdom, love even your ‘enemies’, store up treasures in heaven by preparing now through PROPER prayer, PROPER giving and PROPER fasting. Rising ABOVE anxiety by pursuit of</a:t>
            </a:r>
            <a:r>
              <a:rPr lang="en-US" b="1" u="sng" dirty="0"/>
              <a:t> His</a:t>
            </a:r>
            <a:r>
              <a:rPr lang="en-US" b="1" dirty="0"/>
              <a:t> kingdom and not our own, treating others as you would have them treat you. In conclusion, having a God given desire to “be perfect because your Heavenly father is perfect.”</a:t>
            </a:r>
            <a:endParaRPr lang="en-US" b="1" dirty="0"/>
          </a:p>
          <a:p>
            <a:pPr marL="228600" lvl="0" indent="-228600">
              <a:buAutoNum type="arabicPeriod"/>
            </a:pPr>
            <a:r>
              <a:rPr lang="en-US" b="1" dirty="0"/>
              <a:t>Jesus’ kingdom is NOT available to those who follow the course of the world…entering in through the WIDE gate. They bear BAD fruit…rotten fruit of selfishness exhibited in greed, lust, control, fear, anger, pride, hypocrisy, arrogance and sowing disorder and chaos. </a:t>
            </a:r>
            <a:endParaRPr lang="en-US" b="1" dirty="0"/>
          </a:p>
          <a:p>
            <a:pPr marL="228600" lvl="0" indent="-228600">
              <a:buAutoNum type="arabicPeriod"/>
            </a:pPr>
            <a:endParaRPr lang="en-US" b="1" dirty="0"/>
          </a:p>
          <a:p>
            <a:pPr marL="0" lvl="0" indent="0">
              <a:buFontTx/>
              <a:buNone/>
            </a:pPr>
            <a:r>
              <a:rPr lang="en-US" b="1" dirty="0"/>
              <a:t>Therefore, Since the kingdom is here (AND it will not be entered into by very many)</a:t>
            </a:r>
            <a:endParaRPr lang="en-US" b="1" dirty="0"/>
          </a:p>
          <a:p>
            <a:pPr marL="0" lvl="0" indent="0">
              <a:buFontTx/>
              <a:buNone/>
            </a:pPr>
            <a:r>
              <a:rPr lang="en-US" b="1" dirty="0"/>
              <a:t> AND entrance into it has nothing to do with what OTHER people think or even necessarily WHAT we do,</a:t>
            </a:r>
            <a:endParaRPr lang="en-US" b="1" dirty="0"/>
          </a:p>
          <a:p>
            <a:pPr marL="0" lvl="0" indent="0">
              <a:buFontTx/>
              <a:buNone/>
            </a:pPr>
            <a:r>
              <a:rPr lang="en-US" b="1" dirty="0"/>
              <a:t>What ARE to be our next steps?</a:t>
            </a:r>
            <a:endParaRPr lang="en-US" b="1" dirty="0"/>
          </a:p>
          <a:p>
            <a:pPr marL="0" lvl="0" indent="0">
              <a:buFontTx/>
              <a:buNone/>
            </a:pPr>
            <a:r>
              <a:rPr lang="en-US" b="1" dirty="0"/>
              <a:t>How is it that we gain entrance into the kingdom? </a:t>
            </a:r>
            <a:endParaRPr lang="en-US" b="1" dirty="0"/>
          </a:p>
          <a:p>
            <a:pPr marL="0" lvl="0" indent="0">
              <a:buFontTx/>
              <a:buNone/>
            </a:pPr>
            <a:r>
              <a:rPr lang="en-US" b="1" dirty="0"/>
              <a:t>If this is the question rattling around in your head, The THEREFORE applies to you.  </a:t>
            </a:r>
            <a:endParaRPr lang="en-US" b="1" dirty="0"/>
          </a:p>
          <a:p>
            <a:pPr marL="0" lvl="0" indent="0">
              <a:buFontTx/>
              <a:buNone/>
            </a:pPr>
            <a:r>
              <a:rPr lang="en-US" b="1" dirty="0"/>
              <a:t> Jesus, in closing out his message to his followers, GIVES them their next steps</a:t>
            </a:r>
            <a:endParaRPr lang="en-US" b="1" dirty="0"/>
          </a:p>
          <a:p>
            <a:pPr marL="228600" indent="-228600">
              <a:buAutoNum type="arabicPeriod"/>
            </a:pPr>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Here is your next step (and EVERYONE HAS a next step)</a:t>
            </a:r>
            <a:endParaRPr lang="en-US" b="1" dirty="0"/>
          </a:p>
          <a:p>
            <a:r>
              <a:rPr lang="en-US" b="1" dirty="0"/>
              <a:t>If you are wise; sensible, have understanding, are able to think</a:t>
            </a:r>
            <a:r>
              <a:rPr lang="en-US" b="1" u="sng" dirty="0"/>
              <a:t>, you will act on the words of the King and </a:t>
            </a:r>
            <a:r>
              <a:rPr lang="en-US" b="1" u="none" dirty="0"/>
              <a:t>not continue to eat the bread of the Pharisees</a:t>
            </a:r>
            <a:endParaRPr lang="en-US" b="1" u="none" dirty="0"/>
          </a:p>
          <a:p>
            <a:endParaRPr lang="en-US" b="1" dirty="0"/>
          </a:p>
          <a:p>
            <a:r>
              <a:rPr lang="en-US" b="1" dirty="0"/>
              <a:t>If you are foolish; </a:t>
            </a:r>
            <a:r>
              <a:rPr lang="en-US" b="1" i="0" dirty="0">
                <a:solidFill>
                  <a:srgbClr val="EAEDF2"/>
                </a:solidFill>
                <a:effectLst/>
                <a:latin typeface="Source Sans Pro" panose="020B0503030403020204" pitchFamily="34" charset="0"/>
              </a:rPr>
              <a:t>Scripture portrays fools as those who have rejected God.</a:t>
            </a:r>
            <a:endParaRPr lang="en-US" b="1" i="0" dirty="0">
              <a:solidFill>
                <a:srgbClr val="EAEDF2"/>
              </a:solidFill>
              <a:effectLst/>
              <a:latin typeface="Source Sans Pro" panose="020B0503030403020204" pitchFamily="34" charset="0"/>
            </a:endParaRPr>
          </a:p>
          <a:p>
            <a:r>
              <a:rPr lang="en-US" b="1" i="0" dirty="0">
                <a:solidFill>
                  <a:srgbClr val="EAEDF2"/>
                </a:solidFill>
                <a:effectLst/>
                <a:latin typeface="Source Sans Pro" panose="020B0503030403020204" pitchFamily="34" charset="0"/>
              </a:rPr>
              <a:t>Te have turned away from his ways and are unable or unwilling to appreciate the wisdom of knowing and obeying him.</a:t>
            </a:r>
            <a:endParaRPr lang="en-US" b="1" i="0" dirty="0">
              <a:solidFill>
                <a:srgbClr val="EAEDF2"/>
              </a:solidFill>
              <a:effectLst/>
              <a:latin typeface="Source Sans Pro" panose="020B0503030403020204" pitchFamily="34" charset="0"/>
            </a:endParaRPr>
          </a:p>
          <a:p>
            <a:r>
              <a:rPr lang="en-US" b="1" dirty="0"/>
              <a:t>(GK= </a:t>
            </a:r>
            <a:r>
              <a:rPr lang="en-US" b="1" dirty="0" err="1"/>
              <a:t>moros</a:t>
            </a:r>
            <a:r>
              <a:rPr lang="en-US" b="1" dirty="0"/>
              <a:t>) stupid, literally a MORON, </a:t>
            </a:r>
            <a:r>
              <a:rPr lang="en-US" b="1" u="sng" dirty="0"/>
              <a:t>you will NOT act on them.</a:t>
            </a:r>
            <a:endParaRPr lang="en-US" b="1" u="sng" dirty="0"/>
          </a:p>
          <a:p>
            <a:endParaRPr lang="en-US" b="1" u="sng" dirty="0"/>
          </a:p>
          <a:p>
            <a:r>
              <a:rPr lang="en-US" b="1" u="none" dirty="0"/>
              <a:t>Let’s spend some time on the ‘foolish’ builder, first.</a:t>
            </a:r>
            <a:endParaRPr lang="en-US" b="1" u="none" dirty="0"/>
          </a:p>
          <a:p>
            <a:r>
              <a:rPr lang="en-US" b="1" u="none" dirty="0"/>
              <a:t>David, in Ps 14 says this about the lot of the fool…</a:t>
            </a:r>
            <a:endParaRPr lang="en-US" b="1" u="none" dirty="0"/>
          </a:p>
          <a:p>
            <a:r>
              <a:rPr lang="en-US" b="1" u="none" dirty="0"/>
              <a:t>READ</a:t>
            </a:r>
            <a:endParaRPr lang="en-US" b="1" u="none" dirty="0"/>
          </a:p>
          <a:p>
            <a:endParaRPr lang="en-US" b="1" u="none" dirty="0"/>
          </a:p>
          <a:p>
            <a:r>
              <a:rPr lang="en-US" b="1" u="none" dirty="0"/>
              <a:t>The fool is someone whose HEART is not right with God.</a:t>
            </a:r>
            <a:endParaRPr lang="en-US" b="1" u="none" dirty="0"/>
          </a:p>
          <a:p>
            <a:r>
              <a:rPr lang="en-US" b="1" u="sng" dirty="0"/>
              <a:t>David</a:t>
            </a:r>
            <a:r>
              <a:rPr lang="en-US" b="1" u="none" dirty="0"/>
              <a:t> makes no mention of their heart but DOES confirm that from a wrong heart ONLY wrong can spring from it. </a:t>
            </a:r>
            <a:endParaRPr lang="en-US" b="1" u="none" dirty="0"/>
          </a:p>
          <a:p>
            <a:r>
              <a:rPr lang="en-US" b="1" u="none" dirty="0"/>
              <a:t>All their deeds are </a:t>
            </a:r>
            <a:r>
              <a:rPr lang="en-US" b="1" u="sng" dirty="0"/>
              <a:t>Abominable;</a:t>
            </a:r>
            <a:r>
              <a:rPr lang="en-US" b="1" u="none" dirty="0"/>
              <a:t> loathsome, detestable, UNACCEPTABLE by a Holy God.</a:t>
            </a:r>
            <a:endParaRPr lang="en-US" b="1" u="none" dirty="0"/>
          </a:p>
          <a:p>
            <a:r>
              <a:rPr lang="en-US" b="1" u="none" dirty="0"/>
              <a:t>Abominable is the word of choice by God for idol worship…and for doing things like throwing your children into the fire to burn them as sacrifices</a:t>
            </a:r>
            <a:endParaRPr lang="en-US" b="1" u="none" dirty="0"/>
          </a:p>
          <a:p>
            <a:endParaRPr lang="en-US" b="1" u="none" dirty="0"/>
          </a:p>
          <a:p>
            <a:r>
              <a:rPr lang="en-US" b="1" u="none" dirty="0"/>
              <a:t>THEY… not just their deeds but they, themselves are corrupt; Unusable, destined for the trash…for destruction.</a:t>
            </a:r>
            <a:endParaRPr lang="en-US" b="1" u="none" dirty="0"/>
          </a:p>
          <a:p>
            <a:r>
              <a:rPr lang="en-US" b="1" u="none" dirty="0"/>
              <a:t>Jeremiah tells us what a corrupt person looks like.</a:t>
            </a:r>
            <a:endParaRPr lang="en-US" b="1" u="none" dirty="0"/>
          </a:p>
          <a:p>
            <a:r>
              <a:rPr lang="en-US" b="1" u="none" dirty="0"/>
              <a:t>Now; Jeremiah LOVED his countrymen and was jealous for their salvation and restoration but at every turn in the road, when they could have chosen to return to their God, they refused. </a:t>
            </a:r>
            <a:endParaRPr lang="en-US" b="1" u="none" dirty="0"/>
          </a:p>
          <a:p>
            <a:r>
              <a:rPr lang="en-US" b="1" u="none" dirty="0"/>
              <a:t>They depended on alliances with other nations, diplomacy, bribery but not in God. </a:t>
            </a:r>
            <a:endParaRPr lang="en-US" b="1" u="none" dirty="0"/>
          </a:p>
          <a:p>
            <a:r>
              <a:rPr lang="en-US" b="1" u="none" dirty="0"/>
              <a:t>God strengthens Jeremiah for his task to declare a message of certain destruction to the nation he loves so well.</a:t>
            </a:r>
            <a:endParaRPr lang="en-US" b="1" u="none" dirty="0"/>
          </a:p>
          <a:p>
            <a:r>
              <a:rPr lang="en-US" b="1" u="none" dirty="0"/>
              <a:t> He does this by exposing them for who they are and because of who they are... what their end is in Jeremiah 6</a:t>
            </a:r>
            <a:endParaRPr lang="en-US" b="1" u="none" dirty="0"/>
          </a:p>
          <a:p>
            <a:pPr marL="0" marR="0">
              <a:lnSpc>
                <a:spcPct val="115000"/>
              </a:lnSpc>
              <a:spcBef>
                <a:spcPts val="0"/>
              </a:spcBef>
              <a:spcAft>
                <a:spcPts val="1000"/>
              </a:spcAft>
            </a:pPr>
            <a:r>
              <a:rPr lang="en-US" sz="1800" b="1" dirty="0">
                <a:effectLst/>
                <a:latin typeface="Calibri" panose="020F0502020204030204" pitchFamily="34" charset="0"/>
              </a:rPr>
              <a:t>Jeremiah 6:28–30</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All of them are stubbornly rebellious, Going about as a talebearer. They are bronze and iron; They, all of them, are corrupt. The bellows blow fiercely, The lead is consumed by the fire; In vain the refining goes on, But the wicked are not separated. They call them rejected silver, Because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has rejected them.” (NASB95).</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----Tried to melt lead to make lead for body repair....couldn't get impurities out so thrwe it all away</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Fools are the unrepentant, the scoffers.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 They are deny-</a:t>
            </a:r>
            <a:r>
              <a:rPr lang="en-US" sz="1800" b="1" i="0" dirty="0" err="1">
                <a:effectLst/>
                <a:latin typeface="Calibri" panose="020F0502020204030204" pitchFamily="34" charset="0"/>
              </a:rPr>
              <a:t>ers</a:t>
            </a:r>
            <a:r>
              <a:rPr lang="en-US" sz="1800" b="1" i="0" dirty="0">
                <a:effectLst/>
                <a:latin typeface="Calibri" panose="020F0502020204030204" pitchFamily="34" charset="0"/>
              </a:rPr>
              <a:t> and persecutors. </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Fools are literally morons and unable to think clearly or see reality.</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They are unbelievers…everyone of them.</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Jeremiah is not the first one to declare the demise of the nation for their foolishness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Asaph, one of David’s worship leaders says this.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Psalm 81:10–13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“I, the Lord, am your God, Who brought you up from the land of Egypt; Open your mouth wide and I will fill it. “But My people did not listen to My voice, And Israel did not obey Me. “So, I gave them over to the stubbornness of their heart, To walk in their own devices. “Oh, that My people would listen to Me, That Israel would walk in My ways!”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dividing line between foolish and wise is NOT IQ.</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 It is faith and Unbelievers do NOT have righteous faith.</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They are irredeemable unless OR until God steps in.</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1 Corinthians 6:9–11</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Or do you not know that the unrighteous will not inherit the kingdom of God? Do not be deceived; neither fornicators, nor idolaters, nor adulterers, nor effeminate, nor homosexuals, nor thieves, nor the covetous, nor drunkards, nor revilers, nor swindlers, will inherit the kingdom of God. Such were some of you; but you were washed, but you were sanctified, but you were justified in the name of the Lord Jesus Christ and in the Spirit of our God.” (NASB95)</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 </a:t>
            </a:r>
            <a:endParaRPr lang="en-US" sz="1800" b="1" i="1" dirty="0">
              <a:effectLst/>
              <a:latin typeface="Calibri" panose="020F0502020204030204" pitchFamily="34" charset="0"/>
            </a:endParaRPr>
          </a:p>
          <a:p>
            <a:endParaRPr lang="en-US" b="1"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u="none" dirty="0"/>
              <a:t>READ</a:t>
            </a:r>
            <a:endParaRPr lang="en-US" b="1" u="none" dirty="0"/>
          </a:p>
          <a:p>
            <a:endParaRPr lang="en-US" b="1" u="none" dirty="0"/>
          </a:p>
          <a:p>
            <a:r>
              <a:rPr lang="en-US" b="1" u="none" dirty="0"/>
              <a:t>God gave us living object lesson in foolishness through the history of the nation of Israel’s interaction with God.</a:t>
            </a:r>
            <a:endParaRPr lang="en-US" b="1" u="none" dirty="0"/>
          </a:p>
          <a:p>
            <a:endParaRPr lang="en-US" b="1" u="none" dirty="0"/>
          </a:p>
          <a:p>
            <a:pPr algn="l" rtl="0"/>
            <a:r>
              <a:rPr lang="en-US" b="1" u="none" dirty="0"/>
              <a:t>Borrowing from Paul in his documenting the ways of the world., “P</a:t>
            </a:r>
            <a:r>
              <a:rPr lang="en-US" sz="1800" b="1" dirty="0"/>
              <a:t>rofessing to be wise, they became fools, and exchanged the glory of the incorruptible God for an image in the form of corruptible man and of birds and four-footed animals and crawling creatures”</a:t>
            </a:r>
            <a:endParaRPr lang="en-US" sz="1800" b="1" dirty="0"/>
          </a:p>
          <a:p>
            <a:r>
              <a:rPr lang="en-US" b="1" u="none" dirty="0"/>
              <a:t>We see the result of foolish behavior relating to God in the Old Covenant.</a:t>
            </a:r>
            <a:endParaRPr lang="en-US" sz="1050" b="1" dirty="0"/>
          </a:p>
          <a:p>
            <a:pPr marL="0" marR="0">
              <a:lnSpc>
                <a:spcPct val="115000"/>
              </a:lnSpc>
              <a:spcBef>
                <a:spcPts val="0"/>
              </a:spcBef>
              <a:spcAft>
                <a:spcPts val="1000"/>
              </a:spcAft>
            </a:pP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During the reign of Hezekiah, in the 6th year of his reign,he watched the kingdom of just north of his, Samaria, get dismantled and removed by the King of Assyria.</a:t>
            </a: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i="1" dirty="0">
                <a:effectLst/>
                <a:latin typeface="Calibri" panose="020F0502020204030204" pitchFamily="34" charset="0"/>
              </a:rPr>
              <a:t>2 Kings 18:11–12 </a:t>
            </a:r>
            <a:endParaRPr lang="en-US" sz="1200" b="1" i="1" dirty="0">
              <a:effectLst/>
              <a:latin typeface="Calibri" panose="020F0502020204030204" pitchFamily="34" charset="0"/>
            </a:endParaRPr>
          </a:p>
          <a:p>
            <a:pPr marL="0" marR="0">
              <a:lnSpc>
                <a:spcPct val="115000"/>
              </a:lnSpc>
              <a:spcBef>
                <a:spcPts val="0"/>
              </a:spcBef>
              <a:spcAft>
                <a:spcPts val="1000"/>
              </a:spcAft>
            </a:pPr>
            <a:r>
              <a:rPr lang="en-US" sz="1200" b="1" i="1" dirty="0">
                <a:effectLst/>
                <a:latin typeface="Calibri" panose="020F0502020204030204" pitchFamily="34" charset="0"/>
              </a:rPr>
              <a:t>Then the king of Assyria carried Israel away into exile to Assyria, and put them in </a:t>
            </a:r>
            <a:r>
              <a:rPr lang="en-US" sz="1200" b="1" i="1" dirty="0" err="1">
                <a:effectLst/>
                <a:latin typeface="Calibri" panose="020F0502020204030204" pitchFamily="34" charset="0"/>
              </a:rPr>
              <a:t>Halah</a:t>
            </a:r>
            <a:r>
              <a:rPr lang="en-US" sz="1200" b="1" i="1" dirty="0">
                <a:effectLst/>
                <a:latin typeface="Calibri" panose="020F0502020204030204" pitchFamily="34" charset="0"/>
              </a:rPr>
              <a:t> and on the </a:t>
            </a:r>
            <a:r>
              <a:rPr lang="en-US" sz="1200" b="1" i="1" dirty="0" err="1">
                <a:effectLst/>
                <a:latin typeface="Calibri" panose="020F0502020204030204" pitchFamily="34" charset="0"/>
              </a:rPr>
              <a:t>Habor</a:t>
            </a:r>
            <a:r>
              <a:rPr lang="en-US" sz="1200" b="1" i="1" dirty="0">
                <a:effectLst/>
                <a:latin typeface="Calibri" panose="020F0502020204030204" pitchFamily="34" charset="0"/>
              </a:rPr>
              <a:t>, the river of </a:t>
            </a:r>
            <a:r>
              <a:rPr lang="en-US" sz="1200" b="1" i="1" dirty="0" err="1">
                <a:effectLst/>
                <a:latin typeface="Calibri" panose="020F0502020204030204" pitchFamily="34" charset="0"/>
              </a:rPr>
              <a:t>Gozan</a:t>
            </a:r>
            <a:r>
              <a:rPr lang="en-US" sz="1200" b="1" i="1" dirty="0">
                <a:effectLst/>
                <a:latin typeface="Calibri" panose="020F0502020204030204" pitchFamily="34" charset="0"/>
              </a:rPr>
              <a:t>, and in the cities of the Medes, because they did not obey the voice of the </a:t>
            </a:r>
            <a:r>
              <a:rPr lang="en-US" sz="1200" b="1" i="1" cap="small" dirty="0">
                <a:effectLst/>
                <a:latin typeface="Calibri" panose="020F0502020204030204" pitchFamily="34" charset="0"/>
              </a:rPr>
              <a:t>Lord</a:t>
            </a:r>
            <a:r>
              <a:rPr lang="en-US" sz="1200" b="1" i="1" dirty="0">
                <a:effectLst/>
                <a:latin typeface="Calibri" panose="020F0502020204030204" pitchFamily="34" charset="0"/>
              </a:rPr>
              <a:t> their God, but transgressed His covenant, even all that Moses the servant of the </a:t>
            </a:r>
            <a:r>
              <a:rPr lang="en-US" sz="1200" b="1" i="1" cap="small" dirty="0">
                <a:effectLst/>
                <a:latin typeface="Calibri" panose="020F0502020204030204" pitchFamily="34" charset="0"/>
              </a:rPr>
              <a:t>Lord</a:t>
            </a:r>
            <a:r>
              <a:rPr lang="en-US" sz="1200" b="1" i="1" dirty="0">
                <a:effectLst/>
                <a:latin typeface="Calibri" panose="020F0502020204030204" pitchFamily="34" charset="0"/>
              </a:rPr>
              <a:t> commanded; they would neither listen nor do it.” (NASB95) </a:t>
            </a:r>
            <a:endParaRPr lang="en-US" sz="1200" b="1" i="1" dirty="0">
              <a:effectLst/>
              <a:latin typeface="Calibri" panose="020F0502020204030204" pitchFamily="34" charset="0"/>
            </a:endParaRPr>
          </a:p>
          <a:p>
            <a:r>
              <a:rPr lang="en-US" b="1" u="none" dirty="0"/>
              <a:t>They were cast OUT of the promised land; They were cast AWAY from God and allowed to live as they best felt.</a:t>
            </a:r>
            <a:endParaRPr lang="en-US" b="1" u="none" dirty="0"/>
          </a:p>
          <a:p>
            <a:endParaRPr lang="en-US" b="1" u="none" dirty="0"/>
          </a:p>
          <a:p>
            <a:r>
              <a:rPr lang="en-US" b="1" u="none" dirty="0"/>
              <a:t>But there IS a second type of builder, The WISE builder.</a:t>
            </a:r>
            <a:endParaRPr lang="en-US" b="1" u="none" dirty="0"/>
          </a:p>
          <a:p>
            <a:r>
              <a:rPr lang="en-US" b="1" u="none" dirty="0"/>
              <a:t>Care needs to be taken to identify who a wise builder is from the perspective of the king.</a:t>
            </a:r>
            <a:endParaRPr lang="en-US" b="1" u="none" dirty="0"/>
          </a:p>
          <a:p>
            <a:r>
              <a:rPr lang="en-US" b="1" u="none" dirty="0"/>
              <a:t>Isaiah paints a startling picture of wisdom that is really no wisdom at all;</a:t>
            </a:r>
            <a:endParaRPr lang="en-US" b="1" u="none" dirty="0"/>
          </a:p>
          <a:p>
            <a:r>
              <a:rPr lang="en-US" b="1" i="1" u="none" dirty="0"/>
              <a:t>Isaiah 5:20–21</a:t>
            </a:r>
            <a:endParaRPr lang="en-US" b="1" i="1" u="none" dirty="0"/>
          </a:p>
          <a:p>
            <a:r>
              <a:rPr lang="en-US" b="1" i="1" u="none" dirty="0"/>
              <a:t>Woe to those who call evil good, and good evil; Who substitute darkness for light and light for darkness; Who substitute bitter for sweet and sweet for bitter! Woe to those who are wise in their own eyes And clever in their own sight!” (NASB95)</a:t>
            </a:r>
            <a:endParaRPr lang="en-US" b="1" i="1" u="none" dirty="0"/>
          </a:p>
          <a:p>
            <a:endParaRPr lang="en-US" b="1" i="1" u="none" dirty="0"/>
          </a:p>
          <a:p>
            <a:r>
              <a:rPr lang="en-US" b="1" i="0" u="none" dirty="0"/>
              <a:t>If we want to know how the KING defines wisdom, we should go to 1 Cor.</a:t>
            </a:r>
            <a:endParaRPr lang="en-US" b="1" i="0" u="none" dirty="0"/>
          </a:p>
          <a:p>
            <a:r>
              <a:rPr lang="en-US" b="1" i="1" u="none" dirty="0"/>
              <a:t>1 Corinthians 1:20–25</a:t>
            </a:r>
            <a:endParaRPr lang="en-US" b="1" i="1" u="none" dirty="0"/>
          </a:p>
          <a:p>
            <a:r>
              <a:rPr lang="en-US" b="1" i="1" u="none" dirty="0"/>
              <a:t>Where is the wise man? Where is the scribe? Where is the debater of this age? Has not God made foolish the wisdom of the world? For since in the wisdom of God the world through its wisdom did not come to know God, God was well-pleased through the foolishness of the message preached to save those who believe. For indeed Jews ask for signs and Greeks search for wisdom; but we preach Christ crucified, to Jews a stumbling block and to Gentiles; foolishness, but to those who are the called, both Jews and Greeks, Christ the power of God and the wisdom of God. Because the foolishness of God is wiser than men, and the weakness of God is stronger than men.” (NASB95)</a:t>
            </a:r>
            <a:endParaRPr lang="en-US" b="1" i="1" u="none" dirty="0"/>
          </a:p>
          <a:p>
            <a:endParaRPr lang="en-US" b="1" u="none" dirty="0"/>
          </a:p>
          <a:p>
            <a:r>
              <a:rPr lang="en-US" b="1" u="none" dirty="0"/>
              <a:t>Paul says that there is wisdom that is recognized by the world that actually runs antithetical to the wisdom of God and his king, Jesus. </a:t>
            </a:r>
            <a:endParaRPr lang="en-US" b="1" u="none" dirty="0"/>
          </a:p>
          <a:p>
            <a:r>
              <a:rPr lang="en-US" b="1" u="none" dirty="0"/>
              <a:t>God has taken man’s wisdom and made it foolish.</a:t>
            </a:r>
            <a:endParaRPr lang="en-US" b="1" u="none" dirty="0"/>
          </a:p>
          <a:p>
            <a:r>
              <a:rPr lang="en-US" b="1" u="none" dirty="0"/>
              <a:t>God is the one who OWNS wisdom and he give it to whomever he desires.</a:t>
            </a:r>
            <a:endParaRPr lang="en-US" b="1" u="none" dirty="0"/>
          </a:p>
          <a:p>
            <a:r>
              <a:rPr lang="en-US" b="1" u="none" dirty="0"/>
              <a:t>God grants wisdom to ALL those whom He has called.</a:t>
            </a:r>
            <a:endParaRPr lang="en-US" b="1" u="none" dirty="0"/>
          </a:p>
          <a:p>
            <a:r>
              <a:rPr lang="en-US" b="1" u="none" dirty="0"/>
              <a:t>What IS the wisdom of God?</a:t>
            </a:r>
            <a:endParaRPr lang="en-US" b="1" u="none" dirty="0"/>
          </a:p>
          <a:p>
            <a:r>
              <a:rPr lang="en-US" b="1" u="none" dirty="0"/>
              <a:t>The wisdom of God IS THE GOSPEL, IT IS EMBODIED IN JESUS CHRIST.</a:t>
            </a:r>
            <a:endParaRPr lang="en-US" b="1" u="none" dirty="0"/>
          </a:p>
          <a:p>
            <a:endParaRPr lang="en-US" b="1" u="none" dirty="0"/>
          </a:p>
          <a:p>
            <a:r>
              <a:rPr lang="en-US" b="1" u="none" dirty="0"/>
              <a:t>CLICK</a:t>
            </a:r>
            <a:endParaRPr lang="en-US" b="1" u="none" dirty="0"/>
          </a:p>
          <a:p>
            <a:r>
              <a:rPr lang="en-US" b="1" u="none" dirty="0"/>
              <a:t>Man’s wisdom says I need to build a religion. A pathway to God, a way that I can ascend to His throne. </a:t>
            </a:r>
            <a:endParaRPr lang="en-US" b="1" u="none" dirty="0"/>
          </a:p>
          <a:p>
            <a:r>
              <a:rPr lang="en-US" b="1" u="none" dirty="0"/>
              <a:t>The tower of babel… </a:t>
            </a:r>
            <a:r>
              <a:rPr lang="en-US" b="1" u="none" dirty="0" err="1"/>
              <a:t>manking</a:t>
            </a:r>
            <a:r>
              <a:rPr lang="en-US" b="1" u="none" dirty="0"/>
              <a:t> wanted to climb up to God. </a:t>
            </a:r>
            <a:endParaRPr lang="en-US" b="1" u="none" dirty="0"/>
          </a:p>
          <a:p>
            <a:r>
              <a:rPr lang="en-US" b="1" u="none" dirty="0"/>
              <a:t> God declared this as foolish and confounded their </a:t>
            </a:r>
            <a:r>
              <a:rPr lang="en-US" b="1" u="none" dirty="0" err="1"/>
              <a:t>languaget. </a:t>
            </a:r>
            <a:endParaRPr lang="en-US" b="1" u="none" dirty="0" err="1"/>
          </a:p>
          <a:p>
            <a:r>
              <a:rPr lang="en-US" b="1" u="none" dirty="0" err="1"/>
              <a:t>They</a:t>
            </a:r>
            <a:r>
              <a:rPr lang="en-US" b="1" u="none" dirty="0"/>
              <a:t> could no longer share visions or thoughts. He made their wisdom (which was actually foolishness) un actionable for THEIR sake.</a:t>
            </a:r>
            <a:endParaRPr lang="en-US" b="1" u="none" dirty="0"/>
          </a:p>
          <a:p>
            <a:endParaRPr lang="en-US" b="1" u="none" dirty="0"/>
          </a:p>
          <a:p>
            <a:r>
              <a:rPr lang="en-US" b="1" u="none" dirty="0"/>
              <a:t>God’s wisdom On the other hand is to stoop DOWN to us and clear a pathway IN SPITE of ourselves, to God.</a:t>
            </a:r>
            <a:endParaRPr lang="en-US" b="1" u="none" dirty="0"/>
          </a:p>
          <a:p>
            <a:r>
              <a:rPr lang="en-US" b="1" u="none" dirty="0"/>
              <a:t>This he does in Christ Jesus</a:t>
            </a:r>
            <a:endParaRPr lang="en-US" b="1" u="none" dirty="0"/>
          </a:p>
          <a:p>
            <a:endParaRPr lang="en-US" b="1" u="none" dirty="0"/>
          </a:p>
          <a:p>
            <a:r>
              <a:rPr lang="en-US" b="1" u="none" dirty="0"/>
              <a:t>Jesus Christ is for us wisdom and righteousness (or right standing)</a:t>
            </a:r>
            <a:endParaRPr lang="en-US" b="1" u="none" dirty="0"/>
          </a:p>
          <a:p>
            <a:r>
              <a:rPr lang="en-US" b="1" u="none" dirty="0"/>
              <a:t>Jesus Christ is for us sanctification (purification or cleansing both legal and actual) </a:t>
            </a:r>
            <a:endParaRPr lang="en-US" b="1" u="none" dirty="0"/>
          </a:p>
          <a:p>
            <a:r>
              <a:rPr lang="en-US" b="1" u="none" dirty="0"/>
              <a:t>Jesus Christ is for us redemption. There is no other wisdom that will reconcile us to our creator.</a:t>
            </a:r>
            <a:endParaRPr lang="en-US" b="1" u="none" dirty="0"/>
          </a:p>
          <a:p>
            <a:r>
              <a:rPr lang="en-US" b="1" u="none" dirty="0"/>
              <a:t>Every other attempt made through the wisdom of man is foolishness</a:t>
            </a:r>
            <a:endParaRPr lang="en-US" b="1" u="none" dirty="0"/>
          </a:p>
          <a:p>
            <a:endParaRPr lang="en-US" b="1" u="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wise builder…where is His building instructions coming from?</a:t>
            </a:r>
            <a:endParaRPr lang="en-US" b="1" dirty="0"/>
          </a:p>
          <a:p>
            <a:r>
              <a:rPr lang="en-US" b="1" dirty="0"/>
              <a:t>Where does he get his blueprints for building correctly?</a:t>
            </a:r>
            <a:endParaRPr lang="en-US" b="1" dirty="0"/>
          </a:p>
          <a:p>
            <a:r>
              <a:rPr lang="en-US" sz="1800" b="1" dirty="0"/>
              <a:t>“everyone who </a:t>
            </a:r>
            <a:r>
              <a:rPr lang="en-US" sz="1800" b="1" u="sng" dirty="0"/>
              <a:t>hears these words of Mine and acts on them, </a:t>
            </a:r>
            <a:r>
              <a:rPr lang="en-US" sz="1800" b="1" dirty="0"/>
              <a:t>may be compared to a wise man who built his house on the rock.” </a:t>
            </a:r>
            <a:endParaRPr lang="en-US" sz="1800" b="1" dirty="0"/>
          </a:p>
          <a:p>
            <a:endParaRPr lang="en-US" sz="1800" b="1" dirty="0"/>
          </a:p>
          <a:p>
            <a:r>
              <a:rPr lang="en-US" sz="1800" b="1" dirty="0"/>
              <a:t>His instructions come from the King.</a:t>
            </a:r>
            <a:endParaRPr lang="en-US" sz="1800" b="1" dirty="0"/>
          </a:p>
          <a:p>
            <a:r>
              <a:rPr lang="en-US" sz="1800" b="1" dirty="0"/>
              <a:t>The king is not Moses, the Pharisees and scribes or even the Old Covenant.</a:t>
            </a:r>
            <a:endParaRPr lang="en-US" sz="1800" b="1" dirty="0"/>
          </a:p>
          <a:p>
            <a:endParaRPr lang="en-US" sz="1800" b="1" dirty="0"/>
          </a:p>
          <a:p>
            <a:r>
              <a:rPr lang="en-US" sz="1800" b="1" dirty="0"/>
              <a:t>The foolish builder erects his house on his own foundation and builds his house as he thinks best.</a:t>
            </a:r>
            <a:endParaRPr lang="en-US" sz="1800" b="1" dirty="0"/>
          </a:p>
          <a:p>
            <a:r>
              <a:rPr lang="en-US" sz="1800" b="1" dirty="0"/>
              <a:t>You must understand the hopelessness of their predicament.</a:t>
            </a:r>
            <a:endParaRPr lang="en-US" sz="1800" b="1" dirty="0"/>
          </a:p>
          <a:p>
            <a:r>
              <a:rPr lang="en-US" sz="1800" b="1" dirty="0"/>
              <a:t>1</a:t>
            </a:r>
            <a:r>
              <a:rPr lang="en-US" sz="1800" b="1" baseline="30000" dirty="0"/>
              <a:t>St</a:t>
            </a:r>
            <a:r>
              <a:rPr lang="en-US" sz="1800" b="1" dirty="0"/>
              <a:t> problem is that he cannot align anything with his foundation! Nothing fits!</a:t>
            </a:r>
            <a:endParaRPr lang="en-US" sz="1800" b="1" dirty="0"/>
          </a:p>
          <a:p>
            <a:r>
              <a:rPr lang="en-US" sz="1800" b="1" dirty="0"/>
              <a:t>He cannot build without knowing how any of the pieces fit together or even how they work together or what they are for.</a:t>
            </a:r>
            <a:endParaRPr lang="en-US" sz="1800" b="1" dirty="0"/>
          </a:p>
          <a:p>
            <a:r>
              <a:rPr lang="en-US" sz="1800" b="1" dirty="0"/>
              <a:t>He does not see his body as God’s temple so he does not honor God with it but instead uses it  to feed his sin...destroying his body.</a:t>
            </a:r>
            <a:endParaRPr lang="en-US" sz="1800" b="1" dirty="0"/>
          </a:p>
          <a:p>
            <a:r>
              <a:rPr lang="en-US" sz="1800" b="1" dirty="0"/>
              <a:t>He doesn’t see relationships as something to cultivate for the kingdom but to use as he or she sees fit at the moment..alienating himself from his creator.</a:t>
            </a:r>
            <a:endParaRPr lang="en-US" sz="1800" b="1" dirty="0"/>
          </a:p>
          <a:p>
            <a:r>
              <a:rPr lang="en-US" sz="1800" b="1" dirty="0"/>
              <a:t> </a:t>
            </a:r>
            <a:endParaRPr lang="en-US" sz="1800" b="1" dirty="0"/>
          </a:p>
          <a:p>
            <a:r>
              <a:rPr lang="en-US" sz="1800" b="1" dirty="0"/>
              <a:t>Following the king's instructions assures a strong and ready house.</a:t>
            </a:r>
            <a:endParaRPr lang="en-US" sz="1800" b="1" dirty="0"/>
          </a:p>
          <a:p>
            <a:r>
              <a:rPr lang="en-US" b="1" i="1" dirty="0"/>
              <a:t>2 Peter 1:2–11 </a:t>
            </a:r>
            <a:endParaRPr lang="en-US" b="1" i="1" dirty="0"/>
          </a:p>
          <a:p>
            <a:r>
              <a:rPr lang="en-US" b="1" i="1" dirty="0"/>
              <a:t>Grace and peace be multiplied to you in the knowledge of God and of Jesus our Lord; seeing that His divine power has granted to us everything pertaining to life and godliness, through the true knowledge of Him who called us by His own glory and excellence. For by these He has granted to us His precious and magnificent promises, so that by them you may become partakers of the divine nature, having escaped the corruption that is in the world by lust. Now for this very reason also, applying all diligence, in your faith supply moral excellence, and in your moral excellence, knowledge, and in your knowledge, self-control, and in your self-control, perseverance, and in your perseverance, godliness, and in your godliness, brotherly kindness, and in your brotherly kindness, love. For if these qualities are yours and are increasing, they render you neither useless nor unfruitful in the true knowledge of our Lord Jesus Christ. For he who lacks these qualities is blind or short-sighted, having forgotten his purification from his former sins. Therefore, brethren, be all the more diligent to make certain about His calling and choosing you; for as long as you practice these things, you will never stumble; for in this way the entrance into the eternal kingdom of our Lord and Savior Jesus Christ will be abundantly supplied to you.” (NASB95) </a:t>
            </a:r>
            <a:endParaRPr lang="en-US" b="1" i="1" dirty="0"/>
          </a:p>
          <a:p>
            <a:endParaRPr lang="en-US" b="1" dirty="0"/>
          </a:p>
          <a:p>
            <a:r>
              <a:rPr lang="en-US" b="1" dirty="0"/>
              <a:t>God answers some outstanding questions in this section concerning these instructions.</a:t>
            </a:r>
            <a:endParaRPr lang="en-US" b="1" dirty="0"/>
          </a:p>
          <a:p>
            <a:pPr marL="228600" indent="-228600">
              <a:buFont typeface="Wingdings" panose="05000000000000000000" charset="0"/>
              <a:buChar char="o"/>
            </a:pPr>
            <a:r>
              <a:rPr lang="en-US" b="1" dirty="0"/>
              <a:t>He confirms for us that wisdom is found in the knowledge of God and in Jesus Christ. </a:t>
            </a:r>
            <a:endParaRPr lang="en-US" b="1" dirty="0"/>
          </a:p>
          <a:p>
            <a:pPr indent="0">
              <a:buNone/>
            </a:pPr>
            <a:r>
              <a:rPr lang="en-US" b="1" dirty="0"/>
              <a:t>This knowledge is found ONLY in His word. Literally in the scriptures and figuratively in the person of the Logos.</a:t>
            </a:r>
            <a:endParaRPr lang="en-US" b="1" dirty="0"/>
          </a:p>
          <a:p>
            <a:pPr marL="228600" indent="-228600">
              <a:buFont typeface="Wingdings" panose="05000000000000000000" charset="0"/>
              <a:buChar char="o"/>
            </a:pPr>
            <a:r>
              <a:rPr lang="en-US" b="1" dirty="0"/>
              <a:t>Jesus is the one who gives the tools and instructions AND abilities to build the house.</a:t>
            </a:r>
            <a:endParaRPr lang="en-US" b="1" dirty="0"/>
          </a:p>
          <a:p>
            <a:pPr indent="0">
              <a:buNone/>
            </a:pPr>
            <a:r>
              <a:rPr lang="en-US" b="1" dirty="0"/>
              <a:t> It is HIS divine power that grants us everything pertaining to life and godliness.</a:t>
            </a:r>
            <a:endParaRPr lang="en-US" b="1" dirty="0"/>
          </a:p>
          <a:p>
            <a:pPr marL="228600" indent="-228600">
              <a:buFont typeface="Wingdings" panose="05000000000000000000" charset="0"/>
              <a:buChar char="q"/>
            </a:pPr>
            <a:r>
              <a:rPr lang="en-US" b="1" dirty="0"/>
              <a:t>He is the one who took the power of sin and the sting of death OFF the table for His people thereby freeing them (and us) up and empowering us to live lives of obedience...and assembling our house correctly</a:t>
            </a:r>
            <a:endParaRPr lang="en-US" b="1" dirty="0"/>
          </a:p>
          <a:p>
            <a:pPr marL="228600" indent="-228600">
              <a:buFont typeface="Wingdings" panose="05000000000000000000" charset="0"/>
              <a:buChar char="q"/>
            </a:pPr>
            <a:r>
              <a:rPr lang="en-US" b="1" dirty="0"/>
              <a:t>A proper pursuit of holiness ensures direction keeping us from stumbling or fear.</a:t>
            </a:r>
            <a:endParaRPr lang="en-US" b="1" dirty="0"/>
          </a:p>
          <a:p>
            <a:pPr marL="228600" indent="-228600">
              <a:buFont typeface="Wingdings" panose="05000000000000000000" charset="0"/>
              <a:buChar char="q"/>
            </a:pPr>
            <a:r>
              <a:rPr lang="en-US" b="1" dirty="0"/>
              <a:t>Having God’s wisdom in Christ, </a:t>
            </a:r>
            <a:r>
              <a:rPr lang="en-US" b="1" u="sng" dirty="0"/>
              <a:t>established in His power</a:t>
            </a:r>
            <a:r>
              <a:rPr lang="en-US" b="1" dirty="0"/>
              <a:t>, being obedient </a:t>
            </a:r>
            <a:r>
              <a:rPr lang="en-US" b="1" u="sng" dirty="0"/>
              <a:t>through His will </a:t>
            </a:r>
            <a:r>
              <a:rPr lang="en-US" b="1" dirty="0"/>
              <a:t>actually works to confirm that the next steps we are making are in accordance with the Kings wishes and not for any other reason.</a:t>
            </a:r>
            <a:endParaRPr lang="en-US" b="1" dirty="0"/>
          </a:p>
          <a:p>
            <a:pPr marL="0" indent="0">
              <a:buFontTx/>
              <a:buNone/>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There IS a similarity in this parable of the very different houses.</a:t>
            </a:r>
            <a:endParaRPr lang="en-US" b="1" dirty="0"/>
          </a:p>
          <a:p>
            <a:r>
              <a:rPr lang="en-US" b="1" dirty="0"/>
              <a:t>The similarity is the storm… Rain…winds and flood.</a:t>
            </a:r>
            <a:endParaRPr lang="en-US" b="1" dirty="0"/>
          </a:p>
          <a:p>
            <a:r>
              <a:rPr lang="en-US" b="1" dirty="0"/>
              <a:t>As Christians, sometimes we (I) feel like I should not have to go ‘through’ the storm, Dr. Tackett would say our scripts call for 'clear sailing'.</a:t>
            </a:r>
            <a:endParaRPr lang="en-US" b="1" dirty="0"/>
          </a:p>
          <a:p>
            <a:r>
              <a:rPr lang="en-US" b="1" dirty="0"/>
              <a:t>But our lives are not our own. We are here are to be a testimony to our foundation and what better way to reveal the foundation than to test the strength of the building.</a:t>
            </a:r>
            <a:endParaRPr lang="en-US" b="1" dirty="0"/>
          </a:p>
          <a:p>
            <a:r>
              <a:rPr lang="en-US" b="1" dirty="0"/>
              <a:t> The foolish builder's house  will crumble and crack in this life and in THAT DAY, The return of the king, the collapse of their house is certain.</a:t>
            </a:r>
            <a:endParaRPr lang="en-US" b="1" dirty="0"/>
          </a:p>
          <a:p>
            <a:r>
              <a:rPr lang="en-US" b="1" dirty="0"/>
              <a:t>Paul contrasts the two outcomes in almost every one of his writings. Romans, His letters to the Corinthians, His Thessalonian letters…but I think the best letter to understand the dichotomy is the epistle of the Philippians...written by Paul while in prision but identified by many as 'The Epistle of Joy”.</a:t>
            </a:r>
            <a:endParaRPr lang="en-US" b="1" dirty="0"/>
          </a:p>
          <a:p>
            <a:r>
              <a:rPr lang="en-US" b="1" dirty="0"/>
              <a:t>How can that be?</a:t>
            </a:r>
            <a:endParaRPr lang="en-US" b="1" dirty="0"/>
          </a:p>
          <a:p>
            <a:r>
              <a:rPr lang="en-US" b="1" dirty="0"/>
              <a:t>READ</a:t>
            </a:r>
            <a:endParaRPr lang="en-US" b="1" dirty="0"/>
          </a:p>
          <a:p>
            <a:endParaRPr lang="en-US" b="1" dirty="0"/>
          </a:p>
          <a:p>
            <a:r>
              <a:rPr lang="en-US" b="1" dirty="0"/>
              <a:t>Some things to address;</a:t>
            </a:r>
            <a:endParaRPr lang="en-US" b="1" dirty="0"/>
          </a:p>
          <a:p>
            <a:pPr marL="228600" indent="-228600">
              <a:buAutoNum type="arabicPeriod"/>
            </a:pPr>
            <a:r>
              <a:rPr lang="en-US" b="1" dirty="0"/>
              <a:t>Remind yourself OFTEN of the outcome of the foolish.</a:t>
            </a:r>
            <a:endParaRPr lang="en-US" b="1" dirty="0"/>
          </a:p>
          <a:p>
            <a:pPr marL="0" indent="0">
              <a:buNone/>
            </a:pPr>
            <a:r>
              <a:rPr lang="en-US" b="1" dirty="0"/>
              <a:t>There is no ‘safe haven’ There is no escape from the coming DESTRUCTION for the foolish, they are at constant war with the creator. </a:t>
            </a:r>
            <a:endParaRPr lang="en-US" b="1" dirty="0"/>
          </a:p>
          <a:p>
            <a:pPr marL="0" indent="0">
              <a:buNone/>
            </a:pPr>
            <a:r>
              <a:rPr lang="en-US" b="1" dirty="0"/>
              <a:t>There is no place to flee to escape the gaze of His eye. </a:t>
            </a:r>
            <a:endParaRPr lang="en-US" b="1" dirty="0"/>
          </a:p>
          <a:p>
            <a:pPr marL="0" indent="0">
              <a:buNone/>
            </a:pPr>
            <a:r>
              <a:rPr lang="en-US" b="1" dirty="0"/>
              <a:t>Every hidden thing will be exposed. </a:t>
            </a:r>
            <a:endParaRPr lang="en-US" b="1" dirty="0"/>
          </a:p>
          <a:p>
            <a:pPr marL="0" indent="0">
              <a:buNone/>
            </a:pPr>
            <a:r>
              <a:rPr lang="en-US" b="1" dirty="0"/>
              <a:t>Evildoers are not getting away with anything.</a:t>
            </a:r>
            <a:endParaRPr lang="en-US" b="1" dirty="0"/>
          </a:p>
          <a:p>
            <a:pPr marL="0" indent="0">
              <a:buNone/>
            </a:pPr>
            <a:r>
              <a:rPr lang="en-US" b="1" dirty="0"/>
              <a:t>God is not slow concerning his promise. </a:t>
            </a:r>
            <a:endParaRPr lang="en-US" b="1" dirty="0"/>
          </a:p>
          <a:p>
            <a:pPr marL="0" indent="0">
              <a:buNone/>
            </a:pPr>
            <a:r>
              <a:rPr lang="en-US" b="1" dirty="0"/>
              <a:t>Do not confuse mercy with disregard.</a:t>
            </a:r>
            <a:endParaRPr lang="en-US" b="1" dirty="0"/>
          </a:p>
          <a:p>
            <a:pPr marL="0" indent="0">
              <a:buNone/>
            </a:pPr>
            <a:r>
              <a:rPr lang="en-US" b="1" dirty="0"/>
              <a:t>The sure end of the wicked is destruction. To remind myself of that is a ready tool to escape temptation</a:t>
            </a:r>
            <a:endParaRPr lang="en-US" b="1" dirty="0"/>
          </a:p>
          <a:p>
            <a:pPr marL="0" indent="0">
              <a:buNone/>
            </a:pPr>
            <a:endParaRPr lang="en-US" b="1" dirty="0"/>
          </a:p>
          <a:p>
            <a:pPr marL="0" indent="0">
              <a:buNone/>
            </a:pPr>
            <a:r>
              <a:rPr lang="en-US" b="1" dirty="0"/>
              <a:t>2. The destruction of the wicked should be seen as a sorrowful thing. </a:t>
            </a:r>
            <a:endParaRPr lang="en-US" b="1" dirty="0"/>
          </a:p>
          <a:p>
            <a:pPr marL="0" indent="0">
              <a:buNone/>
            </a:pPr>
            <a:r>
              <a:rPr lang="en-US" b="1" dirty="0"/>
              <a:t>If that is not the case, there is either a misunderstanding of God’s decree concerning hell and it’s eternity or a sinful attitude concerning self worth. We ALL, before Christ intervened, were merrily running headlong toward eternal judgment. </a:t>
            </a:r>
            <a:endParaRPr lang="en-US" b="1" dirty="0"/>
          </a:p>
          <a:p>
            <a:pPr marL="0" indent="0">
              <a:buNone/>
            </a:pPr>
            <a:endParaRPr lang="en-US" b="1" dirty="0"/>
          </a:p>
          <a:p>
            <a:pPr marL="0" indent="0">
              <a:buNone/>
            </a:pPr>
            <a:r>
              <a:rPr lang="en-US" b="1" dirty="0"/>
              <a:t>3.  Importance of ‘Self’ is a pretty accurate barometer to identify what foundation you are building on and where you are in the building process.</a:t>
            </a:r>
            <a:endParaRPr lang="en-US" b="1" dirty="0"/>
          </a:p>
          <a:p>
            <a:pPr marL="0" indent="0">
              <a:buNone/>
            </a:pPr>
            <a:r>
              <a:rPr lang="en-US" b="1" dirty="0"/>
              <a:t> Even as a Believer, my foundation may be sure enough but the building materials  I use DO have an affect.</a:t>
            </a:r>
            <a:endParaRPr lang="en-US" b="1" dirty="0"/>
          </a:p>
          <a:p>
            <a:pPr marL="0" indent="0">
              <a:buNone/>
            </a:pPr>
            <a:r>
              <a:rPr lang="en-US" b="1" dirty="0"/>
              <a:t> If I see myself following the path of the world, allowing the appetites of THIS world to control me…The reminder that the things the world glories in (wealth, prestige, power, notoriety, are all so much rubbish in relation to our pursuit of his kingdom. </a:t>
            </a:r>
            <a:endParaRPr lang="en-US" b="1" dirty="0"/>
          </a:p>
          <a:p>
            <a:endParaRPr lang="en-US" b="1" dirty="0"/>
          </a:p>
          <a:p>
            <a:r>
              <a:rPr lang="en-US" b="1" i="1" dirty="0"/>
              <a:t>1 Corinthians 3:12–15</a:t>
            </a:r>
            <a:endParaRPr lang="en-US" b="1" i="1" dirty="0"/>
          </a:p>
          <a:p>
            <a:r>
              <a:rPr lang="en-US" b="1" i="1" dirty="0"/>
              <a:t>Now if any man builds on the foundation with gold, silver, precious stones, wood, hay, straw, each man’s work will become evident; for the day will show it because it is to be revealed with fire, and the fire itself will test the quality of each man’s work. If any man’s work which he has built on it remains, he will receive a reward. If any man’s work is burned up, he will suffer loss; but he himself will be saved, yet so as through fire.” (NASB95)</a:t>
            </a:r>
            <a:endParaRPr lang="en-US" b="1" i="1" dirty="0"/>
          </a:p>
          <a:p>
            <a:endParaRPr lang="en-US" b="1" i="1" dirty="0"/>
          </a:p>
          <a:p>
            <a:pPr marL="0" indent="0">
              <a:buNone/>
            </a:pPr>
            <a:endParaRPr lang="en-US" b="1" dirty="0"/>
          </a:p>
          <a:p>
            <a:pPr marL="0" indent="0">
              <a:buNone/>
            </a:pPr>
            <a:r>
              <a:rPr lang="en-US" b="1" dirty="0"/>
              <a:t>Paul sets himself up as an example of escaping the judgment, building on the correct foundation and putting in effort to build and rebuild…daily.</a:t>
            </a:r>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He knows that his foundation in Jesus Christ has come with a new location, new address and new citizenship.</a:t>
            </a:r>
            <a:endParaRPr lang="en-US" b="1" dirty="0"/>
          </a:p>
          <a:p>
            <a:r>
              <a:rPr lang="en-US" b="1" dirty="0"/>
              <a:t>He shares his understanding of who Jesus is and why he has  fallen in love with His savior, His redeemer, His king and His God. </a:t>
            </a:r>
            <a:endParaRPr lang="en-US" b="1" dirty="0"/>
          </a:p>
          <a:p>
            <a:r>
              <a:rPr lang="en-US" b="1" dirty="0"/>
              <a:t>His is a waiting filled with EAGERNESS.</a:t>
            </a:r>
            <a:endParaRPr lang="en-US" b="1" dirty="0"/>
          </a:p>
          <a:p>
            <a:r>
              <a:rPr lang="en-US" b="1" dirty="0"/>
              <a:t>Literally a putting something down in order to get something very much better. </a:t>
            </a:r>
            <a:endParaRPr lang="en-US" b="1" dirty="0"/>
          </a:p>
          <a:p>
            <a:endParaRPr lang="en-US" b="1" dirty="0"/>
          </a:p>
          <a:p>
            <a:r>
              <a:rPr lang="en-US" b="1" dirty="0"/>
              <a:t>--I've given you movie tickets to watch a travelogue of Hawaii...You have all watched it.</a:t>
            </a:r>
            <a:endParaRPr lang="en-US" b="1" dirty="0"/>
          </a:p>
          <a:p>
            <a:r>
              <a:rPr lang="en-US" b="1" dirty="0"/>
              <a:t>The next time we meet, I tell you I have another set of movie tickets about Hawaii and give them to you.</a:t>
            </a:r>
            <a:endParaRPr lang="en-US" b="1" dirty="0"/>
          </a:p>
          <a:p>
            <a:r>
              <a:rPr lang="en-US" b="1" dirty="0"/>
              <a:t>I then tell you I will trade you your movie tickets for airline tickets to Hawaii flying out in March.</a:t>
            </a:r>
            <a:endParaRPr lang="en-US" b="1" dirty="0"/>
          </a:p>
          <a:p>
            <a:r>
              <a:rPr lang="en-US" b="1" dirty="0"/>
              <a:t>You take the airline tickets and then you “eagerly wait”</a:t>
            </a:r>
            <a:endParaRPr lang="en-US" b="1" dirty="0"/>
          </a:p>
          <a:p>
            <a:endParaRPr lang="en-US" b="1" dirty="0"/>
          </a:p>
          <a:p>
            <a:r>
              <a:rPr lang="en-US" b="1" dirty="0"/>
              <a:t>Paul shares that his (and our) current predicament is not worth the time it takes to describe it.</a:t>
            </a:r>
            <a:endParaRPr lang="en-US" b="1" dirty="0"/>
          </a:p>
          <a:p>
            <a:r>
              <a:rPr lang="en-US" b="1" dirty="0"/>
              <a:t>He looks forward…putting all things aside he presses on to the high calling.</a:t>
            </a:r>
            <a:endParaRPr lang="en-US" b="1" dirty="0"/>
          </a:p>
          <a:p>
            <a:r>
              <a:rPr lang="en-US" b="1" dirty="0"/>
              <a:t>Restoration to the king and bringing him (and us) into conformity with the body of his glory.</a:t>
            </a:r>
            <a:endParaRPr lang="en-US" b="1" dirty="0"/>
          </a:p>
          <a:p>
            <a:r>
              <a:rPr lang="en-US" b="1" dirty="0"/>
              <a:t>I don’t even know what all that means but it will be absolutely amazing. </a:t>
            </a:r>
            <a:endParaRPr lang="en-US" b="1" dirty="0"/>
          </a:p>
          <a:p>
            <a:r>
              <a:rPr lang="en-US" b="1" dirty="0"/>
              <a:t>How do I know?</a:t>
            </a:r>
            <a:endParaRPr lang="en-US" b="1" dirty="0"/>
          </a:p>
          <a:p>
            <a:r>
              <a:rPr lang="en-US" b="1" dirty="0"/>
              <a:t>Look at the power it takes to make it happen.</a:t>
            </a:r>
            <a:endParaRPr lang="en-US" b="1" dirty="0"/>
          </a:p>
          <a:p>
            <a:r>
              <a:rPr lang="en-US" b="1" dirty="0"/>
              <a:t>It take the same power to conform us as it does to bring EVERYTHING into subjection to Him.</a:t>
            </a:r>
            <a:endParaRPr lang="en-US" b="1" dirty="0"/>
          </a:p>
          <a:p>
            <a:r>
              <a:rPr lang="en-US" b="1" dirty="0"/>
              <a:t>Our conformity is going to be at least as amazing as his total re-creation of the sinless heavens and earth.</a:t>
            </a:r>
            <a:endParaRPr lang="en-US" b="1" dirty="0"/>
          </a:p>
          <a:p>
            <a:endParaRPr lang="en-US" b="1" dirty="0"/>
          </a:p>
          <a:p>
            <a:r>
              <a:rPr lang="en-US" b="1" dirty="0"/>
              <a:t>This is the certain future for those who enter through the narrow gate, do NOT get sidetracked by the flash of the world (Vanity Fair), bear proper fruit befitting His creation and have built on the Foundation of The Logos King.  </a:t>
            </a:r>
            <a:endParaRPr lang="en-US" b="1" dirty="0"/>
          </a:p>
          <a:p>
            <a:endParaRPr lang="en-US" b="1" dirty="0"/>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5" name="Picture 4"/>
          <p:cNvPicPr>
            <a:picLocks noChangeAspect="1"/>
          </p:cNvPicPr>
          <p:nvPr/>
        </p:nvPicPr>
        <p:blipFill>
          <a:blip r:embed="rId6"/>
          <a:stretch>
            <a:fillRect/>
          </a:stretch>
        </p:blipFill>
        <p:spPr>
          <a:xfrm rot="372203">
            <a:off x="21590" y="4570730"/>
            <a:ext cx="2000885" cy="1602105"/>
          </a:xfrm>
          <a:prstGeom prst="rect">
            <a:avLst/>
          </a:prstGeom>
          <a:effectLst>
            <a:softEdge rad="76200"/>
          </a:effectLst>
        </p:spPr>
      </p:pic>
      <p:pic>
        <p:nvPicPr>
          <p:cNvPr id="9" name="Picture 8"/>
          <p:cNvPicPr>
            <a:picLocks noChangeAspect="1"/>
          </p:cNvPicPr>
          <p:nvPr/>
        </p:nvPicPr>
        <p:blipFill>
          <a:blip r:embed="rId7"/>
          <a:stretch>
            <a:fillRect/>
          </a:stretch>
        </p:blipFill>
        <p:spPr>
          <a:xfrm>
            <a:off x="8434070" y="4450080"/>
            <a:ext cx="3522345" cy="2376170"/>
          </a:xfrm>
          <a:prstGeom prst="rect">
            <a:avLst/>
          </a:prstGeom>
          <a:effectLst>
            <a:softEdge rad="2032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1"/>
          <a:stretch>
            <a:fillRect/>
          </a:stretch>
        </p:blipFill>
        <p:spPr>
          <a:xfrm>
            <a:off x="893618" y="351270"/>
            <a:ext cx="10474037" cy="60741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078313"/>
          </a:xfrm>
          <a:prstGeom prst="rect">
            <a:avLst/>
          </a:prstGeom>
          <a:noFill/>
        </p:spPr>
        <p:txBody>
          <a:bodyPr wrap="square">
            <a:spAutoFit/>
          </a:bodyPr>
          <a:lstStyle/>
          <a:p>
            <a:r>
              <a:rPr lang="en-US" sz="3600" b="1" i="1" dirty="0">
                <a:solidFill>
                  <a:srgbClr val="F5FC30"/>
                </a:solidFill>
              </a:rPr>
              <a:t>Matthew 7:24–29</a:t>
            </a:r>
            <a:endParaRPr lang="en-US" sz="3600" b="1" i="1" dirty="0">
              <a:solidFill>
                <a:srgbClr val="F5FC30"/>
              </a:solidFill>
            </a:endParaRPr>
          </a:p>
          <a:p>
            <a:r>
              <a:rPr lang="en-US" sz="3600" b="1" i="1" dirty="0">
                <a:solidFill>
                  <a:srgbClr val="F5FC30"/>
                </a:solidFill>
              </a:rPr>
              <a:t>“Therefore everyone who hears these words of Mine and acts on them, may be compared to a wise man who built his house on the rock. “And the rain fell, and the floods came, and the winds blew and slammed against that house; and yet it did not fall, for it had been founded on the rock. “Everyone who hears these words of Mine and does not act on them, will be like a foolish man who built his house on the sand. </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3416320"/>
          </a:xfrm>
          <a:prstGeom prst="rect">
            <a:avLst/>
          </a:prstGeom>
          <a:noFill/>
        </p:spPr>
        <p:txBody>
          <a:bodyPr wrap="square">
            <a:spAutoFit/>
          </a:bodyPr>
          <a:lstStyle/>
          <a:p>
            <a:r>
              <a:rPr lang="en-US" sz="3600" b="1" i="1" dirty="0">
                <a:solidFill>
                  <a:srgbClr val="F5FC30"/>
                </a:solidFill>
              </a:rPr>
              <a:t>“The rain fell, and the floods came, and the winds blew and slammed against that house; and it fell—and great was its fall.” When Jesus had finished these words, the crowds were amazed at His teaching; for He was teaching them as one having authority, and not as their scribes.”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rooted in context</a:t>
            </a:r>
            <a:endParaRPr lang="en-US" sz="3900" dirty="0">
              <a:solidFill>
                <a:srgbClr val="F5FC30"/>
              </a:solidFill>
            </a:endParaRPr>
          </a:p>
        </p:txBody>
      </p:sp>
      <p:sp>
        <p:nvSpPr>
          <p:cNvPr id="2" name="TextBox 1"/>
          <p:cNvSpPr txBox="1"/>
          <p:nvPr/>
        </p:nvSpPr>
        <p:spPr>
          <a:xfrm>
            <a:off x="0" y="737730"/>
            <a:ext cx="12185016" cy="692049"/>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Therefore…</a:t>
            </a:r>
            <a:endParaRPr lang="en-US" sz="3600" b="1" i="1" dirty="0">
              <a:solidFill>
                <a:schemeClr val="bg1"/>
              </a:solidFill>
              <a:effectLst/>
              <a:latin typeface="Calibri" panose="020F0502020204030204" pitchFamily="34" charset="0"/>
            </a:endParaRPr>
          </a:p>
        </p:txBody>
      </p:sp>
      <p:pic>
        <p:nvPicPr>
          <p:cNvPr id="12" name="Picture 11"/>
          <p:cNvPicPr>
            <a:picLocks noChangeAspect="1"/>
          </p:cNvPicPr>
          <p:nvPr/>
        </p:nvPicPr>
        <p:blipFill>
          <a:blip r:embed="rId1"/>
          <a:stretch>
            <a:fillRect/>
          </a:stretch>
        </p:blipFill>
        <p:spPr>
          <a:xfrm>
            <a:off x="-159026" y="2484783"/>
            <a:ext cx="12344043" cy="43732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different builders</a:t>
            </a:r>
            <a:endParaRPr lang="en-US" sz="3900" dirty="0">
              <a:solidFill>
                <a:srgbClr val="F5FC30"/>
              </a:solidFill>
            </a:endParaRPr>
          </a:p>
        </p:txBody>
      </p:sp>
      <p:sp>
        <p:nvSpPr>
          <p:cNvPr id="2" name="TextBox 1"/>
          <p:cNvSpPr txBox="1"/>
          <p:nvPr/>
        </p:nvSpPr>
        <p:spPr>
          <a:xfrm>
            <a:off x="59635" y="770237"/>
            <a:ext cx="12185016" cy="6810647"/>
          </a:xfrm>
          <a:prstGeom prst="rect">
            <a:avLst/>
          </a:prstGeom>
          <a:noFill/>
        </p:spPr>
        <p:txBody>
          <a:bodyPr wrap="square" rtlCol="0">
            <a:spAutoFit/>
          </a:bodyPr>
          <a:lstStyle/>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The Foolish.</a:t>
            </a:r>
            <a:endParaRPr lang="en-US" sz="3600" b="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Psalm 14:1–3</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The fool has said in his heart, “There is no God.” They are corrupt, they have committed abominable deeds; There is no one who does good. The LORD has looked down from heaven upon the sons of men To see if there are any who understand, Who seek after God. They have all turned aside, together they have become corrupt; There is no one who does good, not even one.” (NASB95)</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chemeClr val="bg1"/>
              </a:solidFill>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different builders</a:t>
            </a:r>
            <a:endParaRPr lang="en-US" sz="3900" dirty="0">
              <a:solidFill>
                <a:srgbClr val="F5FC30"/>
              </a:solidFill>
            </a:endParaRPr>
          </a:p>
        </p:txBody>
      </p:sp>
      <p:sp>
        <p:nvSpPr>
          <p:cNvPr id="2" name="TextBox 1"/>
          <p:cNvSpPr txBox="1"/>
          <p:nvPr/>
        </p:nvSpPr>
        <p:spPr>
          <a:xfrm>
            <a:off x="59635" y="770237"/>
            <a:ext cx="7295322" cy="6810647"/>
          </a:xfrm>
          <a:prstGeom prst="rect">
            <a:avLst/>
          </a:prstGeom>
          <a:noFill/>
        </p:spPr>
        <p:txBody>
          <a:bodyPr wrap="square" rtlCol="0">
            <a:spAutoFit/>
          </a:bodyPr>
          <a:lstStyle/>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The Wise</a:t>
            </a:r>
            <a:endParaRPr lang="en-US" sz="3600" b="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1 Corinthians 1:30–31</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But by His doing you are in Christ Jesus, who became to us wisdom from God, and righteousness and sanctification, and redemption, so that, just as it is written, “LET HIM WHO BOASTS, BOAST IN THE LORD.”” (NASB95)</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chemeClr val="bg1"/>
              </a:solidFill>
              <a:effectLst/>
              <a:latin typeface="Calibri" panose="020F0502020204030204" pitchFamily="34" charset="0"/>
            </a:endParaRPr>
          </a:p>
        </p:txBody>
      </p:sp>
      <p:pic>
        <p:nvPicPr>
          <p:cNvPr id="23" name="Picture 22"/>
          <p:cNvPicPr>
            <a:picLocks noChangeAspect="1"/>
          </p:cNvPicPr>
          <p:nvPr/>
        </p:nvPicPr>
        <p:blipFill>
          <a:blip r:embed="rId1"/>
          <a:stretch>
            <a:fillRect/>
          </a:stretch>
        </p:blipFill>
        <p:spPr>
          <a:xfrm>
            <a:off x="7857301" y="161562"/>
            <a:ext cx="3997126" cy="6271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different authorities</a:t>
            </a:r>
            <a:endParaRPr lang="en-US" sz="3900" dirty="0">
              <a:solidFill>
                <a:srgbClr val="F5FC30"/>
              </a:solidFill>
            </a:endParaRPr>
          </a:p>
        </p:txBody>
      </p:sp>
      <p:sp>
        <p:nvSpPr>
          <p:cNvPr id="2" name="TextBox 1"/>
          <p:cNvSpPr txBox="1"/>
          <p:nvPr/>
        </p:nvSpPr>
        <p:spPr>
          <a:xfrm>
            <a:off x="59635" y="1414081"/>
            <a:ext cx="12185016" cy="4005777"/>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2 Peter 1:10,11</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Therefore, brethren, be all the more diligent to make certain about His calling and choosing you; for as long as you practice these things, you will never stumble; for in this way the entrance into the eternal kingdom of our Lord and Savior Jesus Christ will be abundantly supplied to you.” </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different outcomes</a:t>
            </a:r>
            <a:endParaRPr lang="en-US" sz="3900" dirty="0">
              <a:solidFill>
                <a:srgbClr val="F5FC30"/>
              </a:solidFill>
            </a:endParaRPr>
          </a:p>
        </p:txBody>
      </p:sp>
      <p:sp>
        <p:nvSpPr>
          <p:cNvPr id="2" name="TextBox 1"/>
          <p:cNvSpPr txBox="1"/>
          <p:nvPr/>
        </p:nvSpPr>
        <p:spPr>
          <a:xfrm>
            <a:off x="59635" y="940931"/>
            <a:ext cx="12185016" cy="4642874"/>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Philippians 3:17–21</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Brethren, join in following my example, and observe those who walk according to the pattern you have in us. For many walk, of whom I often told you, and now tell you even weeping, that they are enemies of the cross of Christ, whose end is destruction, whose god is their appetite, and whose glory is in their shame, who set their minds on earthly things…</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2 Foundations- different outcomes</a:t>
            </a:r>
            <a:endParaRPr lang="en-US" sz="3900" dirty="0">
              <a:solidFill>
                <a:srgbClr val="F5FC30"/>
              </a:solidFill>
            </a:endParaRPr>
          </a:p>
        </p:txBody>
      </p:sp>
      <p:sp>
        <p:nvSpPr>
          <p:cNvPr id="2" name="TextBox 1"/>
          <p:cNvSpPr txBox="1"/>
          <p:nvPr/>
        </p:nvSpPr>
        <p:spPr>
          <a:xfrm>
            <a:off x="59635" y="940931"/>
            <a:ext cx="12185016" cy="4005777"/>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Philippians 3:17–21</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…For our citizenship is in heaven, from which also we eagerly wait for a Savior, the Lord Jesus Christ; who will transform the body of our humble state into conformity with the body of His glory, by the exertion of the power that He has even to subject all things to Himself.” (NASB95)</a:t>
            </a:r>
            <a:endParaRPr lang="en-US" sz="3600" b="1" i="1" dirty="0">
              <a:solidFill>
                <a:schemeClr val="bg1"/>
              </a:solidFill>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2544</Words>
  <Application>WPS Presentation</Application>
  <PresentationFormat>Widescreen</PresentationFormat>
  <Paragraphs>38</Paragraphs>
  <Slides>10</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Calibri</vt:lpstr>
      <vt:lpstr>Source Sans Pro</vt:lpstr>
      <vt:lpstr>Wingdings</vt:lpstr>
      <vt:lpstr>Microsoft YaHei</vt:lpstr>
      <vt:lpstr>Arial Unicode MS</vt:lpstr>
      <vt:lpstr>Calibri Light</vt:lpstr>
      <vt:lpstr>Yu Gothic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132</cp:revision>
  <dcterms:created xsi:type="dcterms:W3CDTF">2023-01-28T17:36:00Z</dcterms:created>
  <dcterms:modified xsi:type="dcterms:W3CDTF">2023-10-22T20:01:18Z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