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
  </p:handoutMasterIdLst>
  <p:sldIdLst>
    <p:sldId id="357" r:id="rId3"/>
    <p:sldId id="499" r:id="rId5"/>
    <p:sldId id="459" r:id="rId6"/>
    <p:sldId id="500" r:id="rId7"/>
    <p:sldId id="504" r:id="rId8"/>
    <p:sldId id="501" r:id="rId9"/>
    <p:sldId id="503" r:id="rId10"/>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60C"/>
    <a:srgbClr val="F5FC30"/>
    <a:srgbClr val="AC7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42186" autoAdjust="0"/>
  </p:normalViewPr>
  <p:slideViewPr>
    <p:cSldViewPr snapToGrid="0">
      <p:cViewPr varScale="1">
        <p:scale>
          <a:sx n="48" d="100"/>
          <a:sy n="48" d="100"/>
        </p:scale>
        <p:origin x="2916" y="42"/>
      </p:cViewPr>
      <p:guideLst/>
    </p:cSldViewPr>
  </p:slideViewPr>
  <p:notesTextViewPr>
    <p:cViewPr>
      <p:scale>
        <a:sx n="1" d="1"/>
        <a:sy n="1" d="1"/>
      </p:scale>
      <p:origin x="0" y="-24"/>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Shortly before I moved to AZ (I was 20 or so). I worked with a younger guy who thought he was better at most anything than anyone else. </a:t>
            </a:r>
            <a:endParaRPr lang="en-US" sz="1400" b="1" dirty="0"/>
          </a:p>
          <a:p>
            <a:r>
              <a:rPr lang="en-US" sz="1400" b="1" dirty="0"/>
              <a:t>Other than that, he was a pretty nice guy. </a:t>
            </a:r>
            <a:endParaRPr lang="en-US" sz="1400" b="1" dirty="0"/>
          </a:p>
          <a:p>
            <a:r>
              <a:rPr lang="en-US" sz="1400" b="1" dirty="0"/>
              <a:t>We spent some time together, periodically.</a:t>
            </a:r>
            <a:endParaRPr lang="en-US" sz="1400" b="1" dirty="0"/>
          </a:p>
          <a:p>
            <a:r>
              <a:rPr lang="en-US" sz="1400" b="1" dirty="0"/>
              <a:t>We met one time to play tennis and walking to the court, we crossed the track. He mentioned that he thought he could beat me in a lap around the track. </a:t>
            </a:r>
            <a:endParaRPr lang="en-US" sz="1400" b="1" dirty="0"/>
          </a:p>
          <a:p>
            <a:r>
              <a:rPr lang="en-US" sz="1400" b="1" dirty="0"/>
              <a:t>I am not a betting person usually but since I had been running regularly and he said he never exercised, I thought I would make him prove it.</a:t>
            </a:r>
            <a:endParaRPr lang="en-US" sz="1400" b="1" dirty="0"/>
          </a:p>
          <a:p>
            <a:r>
              <a:rPr lang="en-US" sz="1400" b="1" dirty="0"/>
              <a:t>We lined up…Said go and off we went. </a:t>
            </a:r>
            <a:endParaRPr lang="en-US" sz="1400" b="1" dirty="0"/>
          </a:p>
          <a:p>
            <a:r>
              <a:rPr lang="en-US" sz="1400" b="1" dirty="0"/>
              <a:t>Paced myself (short legs) and found myself ahead of him coming around the last corner. </a:t>
            </a:r>
            <a:endParaRPr lang="en-US" sz="1400" b="1" dirty="0"/>
          </a:p>
          <a:p>
            <a:r>
              <a:rPr lang="en-US" sz="1400" b="1" dirty="0"/>
              <a:t>We entered the last straight and we both were running as fast as we could.</a:t>
            </a:r>
            <a:endParaRPr lang="en-US" sz="1400" b="1" dirty="0"/>
          </a:p>
          <a:p>
            <a:r>
              <a:rPr lang="en-US" sz="1400" b="1" dirty="0"/>
              <a:t>I felt my lead grow, but I didn’t want to let up. Just as we came to the finish line, he had more in reserve and crossed the finish line ahead of me.</a:t>
            </a:r>
            <a:endParaRPr lang="en-US" sz="1400" b="1" dirty="0"/>
          </a:p>
          <a:p>
            <a:r>
              <a:rPr lang="en-US" sz="1400" b="1" dirty="0"/>
              <a:t>He proved it.</a:t>
            </a:r>
            <a:endParaRPr lang="en-US" sz="1400" b="1" dirty="0"/>
          </a:p>
          <a:p>
            <a:endParaRPr lang="en-US" sz="1400" b="1" dirty="0"/>
          </a:p>
          <a:p>
            <a:r>
              <a:rPr lang="en-US" sz="1400" b="1" dirty="0"/>
              <a:t>Jesus had been talking to his followers (And others who cared to listen) about some astounding things;</a:t>
            </a:r>
            <a:endParaRPr lang="en-US" sz="1400" b="1" dirty="0"/>
          </a:p>
          <a:p>
            <a:r>
              <a:rPr lang="en-US" sz="1400" b="1" dirty="0"/>
              <a:t>His Kingdom arriving, </a:t>
            </a:r>
            <a:endParaRPr lang="en-US" sz="1400" b="1" dirty="0"/>
          </a:p>
          <a:p>
            <a:r>
              <a:rPr lang="en-US" sz="1400" b="1" dirty="0"/>
              <a:t>His position as King.</a:t>
            </a:r>
            <a:endParaRPr lang="en-US" sz="1400" b="1" dirty="0"/>
          </a:p>
          <a:p>
            <a:r>
              <a:rPr lang="en-US" sz="1400" b="1" dirty="0"/>
              <a:t>His authority to do more than interpret the law…He superseded it.</a:t>
            </a:r>
            <a:endParaRPr lang="en-US" sz="1400" b="1" dirty="0"/>
          </a:p>
          <a:p>
            <a:r>
              <a:rPr lang="en-US" sz="1400" b="1" dirty="0"/>
              <a:t>His authority coming not from Moses but from God</a:t>
            </a:r>
            <a:endParaRPr lang="en-US" sz="1400" b="1" dirty="0"/>
          </a:p>
          <a:p>
            <a:r>
              <a:rPr lang="en-US" sz="1400" b="1" dirty="0"/>
              <a:t>God was His father and He being His Son was God, in the flesh.</a:t>
            </a:r>
            <a:endParaRPr lang="en-US" sz="1400" b="1" dirty="0"/>
          </a:p>
          <a:p>
            <a:r>
              <a:rPr lang="en-US" sz="1400" b="1" dirty="0"/>
              <a:t>You cannot imagine the commotion that this stirred up, ESPECIALLY within the community of the religious leaders who staked their lives and livelihoods on their version of the </a:t>
            </a:r>
            <a:r>
              <a:rPr lang="en-US" sz="1400" b="1" dirty="0" err="1"/>
              <a:t>The</a:t>
            </a:r>
            <a:r>
              <a:rPr lang="en-US" sz="1400" b="1" dirty="0"/>
              <a:t> Law..</a:t>
            </a:r>
            <a:endParaRPr lang="en-US" sz="1400" b="1" dirty="0"/>
          </a:p>
          <a:p>
            <a:r>
              <a:rPr lang="en-US" sz="1400" b="1" dirty="0"/>
              <a:t>There was going to need to be more than just words and logic and promises coming from Jesus’ mouth.</a:t>
            </a:r>
            <a:endParaRPr lang="en-US" sz="1400" b="1" dirty="0"/>
          </a:p>
          <a:p>
            <a:r>
              <a:rPr lang="en-US" sz="1400" b="1" dirty="0"/>
              <a:t>Jesus was going to need to Prove it.</a:t>
            </a:r>
            <a:endParaRPr lang="en-US" sz="1400" b="1" dirty="0"/>
          </a:p>
          <a:p>
            <a:r>
              <a:rPr lang="en-US" sz="1400" b="1" dirty="0"/>
              <a:t>Prove he is who he says he is by DOING what only he could as the Son of God.</a:t>
            </a:r>
            <a:endParaRPr lang="en-US" sz="1400" b="1" dirty="0"/>
          </a:p>
          <a:p>
            <a:endParaRPr lang="en-US" sz="1400" b="1" dirty="0"/>
          </a:p>
          <a:p>
            <a:endParaRPr lang="en-US" sz="1400" b="1" dirty="0"/>
          </a:p>
          <a:p>
            <a:endParaRPr lang="en-US" sz="1400" b="1" dirty="0"/>
          </a:p>
          <a:p>
            <a:endParaRPr lang="en-US" sz="14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endParaRPr lang="en-US" b="1" dirty="0"/>
          </a:p>
          <a:p>
            <a:r>
              <a:rPr lang="en-US" b="1" dirty="0"/>
              <a:t>Jesus had probably done miracles prior to this one. We know he changed the water into wine for His mom in John’s gospel.</a:t>
            </a:r>
            <a:endParaRPr lang="en-US" b="1" dirty="0"/>
          </a:p>
          <a:p>
            <a:r>
              <a:rPr lang="en-US" b="1" dirty="0"/>
              <a:t> Many believe that even this miracle might have taken place PRIOR to the Sermon on the mount but inserted into Matthews writing later for effect.</a:t>
            </a:r>
            <a:endParaRPr lang="en-US" b="1" dirty="0"/>
          </a:p>
          <a:p>
            <a:r>
              <a:rPr lang="en-US" b="1" dirty="0"/>
              <a:t>Matthew does not follow a strict timeline in laying out the story of Jesus, but he instead loosely follows his life chronologically but ALSO separates Jesus’ activities into groups for effect</a:t>
            </a:r>
            <a:endParaRPr lang="en-US" b="1" dirty="0"/>
          </a:p>
          <a:p>
            <a:r>
              <a:rPr lang="en-US" b="1" dirty="0"/>
              <a:t>We WERE in a section of Jesus teaching his disciples. </a:t>
            </a:r>
            <a:endParaRPr lang="en-US" b="1" dirty="0"/>
          </a:p>
          <a:p>
            <a:r>
              <a:rPr lang="en-US" b="1" dirty="0"/>
              <a:t>Most feel His entire sermon was done at once but there is  the possibility that the Sermon on the Mount is a bit of a conglomeration of His teachings throughout His early ministry.</a:t>
            </a:r>
            <a:endParaRPr lang="en-US" b="1" dirty="0"/>
          </a:p>
          <a:p>
            <a:r>
              <a:rPr lang="en-US" b="1" dirty="0"/>
              <a:t>We are NOW  in a section of Matthew’s portrayal of Jesus that shades toward what Jesus DID .</a:t>
            </a:r>
            <a:endParaRPr lang="en-US" b="1" dirty="0"/>
          </a:p>
          <a:p>
            <a:r>
              <a:rPr lang="en-US" b="1" dirty="0"/>
              <a:t>The two (what He says and what He does) cannot really be separated but Matthew organizes parts of Jesus’ story  toward one more than another and HERE, Matthew is highlighting what Jesus DID  to make a point.</a:t>
            </a:r>
            <a:endParaRPr lang="en-US" b="1" dirty="0"/>
          </a:p>
          <a:p>
            <a:r>
              <a:rPr lang="en-US" b="1" dirty="0"/>
              <a:t>Later we will be in a section of parables that Matthew draws together because he wants a different emphasis in his narrative.</a:t>
            </a:r>
            <a:endParaRPr lang="en-US" b="1" dirty="0"/>
          </a:p>
          <a:p>
            <a:r>
              <a:rPr lang="en-US" b="1" dirty="0"/>
              <a:t>Later still we will see more healings and mighty acts.</a:t>
            </a:r>
            <a:endParaRPr lang="en-US" b="1" dirty="0"/>
          </a:p>
          <a:p>
            <a:r>
              <a:rPr lang="en-US" b="1" dirty="0"/>
              <a:t>So, he followed the historical Jesus through time but often manipulated the inter-relation of what Jesus actually did or said for fluidity and to follow a natural thought progression.</a:t>
            </a:r>
            <a:endParaRPr lang="en-US" b="1" dirty="0"/>
          </a:p>
          <a:p>
            <a:r>
              <a:rPr lang="en-US" b="1" dirty="0"/>
              <a:t>Remember, This is the King coming into the world and establishing His kingdom and DOING what needs to be done to draw His subjects out of the world and into His kingdom.</a:t>
            </a:r>
            <a:endParaRPr lang="en-US" b="1" dirty="0"/>
          </a:p>
          <a:p>
            <a:endParaRPr lang="en-US" b="1" dirty="0"/>
          </a:p>
          <a:p>
            <a:r>
              <a:rPr lang="en-US" b="1" dirty="0"/>
              <a:t>So, it seems fitting that AFTER Jesus makes his declarations concerning Kingdom living that he identifies with the Jewish people, interacting with them on a more personal level.</a:t>
            </a:r>
            <a:endParaRPr lang="en-US" b="1" dirty="0"/>
          </a:p>
          <a:p>
            <a:r>
              <a:rPr lang="en-US" b="1" dirty="0"/>
              <a:t>Whom does Matthew say is the first Jesus choses to identify with?</a:t>
            </a:r>
            <a:endParaRPr lang="en-US" b="1" dirty="0"/>
          </a:p>
          <a:p>
            <a:r>
              <a:rPr lang="en-US" b="1" dirty="0"/>
              <a:t>A LEPER…</a:t>
            </a:r>
            <a:endParaRPr lang="en-US" b="1" dirty="0"/>
          </a:p>
          <a:p>
            <a:r>
              <a:rPr lang="en-US" b="1" dirty="0"/>
              <a:t>Lepers were OUTCASTS…lower than beggars…They had no place in the city and lived ‘outside the gate’. They had no interaction with the </a:t>
            </a:r>
            <a:r>
              <a:rPr lang="en-US" b="1" dirty="0" err="1"/>
              <a:t>jewish</a:t>
            </a:r>
            <a:r>
              <a:rPr lang="en-US" b="1" dirty="0"/>
              <a:t> community and were ignored and despised and often derided or ostracized.</a:t>
            </a:r>
            <a:endParaRPr lang="en-US" b="1" dirty="0"/>
          </a:p>
          <a:p>
            <a:r>
              <a:rPr lang="en-US" b="1" dirty="0"/>
              <a:t>There IS foundation for this though.</a:t>
            </a:r>
            <a:br>
              <a:rPr lang="en-US" b="1" dirty="0"/>
            </a:br>
            <a:r>
              <a:rPr lang="en-US" b="1" dirty="0"/>
              <a:t>Not that Leprosy is particularly contagious BUT there are a couple things to know.</a:t>
            </a:r>
            <a:endParaRPr lang="en-US" b="1" dirty="0"/>
          </a:p>
          <a:p>
            <a:pPr marL="228600" indent="-228600">
              <a:buAutoNum type="arabicPeriod"/>
            </a:pPr>
            <a:r>
              <a:rPr lang="en-US" b="1" dirty="0"/>
              <a:t>Extremely rarely cured.</a:t>
            </a:r>
            <a:endParaRPr lang="en-US" b="1" dirty="0"/>
          </a:p>
          <a:p>
            <a:pPr marL="685800" lvl="1" indent="-228600">
              <a:buFont typeface="Arial" panose="020B0604020202020204" pitchFamily="34" charset="0"/>
              <a:buChar char="•"/>
            </a:pPr>
            <a:r>
              <a:rPr lang="en-US" b="1" dirty="0" err="1"/>
              <a:t>Namaan</a:t>
            </a:r>
            <a:r>
              <a:rPr lang="en-US" b="1" dirty="0"/>
              <a:t>, an Aramean, is sent to the king of Israel to be cured of leprosy because one of his servants (a recent Jewish captive), mentioned that Israel had a prophet that was able to do it.</a:t>
            </a:r>
            <a:endParaRPr lang="en-US" b="1" dirty="0"/>
          </a:p>
          <a:p>
            <a:pPr marL="457200" lvl="1" indent="0">
              <a:buFontTx/>
              <a:buNone/>
            </a:pPr>
            <a:r>
              <a:rPr lang="en-US" b="1" dirty="0"/>
              <a:t>When the king of Israel received the letter, his response was; ‘He tore his clothes and declared; </a:t>
            </a:r>
            <a:r>
              <a:rPr lang="en-US" b="1" i="1" dirty="0"/>
              <a:t>“</a:t>
            </a:r>
            <a:r>
              <a:rPr lang="en-US" sz="1800" b="1" i="1" dirty="0"/>
              <a:t>Am I God, to kill and to make alive, that this man is sending word to me to cure a man of his leprosy? But consider now, and see how he is seeking a quarrel against me.” </a:t>
            </a:r>
            <a:endParaRPr lang="en-US" b="1" i="1" dirty="0"/>
          </a:p>
          <a:p>
            <a:pPr marL="228600" indent="-228600">
              <a:buAutoNum type="arabicPeriod"/>
            </a:pPr>
            <a:endParaRPr lang="en-US" b="1" dirty="0"/>
          </a:p>
          <a:p>
            <a:pPr marL="228600" indent="-228600">
              <a:buAutoNum type="arabicPeriod"/>
            </a:pPr>
            <a:r>
              <a:rPr lang="en-US" b="1" dirty="0"/>
              <a:t>There IS a background to this disease in regarding God.</a:t>
            </a:r>
            <a:endParaRPr lang="en-US" b="1" dirty="0"/>
          </a:p>
          <a:p>
            <a:r>
              <a:rPr lang="en-US" b="1" dirty="0"/>
              <a:t>GOD set the stage in Leviticus. </a:t>
            </a:r>
            <a:endParaRPr lang="en-US" b="1" dirty="0"/>
          </a:p>
          <a:p>
            <a:pPr marL="628650" lvl="1" indent="-171450">
              <a:buFont typeface="Arial" panose="020B0604020202020204" pitchFamily="34" charset="0"/>
              <a:buChar char="•"/>
            </a:pPr>
            <a:r>
              <a:rPr lang="en-US" b="1" dirty="0"/>
              <a:t>Lepers were to self identify as unclean and anyone who touched them would ALSO be ceremonially unclean.</a:t>
            </a:r>
            <a:endParaRPr lang="en-US" b="1" dirty="0"/>
          </a:p>
          <a:p>
            <a:r>
              <a:rPr lang="en-US" b="1" dirty="0"/>
              <a:t>Because of this they were to commanded by GOD to live ‘outside the camp’…outside the normal religious life of Israel.</a:t>
            </a:r>
            <a:endParaRPr lang="en-US" b="1" dirty="0"/>
          </a:p>
          <a:p>
            <a:r>
              <a:rPr lang="en-US" b="1" dirty="0"/>
              <a:t>These were the ONLY group of Israelites who had to remain outside the camp because they were continually unclean.</a:t>
            </a:r>
            <a:endParaRPr lang="en-US" b="1" dirty="0"/>
          </a:p>
          <a:p>
            <a:r>
              <a:rPr lang="en-US" b="1" dirty="0"/>
              <a:t>They ALSO had to be cleared </a:t>
            </a:r>
            <a:r>
              <a:rPr lang="en-US" b="1" u="sng" dirty="0"/>
              <a:t>by the priests </a:t>
            </a:r>
            <a:r>
              <a:rPr lang="en-US" b="1" dirty="0"/>
              <a:t>in order to re-establish their lives in the community.</a:t>
            </a:r>
            <a:endParaRPr lang="en-US" b="1" dirty="0"/>
          </a:p>
          <a:p>
            <a:endParaRPr lang="en-US" b="1" dirty="0"/>
          </a:p>
          <a:p>
            <a:pPr marL="628650" lvl="1" indent="-171450">
              <a:buFont typeface="Arial" panose="020B0604020202020204" pitchFamily="34" charset="0"/>
              <a:buChar char="•"/>
            </a:pPr>
            <a:r>
              <a:rPr lang="en-US" b="1" dirty="0"/>
              <a:t>On top of this, it seems like leprosy may be looked at as a kind of punishment.</a:t>
            </a:r>
            <a:endParaRPr lang="en-US" b="1" dirty="0"/>
          </a:p>
          <a:p>
            <a:r>
              <a:rPr lang="en-US" b="1" dirty="0"/>
              <a:t>Numbers 12</a:t>
            </a:r>
            <a:endParaRPr lang="en-US" b="1" dirty="0"/>
          </a:p>
          <a:p>
            <a:r>
              <a:rPr lang="en-US" b="1" dirty="0"/>
              <a:t>Aaron and Miriam (Moses’ sister) gossip about Moses because he took a Cushite woman to be his wife.</a:t>
            </a:r>
            <a:endParaRPr lang="en-US" b="1" dirty="0"/>
          </a:p>
          <a:p>
            <a:r>
              <a:rPr lang="en-US" b="1" dirty="0"/>
              <a:t>God’s response is to do more than scold them for challenging Moses. “The anger of the Lord burned against them”</a:t>
            </a:r>
            <a:endParaRPr lang="en-US" b="1" dirty="0"/>
          </a:p>
          <a:p>
            <a:r>
              <a:rPr lang="en-US" b="1" dirty="0"/>
              <a:t>He came to meet them in a cloud and when he leaves them and the cloud lifted, Miriam was completely leprous.</a:t>
            </a:r>
            <a:endParaRPr lang="en-US" b="1" dirty="0"/>
          </a:p>
          <a:p>
            <a:r>
              <a:rPr lang="en-US" b="1" dirty="0"/>
              <a:t>Moses steps in and pleads for her; “Oh, God, heal her”.</a:t>
            </a:r>
            <a:endParaRPr lang="en-US" b="1" dirty="0"/>
          </a:p>
          <a:p>
            <a:r>
              <a:rPr lang="en-US" b="1" dirty="0"/>
              <a:t>God hears Moses and allows her to ‘think about it’ for 7 days.</a:t>
            </a:r>
            <a:endParaRPr lang="en-US" b="1" dirty="0"/>
          </a:p>
          <a:p>
            <a:r>
              <a:rPr lang="en-US" b="1" dirty="0"/>
              <a:t>He then returns her to full health.</a:t>
            </a:r>
            <a:endParaRPr lang="en-US" b="1" dirty="0"/>
          </a:p>
          <a:p>
            <a:endParaRPr lang="en-US" b="1" dirty="0"/>
          </a:p>
          <a:p>
            <a:r>
              <a:rPr lang="en-US" b="1" dirty="0"/>
              <a:t>And also, in 2 Chronicles. Uzziah the King decided it was within his power to burn an offering of incense before the lord.</a:t>
            </a:r>
            <a:endParaRPr lang="en-US" b="1" dirty="0"/>
          </a:p>
          <a:p>
            <a:r>
              <a:rPr lang="en-US" b="1" dirty="0"/>
              <a:t>Burning incense was the duty of the Priest (should </a:t>
            </a:r>
            <a:r>
              <a:rPr lang="en-US" b="1" dirty="0" err="1"/>
              <a:t>havea</a:t>
            </a:r>
            <a:r>
              <a:rPr lang="en-US" b="1" dirty="0"/>
              <a:t> learned that from Saul).</a:t>
            </a:r>
            <a:endParaRPr lang="en-US" b="1" dirty="0"/>
          </a:p>
          <a:p>
            <a:r>
              <a:rPr lang="en-US" b="1" dirty="0"/>
              <a:t>For that presumption, God gives him leprosy, He is cast outside the city by the priest, where he remained outside the city until death.</a:t>
            </a:r>
            <a:endParaRPr lang="en-US" b="1" dirty="0"/>
          </a:p>
          <a:p>
            <a:r>
              <a:rPr lang="en-US" b="1" dirty="0"/>
              <a:t>His son takes over the throne.</a:t>
            </a:r>
            <a:endParaRPr lang="en-US" b="1" dirty="0"/>
          </a:p>
          <a:p>
            <a:endParaRPr lang="en-US" b="1" dirty="0"/>
          </a:p>
          <a:p>
            <a:r>
              <a:rPr lang="en-US" b="1" dirty="0"/>
              <a:t>Knowing a little more about leprosy, how it was handled in Jewish culture and some incidents of people contacting the disease,.. here are some things I think we can take away from this encounter between Jesus and the leper.</a:t>
            </a:r>
            <a:endParaRPr lang="en-US" b="1" dirty="0"/>
          </a:p>
          <a:p>
            <a:endParaRPr lang="en-US" b="1" dirty="0"/>
          </a:p>
          <a:p>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This leper HEARD about Jesus and his knowledge brought him to ACTION.</a:t>
            </a:r>
            <a:endParaRPr lang="en-US" b="1" dirty="0"/>
          </a:p>
          <a:p>
            <a:r>
              <a:rPr lang="en-US" sz="1200" b="1" dirty="0"/>
              <a:t>Despite being outside the camp, word has gotten around that there is one who can make them whole.</a:t>
            </a:r>
            <a:endParaRPr lang="en-US" sz="1200" b="1" dirty="0"/>
          </a:p>
          <a:p>
            <a:r>
              <a:rPr lang="en-US" sz="1200" b="1" dirty="0"/>
              <a:t>Jesus, already has a reputation of doing amazing things and this very BOLD leper decides to ask Jesus to ‘Prove it’.</a:t>
            </a:r>
            <a:endParaRPr lang="en-US" sz="1200" b="1" dirty="0"/>
          </a:p>
          <a:p>
            <a:r>
              <a:rPr lang="en-US" sz="1200" b="1" dirty="0"/>
              <a:t>What we Don’t hear about is that there were a throng of lepers that stormed the group to demand to be made whole.</a:t>
            </a:r>
            <a:endParaRPr lang="en-US" sz="1200" b="1" dirty="0"/>
          </a:p>
          <a:p>
            <a:r>
              <a:rPr lang="en-US" sz="1200" b="1" dirty="0"/>
              <a:t>Usually, there is a discussion…then there is a group that agree to act together. (Later on there ARE 10 lepers)</a:t>
            </a:r>
            <a:endParaRPr lang="en-US" sz="1200" b="1" dirty="0"/>
          </a:p>
          <a:p>
            <a:r>
              <a:rPr lang="en-US" sz="1200" b="1" dirty="0"/>
              <a:t>They bolster each other’s  resolve to follow through. </a:t>
            </a:r>
            <a:endParaRPr lang="en-US" sz="1200" b="1" dirty="0"/>
          </a:p>
          <a:p>
            <a:r>
              <a:rPr lang="en-US" sz="1200" b="1" dirty="0"/>
              <a:t>- Snowballs thrown at cars…outside my </a:t>
            </a:r>
            <a:r>
              <a:rPr lang="en-US" sz="1200" b="1" u="sng" dirty="0"/>
              <a:t>personal </a:t>
            </a:r>
            <a:r>
              <a:rPr lang="en-US" sz="1200" b="1" u="none" dirty="0"/>
              <a:t>comfort zone but with a group of kids, we strengthened each other’s resolve and pretty soon,…there we are!</a:t>
            </a:r>
            <a:endParaRPr lang="en-US" sz="1200" b="1" u="sng" dirty="0"/>
          </a:p>
          <a:p>
            <a:endParaRPr lang="en-US" sz="1200" b="1" dirty="0"/>
          </a:p>
          <a:p>
            <a:r>
              <a:rPr lang="en-US" sz="1200" b="1" dirty="0"/>
              <a:t>That doesn’t appear to be the case here…Matthew recounts that there is only one.</a:t>
            </a:r>
            <a:endParaRPr lang="en-US" sz="1200" b="1" dirty="0"/>
          </a:p>
          <a:p>
            <a:r>
              <a:rPr lang="en-US" sz="1200" b="1" dirty="0"/>
              <a:t>There is only one willing to act on what they have been told.</a:t>
            </a:r>
            <a:endParaRPr lang="en-US" sz="1200" b="1" dirty="0"/>
          </a:p>
          <a:p>
            <a:endParaRPr lang="en-US" sz="1200" b="1" dirty="0"/>
          </a:p>
          <a:p>
            <a:r>
              <a:rPr lang="en-US" sz="1200" b="1" dirty="0"/>
              <a:t>God had chosen, for reasons outside our understanding to reveal himself to one.</a:t>
            </a:r>
            <a:endParaRPr lang="en-US" sz="1200" b="1" dirty="0"/>
          </a:p>
          <a:p>
            <a:r>
              <a:rPr lang="en-US" sz="1200" b="1" dirty="0"/>
              <a:t>One…single LEPER…</a:t>
            </a:r>
            <a:endParaRPr lang="en-US" sz="1200" b="1" dirty="0"/>
          </a:p>
          <a:p>
            <a:r>
              <a:rPr lang="en-US" sz="1200" b="1" dirty="0"/>
              <a:t>He was not anyone of any repute and if he EVER was, he certainly lost it through the disease.</a:t>
            </a:r>
            <a:endParaRPr lang="en-US" sz="1200" b="1" dirty="0"/>
          </a:p>
          <a:p>
            <a:r>
              <a:rPr lang="en-US" sz="1200" b="1" dirty="0"/>
              <a:t>But the lepers is who Jesus singles out . I am SURE that there were other people…suffering from various sicknesses but  This is who Jesus identifies with here.</a:t>
            </a:r>
            <a:endParaRPr lang="en-US" sz="1200" b="1" dirty="0"/>
          </a:p>
          <a:p>
            <a:r>
              <a:rPr lang="en-US" sz="1200" b="1" dirty="0"/>
              <a:t>This is who Jesus works through.</a:t>
            </a:r>
            <a:endParaRPr lang="en-US" sz="1200" b="1" dirty="0"/>
          </a:p>
          <a:p>
            <a:endParaRPr lang="en-US" sz="1200" b="1" dirty="0"/>
          </a:p>
          <a:p>
            <a:r>
              <a:rPr lang="en-US" sz="1200" b="1" dirty="0"/>
              <a:t>Some of the people we hold in high regard were….’lepers’ to those around them.</a:t>
            </a:r>
            <a:endParaRPr lang="en-US" sz="1200" b="1" dirty="0"/>
          </a:p>
          <a:p>
            <a:r>
              <a:rPr lang="en-US" sz="1200" b="1" dirty="0"/>
              <a:t>The disciples by and large were despised…maybe not as bad off as a leper but fishermen were not usually sought out for wisdom or power.</a:t>
            </a:r>
            <a:endParaRPr lang="en-US" sz="1200" b="1" dirty="0"/>
          </a:p>
          <a:p>
            <a:r>
              <a:rPr lang="en-US" sz="1200" b="1" dirty="0"/>
              <a:t>Matthew as a tax collector probably came close to being as despised </a:t>
            </a:r>
            <a:r>
              <a:rPr lang="en-US" sz="1200" b="1" dirty="0" err="1"/>
              <a:t>as</a:t>
            </a:r>
            <a:r>
              <a:rPr lang="en-US" sz="1200" b="1" dirty="0"/>
              <a:t> a leper</a:t>
            </a:r>
            <a:endParaRPr lang="en-US" sz="1200" b="1" dirty="0"/>
          </a:p>
          <a:p>
            <a:r>
              <a:rPr lang="en-US" sz="1200" b="1" dirty="0"/>
              <a:t>Catholics wanted nothing to do with Martin Luther</a:t>
            </a:r>
            <a:endParaRPr lang="en-US" sz="1200" b="1" dirty="0"/>
          </a:p>
          <a:p>
            <a:r>
              <a:rPr lang="en-US" sz="1200" b="1" dirty="0"/>
              <a:t>John Calvin wanted nothing to do with anyone</a:t>
            </a:r>
            <a:endParaRPr lang="en-US" sz="1200" b="1" dirty="0"/>
          </a:p>
          <a:p>
            <a:r>
              <a:rPr lang="en-US" sz="1200" b="1" dirty="0"/>
              <a:t>Menlo Simons and </a:t>
            </a:r>
            <a:r>
              <a:rPr lang="en-US" sz="1200" b="1" dirty="0" err="1"/>
              <a:t>Balthesar</a:t>
            </a:r>
            <a:r>
              <a:rPr lang="en-US" sz="1200" b="1" dirty="0"/>
              <a:t> </a:t>
            </a:r>
            <a:r>
              <a:rPr lang="en-US" sz="1200" b="1" dirty="0" err="1"/>
              <a:t>Hubmaier</a:t>
            </a:r>
            <a:r>
              <a:rPr lang="en-US" sz="1200" b="1" dirty="0"/>
              <a:t> were considered ‘outcasts’ to the Reformers…Pushing for a more complete separation between Catholicism and Christianity.</a:t>
            </a:r>
            <a:endParaRPr lang="en-US" sz="1200" b="1" dirty="0"/>
          </a:p>
          <a:p>
            <a:r>
              <a:rPr lang="en-US" sz="1200" b="1" dirty="0"/>
              <a:t>The Apostle Paul was leprous to Christians and later to Jewish leaders.</a:t>
            </a:r>
            <a:endParaRPr lang="en-US" sz="1200" b="1" dirty="0"/>
          </a:p>
          <a:p>
            <a:r>
              <a:rPr lang="en-US" sz="1200" b="1" dirty="0"/>
              <a:t>William Wilberforce was Leprous to Parliament for His push to see all humans made in the image of God.</a:t>
            </a:r>
            <a:endParaRPr lang="en-US" sz="1200" b="1" dirty="0"/>
          </a:p>
          <a:p>
            <a:endParaRPr lang="en-US" sz="1200" b="1"/>
          </a:p>
          <a:p>
            <a:r>
              <a:rPr lang="en-US" sz="1200" b="1"/>
              <a:t>Lepers</a:t>
            </a:r>
            <a:r>
              <a:rPr lang="en-US" sz="1200" b="1" dirty="0"/>
              <a:t>, in the days of Christ were considered unclean. They were reminded moment by moment of their own inability to restore themselves and found little hope of any real cure coming their way.</a:t>
            </a:r>
            <a:endParaRPr lang="en-US" sz="1200" b="1" dirty="0"/>
          </a:p>
          <a:p>
            <a:r>
              <a:rPr lang="en-US" sz="1200" b="1" dirty="0"/>
              <a:t>Their surest way of acceptance would be for a literal ‘act of god’ on their behalf.</a:t>
            </a:r>
            <a:endParaRPr lang="en-US" sz="1200" b="1" dirty="0"/>
          </a:p>
          <a:p>
            <a:endParaRPr lang="en-US" sz="1200" b="1" dirty="0"/>
          </a:p>
          <a:p>
            <a:r>
              <a:rPr lang="en-US" sz="1200" b="1" dirty="0"/>
              <a:t>This leper saw, in Christ, something better than what he currently had</a:t>
            </a:r>
            <a:endParaRPr lang="en-US" sz="1200" b="1" dirty="0"/>
          </a:p>
          <a:p>
            <a:r>
              <a:rPr lang="en-US" sz="1200" b="1" dirty="0"/>
              <a:t>He saw in Christ Hope. Hope for being made whole.</a:t>
            </a:r>
            <a:endParaRPr lang="en-US" sz="1200" b="1" dirty="0"/>
          </a:p>
          <a:p>
            <a:r>
              <a:rPr lang="en-US" sz="1200" b="1" dirty="0"/>
              <a:t>Hope to overcome disease and hope for restoration.</a:t>
            </a:r>
            <a:endParaRPr lang="en-US" sz="1200" b="1" dirty="0"/>
          </a:p>
          <a:p>
            <a:r>
              <a:rPr lang="en-US" sz="1200" b="1" dirty="0"/>
              <a:t>He saw in his own life little value.</a:t>
            </a:r>
            <a:endParaRPr lang="en-US" sz="1200" b="1" dirty="0"/>
          </a:p>
          <a:p>
            <a:r>
              <a:rPr lang="en-US" sz="1200" b="1" dirty="0"/>
              <a:t>He saw in Christ the ‘pearl of great price’. </a:t>
            </a:r>
            <a:endParaRPr lang="en-US" sz="1200" b="1" dirty="0"/>
          </a:p>
          <a:p>
            <a:r>
              <a:rPr lang="en-US" sz="1200" b="1" dirty="0"/>
              <a:t>He was willing to give up all that he was (Which was nothing really) for the goal of seeing and pleading his case with Christ.</a:t>
            </a:r>
            <a:endParaRPr lang="en-US" sz="1200" b="1" dirty="0"/>
          </a:p>
          <a:p>
            <a:r>
              <a:rPr lang="en-US" sz="1200" b="1" dirty="0"/>
              <a:t>He found in Christ a clear goal  while considering everything else of less worth.</a:t>
            </a:r>
            <a:endParaRPr lang="en-US" sz="1200" b="1" dirty="0"/>
          </a:p>
          <a:p>
            <a:r>
              <a:rPr lang="en-US" sz="1200" b="1" dirty="0"/>
              <a:t>His eyes were opened, and he saw clearly that he had nothing  of value to lose but everything to gain.</a:t>
            </a:r>
            <a:endParaRPr lang="en-US" sz="1200" b="1" dirty="0"/>
          </a:p>
          <a:p>
            <a:r>
              <a:rPr lang="en-US" sz="1200" b="1" dirty="0"/>
              <a:t>Paul has this same mindset concerning HIS relationship with the RISEN Christ.</a:t>
            </a:r>
            <a:endParaRPr lang="en-US" sz="1200" b="1" dirty="0"/>
          </a:p>
          <a:p>
            <a:pPr marL="0" marR="0">
              <a:lnSpc>
                <a:spcPct val="115000"/>
              </a:lnSpc>
              <a:spcBef>
                <a:spcPts val="0"/>
              </a:spcBef>
              <a:spcAft>
                <a:spcPts val="1000"/>
              </a:spcAft>
            </a:pPr>
            <a:r>
              <a:rPr lang="en-US" sz="1800" b="1" i="1" dirty="0">
                <a:effectLst/>
                <a:latin typeface="Calibri" panose="020F0502020204030204" pitchFamily="34" charset="0"/>
              </a:rPr>
              <a:t>Philippians 3:8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More than that, I count all things to be loss in view of the surpassing value of knowing Christ Jesus my Lord, for whom I have suffered the loss of all things, and count them but rubbish so that I may gain Christ,” (NASB95) </a:t>
            </a:r>
            <a:endParaRPr lang="en-US" sz="1800" b="1" i="1" dirty="0">
              <a:effectLst/>
              <a:latin typeface="Calibri" panose="020F0502020204030204" pitchFamily="34" charset="0"/>
            </a:endParaRPr>
          </a:p>
          <a:p>
            <a:endParaRPr lang="en-US" sz="1200" b="1" i="1" dirty="0"/>
          </a:p>
          <a:p>
            <a:r>
              <a:rPr lang="en-US" sz="1200" b="1" dirty="0"/>
              <a:t>For each one of us, in coming to Christ, there was a point in time where you ‘considered the cost and recognized whatever you had you were willing to lose.</a:t>
            </a:r>
            <a:endParaRPr lang="en-US" sz="1200" b="1" dirty="0"/>
          </a:p>
          <a:p>
            <a:r>
              <a:rPr lang="en-US" sz="1200" b="1" dirty="0"/>
              <a:t>READ</a:t>
            </a:r>
            <a:endParaRPr lang="en-US" sz="1200" b="1" dirty="0"/>
          </a:p>
          <a:p>
            <a:endParaRPr lang="en-US" sz="1200" b="1" dirty="0"/>
          </a:p>
          <a:p>
            <a:r>
              <a:rPr lang="en-US" sz="1200" b="1" dirty="0"/>
              <a:t>God had removed the scales of unbelief from your eyes and you were able to see the surpassing value of KNOWING CHRIST.</a:t>
            </a:r>
            <a:endParaRPr lang="en-US" sz="1200" b="1" dirty="0"/>
          </a:p>
          <a:p>
            <a:endParaRPr lang="en-US" sz="1200" b="1" dirty="0"/>
          </a:p>
          <a:p>
            <a:r>
              <a:rPr lang="en-US" sz="1200" b="1" dirty="0"/>
              <a:t>In this we can all relate to lepers because WE are the fools…the outcasts and despised...Like 1 Corinthians 1.</a:t>
            </a:r>
            <a:endParaRPr lang="en-US" sz="1200" b="1" dirty="0"/>
          </a:p>
          <a:p>
            <a:r>
              <a:rPr lang="en-US" sz="1200" b="1" i="1" dirty="0"/>
              <a:t>1 Corinthians 1:26–29</a:t>
            </a:r>
            <a:endParaRPr lang="en-US" sz="1200" b="1" i="1" dirty="0"/>
          </a:p>
          <a:p>
            <a:r>
              <a:rPr lang="en-US" sz="1200" b="1" i="1" dirty="0"/>
              <a:t>For consider your calling, brethren, that there were not many wise according to the flesh, not many mighty, not many noble; but God has chosen the foolish things of the world to shame the wise, and God has chosen the weak things of the world to shame the things which are strong, and the base things of the world and the despised God has chosen, the things that are not, so that He may nullify the things that are, so that no man may boast before God.” (NASB95)</a:t>
            </a:r>
            <a:endParaRPr lang="en-US" sz="1200" b="1" i="1" dirty="0"/>
          </a:p>
          <a:p>
            <a:r>
              <a:rPr lang="en-US" sz="1200" b="1" dirty="0"/>
              <a:t>  We are the infants Jesus is speaking about here in Matthew 11. </a:t>
            </a:r>
            <a:endParaRPr lang="en-US" sz="1200" b="1" dirty="0"/>
          </a:p>
          <a:p>
            <a:r>
              <a:rPr lang="en-US" sz="1200" b="1" dirty="0"/>
              <a:t>The Father was pleased to hide himself from those who are anything in the world’s system but reveal himself to us…the outcasts </a:t>
            </a:r>
            <a:endParaRPr lang="en-US" sz="1200" b="1" dirty="0"/>
          </a:p>
          <a:p>
            <a:endParaRPr lang="en-US" sz="1200" b="1" dirty="0"/>
          </a:p>
          <a:p>
            <a:endParaRPr lang="en-US" sz="1200" b="1" dirty="0"/>
          </a:p>
          <a:p>
            <a:endParaRPr lang="en-US" sz="1200" b="1" dirty="0"/>
          </a:p>
          <a:p>
            <a:endParaRPr lang="en-US" sz="1200" b="1" dirty="0"/>
          </a:p>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If we continue in the same chapter of Matthew 11, we may recognize </a:t>
            </a:r>
            <a:r>
              <a:rPr lang="en-US" b="1" u="sng" dirty="0"/>
              <a:t>another</a:t>
            </a:r>
            <a:r>
              <a:rPr lang="en-US" b="1" dirty="0"/>
              <a:t> aspect of this interaction between the leper and Jesus and that is that  the Leper DOES come.</a:t>
            </a:r>
            <a:endParaRPr lang="en-US" b="1" dirty="0"/>
          </a:p>
          <a:p>
            <a:r>
              <a:rPr lang="en-US" b="1" dirty="0"/>
              <a:t>READ</a:t>
            </a:r>
            <a:endParaRPr lang="en-US" b="1" dirty="0"/>
          </a:p>
          <a:p>
            <a:endParaRPr lang="en-US" b="1" dirty="0"/>
          </a:p>
          <a:p>
            <a:r>
              <a:rPr lang="en-US" b="1" dirty="0"/>
              <a:t>The leper is WILLING to face opposition to come and see Jesus.</a:t>
            </a:r>
            <a:endParaRPr lang="en-US" b="1" dirty="0"/>
          </a:p>
          <a:p>
            <a:r>
              <a:rPr lang="en-US" b="1" dirty="0"/>
              <a:t>He makes the effort and PUSHES through the crowd…A LEPER!</a:t>
            </a:r>
            <a:endParaRPr lang="en-US" b="1" dirty="0"/>
          </a:p>
          <a:p>
            <a:r>
              <a:rPr lang="en-US" b="1" dirty="0"/>
              <a:t>Not just listening from the outskirts but actually walking through the crowd…</a:t>
            </a:r>
            <a:endParaRPr lang="en-US" b="1" dirty="0"/>
          </a:p>
          <a:p>
            <a:r>
              <a:rPr lang="en-US" b="1" dirty="0"/>
              <a:t>Can you imagine the uproar if he were crying out (as he was supposed to) UNCLEAN, UNCLEAN while he was advancing toward Jesus?</a:t>
            </a:r>
            <a:endParaRPr lang="en-US" b="1" dirty="0"/>
          </a:p>
          <a:p>
            <a:r>
              <a:rPr lang="en-US" b="1" dirty="0"/>
              <a:t>Can you imagine the reaction from the crowd when Jesus does NOT back away!!!!</a:t>
            </a:r>
            <a:endParaRPr lang="en-US" b="1" dirty="0"/>
          </a:p>
          <a:p>
            <a:r>
              <a:rPr lang="en-US" b="1" dirty="0"/>
              <a:t>Jesus sees him for EXACTLY who he is…Inside AND out and does not back away but actually TOUCHES HIM!</a:t>
            </a:r>
            <a:endParaRPr lang="en-US" b="1" dirty="0"/>
          </a:p>
          <a:p>
            <a:r>
              <a:rPr lang="en-US" b="1" dirty="0"/>
              <a:t>How long was it since that man had been touched by another human being  and NEVER had he been touched by the Son of God.</a:t>
            </a:r>
            <a:endParaRPr lang="en-US" b="1" dirty="0"/>
          </a:p>
          <a:p>
            <a:endParaRPr lang="en-US" b="1" dirty="0"/>
          </a:p>
          <a:p>
            <a:r>
              <a:rPr lang="en-US" b="1" dirty="0"/>
              <a:t>But that is Jesus’ promise. Come to him and He will give you rest. SOUL rest which is infinitely more valuable.</a:t>
            </a:r>
            <a:endParaRPr lang="en-US" b="1" dirty="0"/>
          </a:p>
          <a:p>
            <a:r>
              <a:rPr lang="en-US" b="1" dirty="0"/>
              <a:t>This is the rest of each Believer.</a:t>
            </a:r>
            <a:endParaRPr lang="en-US" b="1" dirty="0"/>
          </a:p>
          <a:p>
            <a:r>
              <a:rPr lang="en-US" b="1" dirty="0"/>
              <a:t>Unburden yourself on Christ. His desire is to give you rest.</a:t>
            </a:r>
            <a:endParaRPr lang="en-US" b="1" dirty="0"/>
          </a:p>
          <a:p>
            <a:r>
              <a:rPr lang="en-US" b="1" dirty="0"/>
              <a:t>He is the one who paid the price for your leprosy…your sin…yours, mine and our rebellion against God.</a:t>
            </a:r>
            <a:endParaRPr lang="en-US" b="1" dirty="0"/>
          </a:p>
          <a:p>
            <a:r>
              <a:rPr lang="en-US" b="1" dirty="0"/>
              <a:t>He is the one who makes a pathway to the throne of grace</a:t>
            </a:r>
            <a:endParaRPr lang="en-US" b="1" dirty="0"/>
          </a:p>
          <a:p>
            <a:r>
              <a:rPr lang="en-US" b="1" dirty="0"/>
              <a:t>He is the one who, intercedes for us with the Father.</a:t>
            </a:r>
            <a:endParaRPr lang="en-US" b="1" dirty="0"/>
          </a:p>
          <a:p>
            <a:r>
              <a:rPr lang="en-US" b="1" dirty="0"/>
              <a:t>He is the one who has given us His ‘Comforter” to abide within each of us.</a:t>
            </a:r>
            <a:endParaRPr lang="en-US" b="1" dirty="0"/>
          </a:p>
          <a:p>
            <a:endParaRPr lang="en-US" b="1" dirty="0"/>
          </a:p>
          <a:p>
            <a:r>
              <a:rPr lang="en-US" b="1" dirty="0"/>
              <a:t>But we know Jesus does not just stand there and hope someone will take him up on his cure.</a:t>
            </a:r>
            <a:endParaRPr lang="en-US" b="1" dirty="0"/>
          </a:p>
          <a:p>
            <a:pPr marL="0" marR="0">
              <a:lnSpc>
                <a:spcPct val="115000"/>
              </a:lnSpc>
              <a:spcBef>
                <a:spcPts val="0"/>
              </a:spcBef>
              <a:spcAft>
                <a:spcPts val="1000"/>
              </a:spcAft>
            </a:pPr>
            <a:r>
              <a:rPr lang="en-US" b="1" dirty="0"/>
              <a:t>We know from John 6 that no one comes to Christ unless they are actually drawn to him because of the will of the Father.</a:t>
            </a:r>
            <a:endParaRPr lang="en-US" b="1" dirty="0"/>
          </a:p>
          <a:p>
            <a:pPr marL="0" marR="0">
              <a:lnSpc>
                <a:spcPct val="115000"/>
              </a:lnSpc>
              <a:spcBef>
                <a:spcPts val="0"/>
              </a:spcBef>
              <a:spcAft>
                <a:spcPts val="1000"/>
              </a:spcAft>
            </a:pPr>
            <a:r>
              <a:rPr lang="en-US" sz="1800" b="1" i="1" dirty="0">
                <a:effectLst/>
                <a:latin typeface="Calibri" panose="020F0502020204030204" pitchFamily="34" charset="0"/>
              </a:rPr>
              <a:t>John 6:44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“No one can come to Me unless the Father who sent Me draws him; and I will raise him up on the last day.” (NASB95).</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Even the leper, comes to Jesus because it is the sovereign pleasure of God for this man to be cured and NOTHING can stop this from happening.</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It is Not just a mechanical drawing or pulling like a tractor beam on Star Trek, but it is the drawing that comes from love and compassion.</a:t>
            </a:r>
            <a:endParaRPr lang="en-US" sz="1800" b="1" i="0" dirty="0">
              <a:effectLst/>
              <a:latin typeface="Calibri" panose="020F0502020204030204" pitchFamily="34" charset="0"/>
            </a:endParaRPr>
          </a:p>
          <a:p>
            <a:r>
              <a:rPr lang="en-US" b="1" i="1" dirty="0"/>
              <a:t>Jeremiah 31:3</a:t>
            </a:r>
            <a:endParaRPr lang="en-US" b="1" i="1" dirty="0"/>
          </a:p>
          <a:p>
            <a:r>
              <a:rPr lang="en-US" b="1" i="1" dirty="0"/>
              <a:t>The LORD appeared to him from afar, saying, “I have loved you with an everlasting love; Therefore, I have drawn you with lovingkindness.” (NASB95)</a:t>
            </a:r>
            <a:endParaRPr lang="en-US" b="1" i="1" dirty="0"/>
          </a:p>
          <a:p>
            <a:r>
              <a:rPr lang="en-US" b="1" i="0" dirty="0"/>
              <a:t>The drawing of the leper, like the drawing of each of us is rooted in the everlasting love of God. </a:t>
            </a:r>
            <a:endParaRPr lang="en-US" b="1" i="0" dirty="0"/>
          </a:p>
          <a:p>
            <a:r>
              <a:rPr lang="en-US" b="1" i="0" dirty="0"/>
              <a:t>God’s everlasting love is just that…unchanging, continual, unwavering and perpetual. It is an unchanging love that draws the leper and draws and keeps us.</a:t>
            </a:r>
            <a:endParaRPr lang="en-US" b="1" i="0" dirty="0"/>
          </a:p>
          <a:p>
            <a:endParaRPr lang="en-US" b="1" i="0" dirty="0"/>
          </a:p>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 leper Knows Jesus </a:t>
            </a:r>
            <a:r>
              <a:rPr lang="en-US" b="1" u="sng" dirty="0"/>
              <a:t>can</a:t>
            </a:r>
            <a:r>
              <a:rPr lang="en-US" b="1" dirty="0"/>
              <a:t> do it but questions if he wants to (Does his will match his ability?)</a:t>
            </a:r>
            <a:endParaRPr lang="en-US" b="1" dirty="0"/>
          </a:p>
          <a:p>
            <a:r>
              <a:rPr lang="en-US" b="1" dirty="0"/>
              <a:t>Jesus’ response is “I Will”. “I want to” Jesus DOES </a:t>
            </a:r>
            <a:r>
              <a:rPr lang="en-US" b="1" u="sng" dirty="0"/>
              <a:t>want to do it</a:t>
            </a:r>
            <a:r>
              <a:rPr lang="en-US" b="1" dirty="0"/>
              <a:t>.  </a:t>
            </a:r>
            <a:endParaRPr lang="en-US" b="1" dirty="0"/>
          </a:p>
          <a:p>
            <a:r>
              <a:rPr lang="en-US" b="1" dirty="0"/>
              <a:t>Jesus says, ‘It is actually my desire. It is my goal to bring wholeness, peace, and healing TO YOU... AS A LEPER!!!’</a:t>
            </a:r>
            <a:endParaRPr lang="en-US" b="1" dirty="0"/>
          </a:p>
          <a:p>
            <a:r>
              <a:rPr lang="en-US" b="1" dirty="0"/>
              <a:t>This same word “I will” is translated in other sections as desire.</a:t>
            </a:r>
            <a:endParaRPr lang="en-US" b="1" dirty="0"/>
          </a:p>
          <a:p>
            <a:r>
              <a:rPr lang="en-US" b="1" dirty="0"/>
              <a:t>And since this desire is God’s, who can stay His hand?</a:t>
            </a:r>
            <a:endParaRPr lang="en-US" b="1" dirty="0"/>
          </a:p>
          <a:p>
            <a:endParaRPr lang="en-US" b="1" i="1" dirty="0"/>
          </a:p>
          <a:p>
            <a:r>
              <a:rPr lang="en-US" b="1" i="1" dirty="0"/>
              <a:t>1 Corinthians 12:17–18</a:t>
            </a:r>
            <a:endParaRPr lang="en-US" b="1" i="1" dirty="0"/>
          </a:p>
          <a:p>
            <a:r>
              <a:rPr lang="en-US" b="1" i="1" dirty="0"/>
              <a:t>If the whole body were an eye, where would the hearing be? If the whole were hearing, where would the sense of smell be? </a:t>
            </a:r>
            <a:endParaRPr lang="en-US" b="1" i="1" dirty="0"/>
          </a:p>
          <a:p>
            <a:r>
              <a:rPr lang="en-US" b="1" i="1" dirty="0"/>
              <a:t>But now God has placed the members, each one of them, in the body, just as He desired.” (NASB95)</a:t>
            </a:r>
            <a:endParaRPr lang="en-US" b="1" i="1" dirty="0"/>
          </a:p>
          <a:p>
            <a:r>
              <a:rPr lang="en-US" b="1" i="0" dirty="0"/>
              <a:t>God builds His body, the church with absolute precision and absolutely perfectly. </a:t>
            </a:r>
            <a:endParaRPr lang="en-US" b="1" i="0" dirty="0"/>
          </a:p>
          <a:p>
            <a:r>
              <a:rPr lang="en-US" b="1" i="0" dirty="0"/>
              <a:t>Although we are clay vessels, He has assembled us into His body perfectly. </a:t>
            </a:r>
            <a:endParaRPr lang="en-US" b="1" i="0" dirty="0"/>
          </a:p>
          <a:p>
            <a:r>
              <a:rPr lang="en-US" b="1" i="0" dirty="0"/>
              <a:t>Even the ‘</a:t>
            </a:r>
            <a:r>
              <a:rPr lang="en-US" b="1" i="0" dirty="0" err="1"/>
              <a:t>clayness</a:t>
            </a:r>
            <a:r>
              <a:rPr lang="en-US" b="1" i="0" dirty="0"/>
              <a:t>’ of each of us is a necessary ingredient for the proper formulation of His local b=and universal body.</a:t>
            </a:r>
            <a:endParaRPr lang="en-US" b="1" i="0" dirty="0"/>
          </a:p>
          <a:p>
            <a:r>
              <a:rPr lang="en-US" b="1" i="0" dirty="0"/>
              <a:t>Our strengths and weaknesses play off of each other and allow the entire body to grow and develop</a:t>
            </a:r>
            <a:endParaRPr lang="en-US" b="1" i="0" dirty="0"/>
          </a:p>
          <a:p>
            <a:endParaRPr lang="en-US" b="1" i="1" dirty="0"/>
          </a:p>
          <a:p>
            <a:r>
              <a:rPr lang="en-US" b="1" i="0" dirty="0"/>
              <a:t>Jesus’ “I will’ is His unstoppable desire. It was Jesus’ sovereign good pleasure to heal this leper and it is His sovereign good pleasure to assemble His body as he desires. </a:t>
            </a:r>
            <a:endParaRPr lang="en-US" b="1" i="0" dirty="0"/>
          </a:p>
          <a:p>
            <a:endParaRPr lang="en-US" b="1" i="0" dirty="0"/>
          </a:p>
          <a:p>
            <a:r>
              <a:rPr lang="en-US" b="1" i="0" dirty="0"/>
              <a:t>God tells Isaiah the same thing about Himself when he is describing  His word. </a:t>
            </a:r>
            <a:endParaRPr lang="en-US" b="1" i="0" dirty="0"/>
          </a:p>
          <a:p>
            <a:r>
              <a:rPr lang="en-US" b="1" i="1" dirty="0"/>
              <a:t>Isaiah 55:11</a:t>
            </a:r>
            <a:endParaRPr lang="en-US" b="1" i="1" dirty="0"/>
          </a:p>
          <a:p>
            <a:r>
              <a:rPr lang="en-US" b="1" i="1" dirty="0"/>
              <a:t>So will My word be which goes forth from My mouth; It will not return to Me empty, Without accomplishing what I desire, And without succeeding in the matter for which I sent it.” (NASB95)</a:t>
            </a:r>
            <a:endParaRPr lang="en-US" b="1" i="1" dirty="0"/>
          </a:p>
          <a:p>
            <a:endParaRPr lang="en-US" b="1" i="1" dirty="0"/>
          </a:p>
          <a:p>
            <a:r>
              <a:rPr lang="en-US" b="1" i="0" dirty="0"/>
              <a:t>So, was Jesus just kidding? Or was he doing it out of compulsion? Honestly, we have good reason to believe that Jesus would have rather healed that man than to sit down and eat dinner with his disciples.</a:t>
            </a:r>
            <a:endParaRPr lang="en-US" b="1" i="0" dirty="0"/>
          </a:p>
          <a:p>
            <a:r>
              <a:rPr lang="en-US" b="1" i="0" dirty="0"/>
              <a:t>Jesus told His disciples in Samaria that His food and drink is to do the will of His Father.</a:t>
            </a:r>
            <a:endParaRPr lang="en-US" b="1" i="0" dirty="0"/>
          </a:p>
          <a:p>
            <a:endParaRPr lang="en-US" b="1" i="0" dirty="0"/>
          </a:p>
          <a:p>
            <a:r>
              <a:rPr lang="en-US" b="1" i="0" dirty="0"/>
              <a:t>Those words…I am willing must have been the sweetest words he had ever heard.</a:t>
            </a:r>
            <a:endParaRPr lang="en-US" b="1" i="0" dirty="0"/>
          </a:p>
          <a:p>
            <a:r>
              <a:rPr lang="en-US" b="1" i="0" dirty="0"/>
              <a:t>They remind me of 3 different words that Jesus uttered later in his journey, but they have the same meaning…”It is finished”.</a:t>
            </a:r>
            <a:endParaRPr lang="en-US" b="1" i="0" dirty="0"/>
          </a:p>
          <a:p>
            <a:r>
              <a:rPr lang="en-US" b="1" i="0" dirty="0"/>
              <a:t>He was willing and he remains willing even now to heal and forgive and accept.</a:t>
            </a:r>
            <a:endParaRPr lang="en-US" b="1" i="0" dirty="0"/>
          </a:p>
          <a:p>
            <a:r>
              <a:rPr lang="en-US" b="1" dirty="0"/>
              <a:t>Jesus SEEs him ;  shows identification/reestablishes connection. Recognition of wholeness despite disease</a:t>
            </a:r>
            <a:endParaRPr lang="en-US" b="1" dirty="0"/>
          </a:p>
          <a:p>
            <a:r>
              <a:rPr lang="en-US" b="1" dirty="0"/>
              <a:t>Jesus did not become “unclean” but, in fact he made the leper clean</a:t>
            </a:r>
            <a:endParaRPr lang="en-US" b="1" dirty="0"/>
          </a:p>
          <a:p>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Then,</a:t>
            </a:r>
            <a:endParaRPr lang="en-US" b="1" dirty="0"/>
          </a:p>
          <a:p>
            <a:r>
              <a:rPr lang="en-US" b="1" dirty="0"/>
              <a:t>There is the fact that Jesus touched the man.</a:t>
            </a:r>
            <a:endParaRPr lang="en-US" b="1" dirty="0"/>
          </a:p>
          <a:p>
            <a:endParaRPr lang="en-US" b="1" dirty="0"/>
          </a:p>
          <a:p>
            <a:r>
              <a:rPr lang="en-US" b="1" dirty="0"/>
              <a:t>Did Jesus need to touch him?</a:t>
            </a:r>
            <a:endParaRPr lang="en-US" b="1" dirty="0"/>
          </a:p>
          <a:p>
            <a:r>
              <a:rPr lang="en-US" b="1" dirty="0"/>
              <a:t>Certainly not!</a:t>
            </a:r>
            <a:endParaRPr lang="en-US" b="1" dirty="0"/>
          </a:p>
          <a:p>
            <a:r>
              <a:rPr lang="en-US" b="1" dirty="0"/>
              <a:t>WHY did Jesus touch him?</a:t>
            </a:r>
            <a:endParaRPr lang="en-US" b="1" dirty="0"/>
          </a:p>
          <a:p>
            <a:r>
              <a:rPr lang="en-US" b="1" dirty="0"/>
              <a:t>Can’t know for certain but ;</a:t>
            </a:r>
            <a:endParaRPr lang="en-US" b="1" dirty="0"/>
          </a:p>
          <a:p>
            <a:pPr marL="228600" indent="-228600">
              <a:buAutoNum type="arabicPeriod"/>
            </a:pPr>
            <a:r>
              <a:rPr lang="en-US" b="1" dirty="0"/>
              <a:t>Display of power OVER the Law. HE is the Lawgiver and the Laws are established By Him AND FOR Him.</a:t>
            </a:r>
            <a:endParaRPr lang="en-US" b="1" dirty="0"/>
          </a:p>
          <a:p>
            <a:pPr marL="228600" indent="-228600">
              <a:buAutoNum type="arabicPeriod"/>
            </a:pPr>
            <a:r>
              <a:rPr lang="en-US" b="1" dirty="0"/>
              <a:t>A learning lesson concerning the applicability of the Law. </a:t>
            </a:r>
            <a:endParaRPr lang="en-US" b="1" dirty="0"/>
          </a:p>
          <a:p>
            <a:pPr marL="457200" lvl="1" indent="0">
              <a:buFontTx/>
              <a:buNone/>
            </a:pPr>
            <a:r>
              <a:rPr lang="en-US" b="1" i="1" dirty="0"/>
              <a:t>Matthew 12:11–12</a:t>
            </a:r>
            <a:endParaRPr lang="en-US" b="1" i="1" dirty="0"/>
          </a:p>
          <a:p>
            <a:pPr marL="0" indent="0">
              <a:buFontTx/>
              <a:buNone/>
            </a:pPr>
            <a:r>
              <a:rPr lang="en-US" b="1" i="1" dirty="0"/>
              <a:t>And He said to them, “What man is there among you who has a sheep, and if it falls into a pit on the Sabbath, will he not take hold of it and lift it out? “How much more valuable then is a man than a sheep! So then, it is lawful to do good on the Sabbath.”” (NASB95)</a:t>
            </a:r>
            <a:endParaRPr lang="en-US" b="1" i="1" dirty="0"/>
          </a:p>
          <a:p>
            <a:pPr marL="228600" indent="-228600">
              <a:buFont typeface="+mj-lt"/>
              <a:buAutoNum type="arabicPeriod" startAt="3"/>
            </a:pPr>
            <a:r>
              <a:rPr lang="en-US" b="1" dirty="0"/>
              <a:t>Identification. Jesus identified with this man.</a:t>
            </a:r>
            <a:endParaRPr lang="en-US" b="1" dirty="0"/>
          </a:p>
          <a:p>
            <a:pPr marL="228600" indent="-228600">
              <a:buFont typeface="+mj-lt"/>
              <a:buAutoNum type="arabicPeriod" startAt="3"/>
            </a:pPr>
            <a:endParaRPr lang="en-US" b="1" dirty="0"/>
          </a:p>
          <a:p>
            <a:pPr marL="0" indent="0">
              <a:buFontTx/>
              <a:buNone/>
            </a:pPr>
            <a:r>
              <a:rPr lang="en-US" b="1" dirty="0"/>
              <a:t>READ</a:t>
            </a:r>
            <a:endParaRPr lang="en-US" b="1" dirty="0"/>
          </a:p>
          <a:p>
            <a:pPr marL="228600" indent="-228600">
              <a:buAutoNum type="arabicPeriod" startAt="3"/>
            </a:pPr>
            <a:endParaRPr lang="en-US" b="1" dirty="0"/>
          </a:p>
          <a:p>
            <a:pPr marL="0" indent="0">
              <a:buFontTx/>
              <a:buNone/>
            </a:pPr>
            <a:r>
              <a:rPr lang="en-US" b="1" dirty="0"/>
              <a:t>In This section of Hebrews, Jesus is held up for us to see as our substitute.</a:t>
            </a:r>
            <a:endParaRPr lang="en-US" b="1" dirty="0"/>
          </a:p>
          <a:p>
            <a:pPr marL="0" indent="0">
              <a:buFontTx/>
              <a:buNone/>
            </a:pPr>
            <a:r>
              <a:rPr lang="en-US" b="1" dirty="0"/>
              <a:t>His ability to identify with us is essential.</a:t>
            </a:r>
            <a:endParaRPr lang="en-US" b="1" dirty="0"/>
          </a:p>
          <a:p>
            <a:pPr marL="0" indent="0">
              <a:buFontTx/>
              <a:buNone/>
            </a:pPr>
            <a:r>
              <a:rPr lang="en-US" b="1" dirty="0"/>
              <a:t>The difference is that we are the lepers…unable to affect any cleaning. We have a BROTHER who steps into our place and the disease is transferred!</a:t>
            </a:r>
            <a:endParaRPr lang="en-US" b="1" dirty="0"/>
          </a:p>
          <a:p>
            <a:pPr marL="0" indent="0">
              <a:buFontTx/>
              <a:buNone/>
            </a:pPr>
            <a:r>
              <a:rPr lang="en-US" b="1" dirty="0"/>
              <a:t>I have to admit I always get caught on the part that says, 'He is not ashamed to call us His brothers but, Have you slowed down to read what Jesus says?</a:t>
            </a:r>
            <a:endParaRPr lang="en-US" b="1" dirty="0"/>
          </a:p>
          <a:p>
            <a:pPr marL="0" indent="0">
              <a:buFontTx/>
              <a:buNone/>
            </a:pPr>
            <a:r>
              <a:rPr lang="en-US" b="1" dirty="0"/>
              <a:t>He will sing to US… his brothers of the praises of God.</a:t>
            </a:r>
            <a:endParaRPr lang="en-US" b="1" dirty="0"/>
          </a:p>
          <a:p>
            <a:pPr marL="0" indent="0">
              <a:buFontTx/>
              <a:buNone/>
            </a:pPr>
            <a:r>
              <a:rPr lang="en-US" b="1" dirty="0"/>
              <a:t>He puts us on exhibit before His father…LOOK at my family!</a:t>
            </a:r>
            <a:endParaRPr lang="en-US" b="1" dirty="0"/>
          </a:p>
          <a:p>
            <a:pPr marL="0" indent="0">
              <a:buFontTx/>
              <a:buNone/>
            </a:pPr>
            <a:r>
              <a:rPr lang="en-US" b="1" dirty="0"/>
              <a:t>“They are mine because I purchased them. I redeemed them. When they were dead, I made them alive and adopted them into OUR family.</a:t>
            </a:r>
            <a:endParaRPr lang="en-US" b="1" dirty="0"/>
          </a:p>
          <a:p>
            <a:pPr marL="0" indent="0">
              <a:buFontTx/>
              <a:buNone/>
            </a:pPr>
            <a:r>
              <a:rPr lang="en-US" b="1" dirty="0"/>
              <a:t>This is exactly what we had agreed upon and here it is!</a:t>
            </a:r>
            <a:endParaRPr lang="en-US" b="1" dirty="0"/>
          </a:p>
          <a:p>
            <a:pPr marL="0" indent="0">
              <a:buFontTx/>
              <a:buNone/>
            </a:pPr>
            <a:r>
              <a:rPr lang="en-US" b="1" dirty="0"/>
              <a:t>I met death where it was and conquered it. They are ours forever!”</a:t>
            </a:r>
            <a:endParaRPr lang="en-US" b="1" dirty="0"/>
          </a:p>
          <a:p>
            <a:pPr marL="0" indent="0">
              <a:buFontTx/>
              <a:buNone/>
            </a:pPr>
            <a:r>
              <a:rPr lang="en-US" b="1" dirty="0"/>
              <a:t>We come to Christ no longer lepers but clothed in the festive marriage garments provided by the king  to be presented to the bridegroom.</a:t>
            </a:r>
            <a:endParaRPr lang="en-US" b="1" dirty="0"/>
          </a:p>
          <a:p>
            <a:pPr marL="0" indent="0">
              <a:buFontTx/>
              <a:buNone/>
            </a:pPr>
            <a:r>
              <a:rPr lang="en-US" b="1" dirty="0"/>
              <a:t>We are spotless and without blemish…cured and blameless.</a:t>
            </a:r>
            <a:endParaRPr lang="en-US" b="1" dirty="0"/>
          </a:p>
          <a:p>
            <a:endParaRPr lang="en-US" b="1" dirty="0"/>
          </a:p>
          <a:p>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Lastly, we have Jesus Telling the cured man to evidence the cure to the Priests as prescribed by the law.</a:t>
            </a:r>
            <a:endParaRPr lang="en-US" b="1" dirty="0"/>
          </a:p>
          <a:p>
            <a:endParaRPr lang="en-US" b="1" dirty="0"/>
          </a:p>
          <a:p>
            <a:r>
              <a:rPr lang="en-US" b="1" dirty="0"/>
              <a:t>Although Jesus was establishing His kingdom, the Law was still in effect.</a:t>
            </a:r>
            <a:endParaRPr lang="en-US" b="1" dirty="0"/>
          </a:p>
          <a:p>
            <a:r>
              <a:rPr lang="en-US" b="1" dirty="0"/>
              <a:t>He MUST go to the Priests. He could NOT just wander off like a person who had been given sight.</a:t>
            </a:r>
            <a:endParaRPr lang="en-US" b="1" dirty="0"/>
          </a:p>
          <a:p>
            <a:r>
              <a:rPr lang="en-US" b="1" dirty="0"/>
              <a:t>But…</a:t>
            </a:r>
            <a:endParaRPr lang="en-US" b="1" dirty="0"/>
          </a:p>
          <a:p>
            <a:endParaRPr lang="en-US" b="1" dirty="0"/>
          </a:p>
          <a:p>
            <a:r>
              <a:rPr lang="en-US" b="1" dirty="0"/>
              <a:t>The Priests needed to SEE firsthand the power of God exercised through Jesus. Do you think the words of the King of Israel in Elisha’s time were NOT rattling around in their heads?</a:t>
            </a:r>
            <a:endParaRPr lang="en-US" b="1" dirty="0"/>
          </a:p>
          <a:p>
            <a:r>
              <a:rPr lang="en-US" b="1" dirty="0"/>
              <a:t>“Am I God, to kill and to make alive,”</a:t>
            </a:r>
            <a:endParaRPr lang="en-US" b="1" dirty="0"/>
          </a:p>
          <a:p>
            <a:r>
              <a:rPr lang="en-US" b="1" dirty="0"/>
              <a:t>But they needed to see for themselves that this was real. That this was not some flash in the pan and that Jesus cure was complete</a:t>
            </a:r>
            <a:endParaRPr lang="en-US" b="1" dirty="0"/>
          </a:p>
          <a:p>
            <a:r>
              <a:rPr lang="en-US" b="1" dirty="0"/>
              <a:t>To be cleared of leprosy, you were inspected OVER time. It wasn’t a singular event. The priests were to observe you to see if it came back..</a:t>
            </a:r>
            <a:endParaRPr lang="en-US" b="1" dirty="0"/>
          </a:p>
          <a:p>
            <a:r>
              <a:rPr lang="en-US" b="1" dirty="0"/>
              <a:t>Jesus wanted to be put to the test.</a:t>
            </a:r>
            <a:endParaRPr lang="en-US" b="1" dirty="0"/>
          </a:p>
          <a:p>
            <a:r>
              <a:rPr lang="en-US" b="1" dirty="0"/>
              <a:t>They had heard about his authoritative statements while he was on the mount.</a:t>
            </a:r>
            <a:endParaRPr lang="en-US" b="1" dirty="0"/>
          </a:p>
          <a:p>
            <a:r>
              <a:rPr lang="en-US" b="1" dirty="0"/>
              <a:t>Now they have before them a living breathing example of the Power of God </a:t>
            </a:r>
            <a:endParaRPr lang="en-US" b="1" dirty="0"/>
          </a:p>
          <a:p>
            <a:endParaRPr lang="en-US" b="1" dirty="0"/>
          </a:p>
          <a:p>
            <a:endParaRPr lang="en-US" b="1" dirty="0"/>
          </a:p>
          <a:p>
            <a:r>
              <a:rPr lang="en-US" b="1" dirty="0"/>
              <a:t>For the man to be wholly restored he had to be pronounced clean by the Priest.</a:t>
            </a:r>
            <a:endParaRPr lang="en-US" b="1" dirty="0"/>
          </a:p>
          <a:p>
            <a:r>
              <a:rPr lang="en-US" b="1" dirty="0"/>
              <a:t>THIS is what gave him the authority to be accepted back into the community.</a:t>
            </a:r>
            <a:endParaRPr lang="en-US" b="1" dirty="0"/>
          </a:p>
          <a:p>
            <a:r>
              <a:rPr lang="en-US" b="1" dirty="0"/>
              <a:t>What a wonderful example of being accepted into the family of God.</a:t>
            </a:r>
            <a:endParaRPr lang="en-US" b="1" dirty="0"/>
          </a:p>
          <a:p>
            <a:r>
              <a:rPr lang="en-US" b="1" dirty="0"/>
              <a:t> </a:t>
            </a:r>
            <a:endParaRPr lang="en-US" b="1" dirty="0"/>
          </a:p>
          <a:p>
            <a:r>
              <a:rPr lang="en-US" b="1" dirty="0"/>
              <a:t>We have been pronounced clean by our Great High Priest and given the right to become children of God AND hold a place in His Body.</a:t>
            </a:r>
            <a:endParaRPr lang="en-US" b="1" dirty="0"/>
          </a:p>
          <a:p>
            <a:r>
              <a:rPr lang="en-US" b="1" dirty="0"/>
              <a:t>The rest of the community all knew he </a:t>
            </a:r>
            <a:r>
              <a:rPr lang="en-US" b="1" u="sng" dirty="0"/>
              <a:t>was</a:t>
            </a:r>
            <a:r>
              <a:rPr lang="en-US" b="1" dirty="0"/>
              <a:t> a leper yet they still must accept him. </a:t>
            </a:r>
            <a:endParaRPr lang="en-US" b="1" dirty="0"/>
          </a:p>
          <a:p>
            <a:r>
              <a:rPr lang="en-US" b="1" dirty="0"/>
              <a:t>We all come into the family of God as ‘lepers’ cleansed and healed only through Jesus Christ.</a:t>
            </a:r>
            <a:endParaRPr lang="en-US" b="1" dirty="0"/>
          </a:p>
          <a:p>
            <a:r>
              <a:rPr lang="en-US" b="1" dirty="0"/>
              <a:t>We are immediately accepted in Christ and unlike the leper returning, when a person is saved and comes into the family there is immediate rejoicing.</a:t>
            </a:r>
            <a:endParaRPr lang="en-US" b="1" dirty="0"/>
          </a:p>
          <a:p>
            <a:r>
              <a:rPr lang="en-US" b="1" dirty="0"/>
              <a:t>We rejoice over each other…seeing in each other a story of God’s remarkable healing.</a:t>
            </a:r>
            <a:endParaRPr lang="en-US" b="1" dirty="0"/>
          </a:p>
          <a:p>
            <a:endParaRPr lang="en-US" b="1" dirty="0"/>
          </a:p>
          <a:p>
            <a:r>
              <a:rPr lang="en-US" b="1" dirty="0"/>
              <a:t>Oh…One more thing.</a:t>
            </a:r>
            <a:endParaRPr lang="en-US" b="1" dirty="0"/>
          </a:p>
          <a:p>
            <a:r>
              <a:rPr lang="en-US" b="1" dirty="0"/>
              <a:t>Matthew does not cover this but I think it is of interest.</a:t>
            </a:r>
            <a:endParaRPr lang="en-US" b="1" dirty="0"/>
          </a:p>
          <a:p>
            <a:r>
              <a:rPr lang="en-US" b="1" dirty="0"/>
              <a:t>Mark captures that after the leper was healed, he STILL did not obey Jesus but went about telling everyone which in turn hampered Jesus ability to minister.</a:t>
            </a:r>
            <a:endParaRPr lang="en-US" b="1" dirty="0"/>
          </a:p>
          <a:p>
            <a:r>
              <a:rPr lang="en-US" b="1" dirty="0"/>
              <a:t>Did Jesus know that was going to happen?</a:t>
            </a:r>
            <a:endParaRPr lang="en-US" b="1" dirty="0"/>
          </a:p>
          <a:p>
            <a:r>
              <a:rPr lang="en-US" b="1" dirty="0"/>
              <a:t>Did that stop him from healing the man.</a:t>
            </a:r>
            <a:endParaRPr lang="en-US" b="1" dirty="0"/>
          </a:p>
          <a:p>
            <a:r>
              <a:rPr lang="en-US" b="1" dirty="0"/>
              <a:t>It does NOT excuse the man’s disobedience but it DOES exhibit the love of Jesus for lost sinners despite the return on investment made immediately. </a:t>
            </a: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pic>
        <p:nvPicPr>
          <p:cNvPr id="2" name="Picture 1"/>
          <p:cNvPicPr>
            <a:picLocks noChangeAspect="1"/>
          </p:cNvPicPr>
          <p:nvPr/>
        </p:nvPicPr>
        <p:blipFill>
          <a:blip r:embed="rId6"/>
          <a:stretch>
            <a:fillRect/>
          </a:stretch>
        </p:blipFill>
        <p:spPr>
          <a:xfrm>
            <a:off x="9525" y="5572760"/>
            <a:ext cx="1501140" cy="12820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5632311"/>
          </a:xfrm>
          <a:prstGeom prst="rect">
            <a:avLst/>
          </a:prstGeom>
          <a:noFill/>
        </p:spPr>
        <p:txBody>
          <a:bodyPr wrap="square">
            <a:spAutoFit/>
          </a:bodyPr>
          <a:lstStyle/>
          <a:p>
            <a:r>
              <a:rPr lang="en-US" sz="3600" b="1" i="1" dirty="0">
                <a:solidFill>
                  <a:srgbClr val="F5FC30"/>
                </a:solidFill>
              </a:rPr>
              <a:t>Matthew 8:1–4</a:t>
            </a:r>
            <a:endParaRPr lang="en-US" sz="3600" b="1" i="1" dirty="0">
              <a:solidFill>
                <a:srgbClr val="F5FC30"/>
              </a:solidFill>
            </a:endParaRPr>
          </a:p>
          <a:p>
            <a:r>
              <a:rPr lang="en-US" sz="3600" b="1" i="1" dirty="0">
                <a:solidFill>
                  <a:srgbClr val="F5FC30"/>
                </a:solidFill>
              </a:rPr>
              <a:t>When Jesus came down from the mountain, large crowds followed Him. And a leper came to Him and bowed down before Him, and said, “Lord, if You are willing, You can make me clean.” Jesus stretched out His hand and touched him, saying, “I am willing; be cleansed.” And immediately his leprosy was cleansed. And Jesus said to him, “See that you tell no one; but go, show yourself to the priest and present the offering that Moses commanded, as a testimony to them.”” (NASB95)</a:t>
            </a:r>
            <a:endParaRPr lang="en-US" sz="3600" b="1" i="1"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9879" y="423989"/>
            <a:ext cx="11412241" cy="5077460"/>
          </a:xfrm>
          <a:prstGeom prst="rect">
            <a:avLst/>
          </a:prstGeom>
          <a:noFill/>
        </p:spPr>
        <p:txBody>
          <a:bodyPr wrap="square">
            <a:spAutoFit/>
          </a:bodyPr>
          <a:lstStyle/>
          <a:p>
            <a:r>
              <a:rPr lang="en-US" sz="3600" b="1" i="1" dirty="0">
                <a:solidFill>
                  <a:srgbClr val="F5FC30"/>
                </a:solidFill>
              </a:rPr>
              <a:t>Matthew 11:25–27</a:t>
            </a:r>
            <a:endParaRPr lang="en-US" sz="3600" b="1" i="1" dirty="0">
              <a:solidFill>
                <a:srgbClr val="F5FC30"/>
              </a:solidFill>
            </a:endParaRPr>
          </a:p>
          <a:p>
            <a:r>
              <a:rPr lang="en-US" sz="3600" b="1" i="1" dirty="0">
                <a:solidFill>
                  <a:srgbClr val="F5FC30"/>
                </a:solidFill>
              </a:rPr>
              <a:t>At that time Jesus said, “I praise You, Father, Lord of heaven and earth, that You have hidden these things from the wise and intelligent and have revealed them to infants. “Yes, Father, for this way was well-pleasing in Your sight. “All things have been handed over to Me by My Father; and no one knows the Son except the Father; nor does anyone know the Father except the Son, a</a:t>
            </a:r>
            <a:r>
              <a:rPr lang="en-US" sz="3600" b="1" i="1" u="sng" dirty="0">
                <a:solidFill>
                  <a:srgbClr val="F5FC30"/>
                </a:solidFill>
              </a:rPr>
              <a:t>nd anyone to whom the Son wills to reveal Him.</a:t>
            </a:r>
            <a:r>
              <a:rPr lang="en-US" sz="3600" b="1" i="1" dirty="0">
                <a:solidFill>
                  <a:srgbClr val="F5FC30"/>
                </a:solidFill>
              </a:rPr>
              <a:t>” (NASB95)</a:t>
            </a:r>
            <a:endParaRPr lang="en-US" sz="3600" b="1" i="1" dirty="0">
              <a:solidFill>
                <a:srgbClr val="F5FC3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9879" y="423989"/>
            <a:ext cx="11412241" cy="3416320"/>
          </a:xfrm>
          <a:prstGeom prst="rect">
            <a:avLst/>
          </a:prstGeom>
          <a:noFill/>
        </p:spPr>
        <p:txBody>
          <a:bodyPr wrap="square">
            <a:spAutoFit/>
          </a:bodyPr>
          <a:lstStyle/>
          <a:p>
            <a:r>
              <a:rPr lang="en-US" sz="3600" b="1" i="1" dirty="0">
                <a:solidFill>
                  <a:srgbClr val="F5FC30"/>
                </a:solidFill>
              </a:rPr>
              <a:t>Matthew 11:28–30</a:t>
            </a:r>
            <a:endParaRPr lang="en-US" sz="3600" b="1" i="1" dirty="0">
              <a:solidFill>
                <a:srgbClr val="F5FC30"/>
              </a:solidFill>
            </a:endParaRPr>
          </a:p>
          <a:p>
            <a:r>
              <a:rPr lang="en-US" sz="3600" b="1" i="1" dirty="0">
                <a:solidFill>
                  <a:srgbClr val="F5FC30"/>
                </a:solidFill>
              </a:rPr>
              <a:t>“Come to Me, all who are weary and heavy-laden, and I will give you rest. “Take My yoke upon you and learn from Me, for I am gentle and humble in heart, and YOU WILL FIND REST FOR YOUR SOULS. “For My yoke is easy and My burden is light.”” (NASB95)</a:t>
            </a:r>
            <a:endParaRPr lang="en-US" sz="3600" b="1" i="1" dirty="0">
              <a:solidFill>
                <a:srgbClr val="F5FC3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9879" y="423989"/>
            <a:ext cx="11412241" cy="4524315"/>
          </a:xfrm>
          <a:prstGeom prst="rect">
            <a:avLst/>
          </a:prstGeom>
          <a:noFill/>
        </p:spPr>
        <p:txBody>
          <a:bodyPr wrap="square">
            <a:spAutoFit/>
          </a:bodyPr>
          <a:lstStyle/>
          <a:p>
            <a:r>
              <a:rPr lang="en-US" sz="3600" b="1" i="1" dirty="0">
                <a:solidFill>
                  <a:srgbClr val="F5FC30"/>
                </a:solidFill>
              </a:rPr>
              <a:t>Isaiah 42:1–3</a:t>
            </a:r>
            <a:endParaRPr lang="en-US" sz="3600" b="1" i="1" dirty="0">
              <a:solidFill>
                <a:srgbClr val="F5FC30"/>
              </a:solidFill>
            </a:endParaRPr>
          </a:p>
          <a:p>
            <a:r>
              <a:rPr lang="en-US" sz="3600" b="1" i="1" dirty="0">
                <a:solidFill>
                  <a:srgbClr val="F5FC30"/>
                </a:solidFill>
              </a:rPr>
              <a:t>“Behold, My Servant, whom I uphold; My chosen one in whom My soul delights. I have put My Spirit upon Him; He will bring forth justice to the nations. “He will not cry out or raise His voice, Nor make His voice heard in the street. “A bruised reed He will not break And a dimly burning wick He will not extinguish; He will faithfully bring forth justice.” (NASB95)</a:t>
            </a:r>
            <a:endParaRPr lang="en-US" sz="3600" b="1" i="1" dirty="0">
              <a:solidFill>
                <a:srgbClr val="F5FC3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9879" y="450413"/>
            <a:ext cx="11412241" cy="6017032"/>
          </a:xfrm>
          <a:prstGeom prst="rect">
            <a:avLst/>
          </a:prstGeom>
          <a:noFill/>
        </p:spPr>
        <p:txBody>
          <a:bodyPr wrap="square">
            <a:spAutoFit/>
          </a:bodyPr>
          <a:lstStyle/>
          <a:p>
            <a:r>
              <a:rPr lang="en-US" sz="3500" b="1" i="1" dirty="0">
                <a:solidFill>
                  <a:srgbClr val="F5FC30"/>
                </a:solidFill>
              </a:rPr>
              <a:t>Hebrews 2:11–14</a:t>
            </a:r>
            <a:endParaRPr lang="en-US" sz="3500" b="1" i="1" dirty="0">
              <a:solidFill>
                <a:srgbClr val="F5FC30"/>
              </a:solidFill>
            </a:endParaRPr>
          </a:p>
          <a:p>
            <a:r>
              <a:rPr lang="en-US" sz="3500" b="1" i="1" dirty="0">
                <a:solidFill>
                  <a:srgbClr val="F5FC30"/>
                </a:solidFill>
              </a:rPr>
              <a:t>For both He who sanctifies and those who are sanctified are all from one Father; for which reason He is not ashamed to call them brethren, saying, “I WILL PROCLAIM YOUR NAME TO MY BRETHREN, IN THE MIDST OF THE CONGREGATION I WILL SING YOUR PRAISE.” And again, “I WILL PUT MY TRUST IN HIM.” And again, “BEHOLD, I AND THE CHILDREN WHOM GOD HAS GIVEN ME.” Therefore, since the children share in flesh and blood, He Himself likewise also partook of the same, that through death He might render powerless him who had the power of death, that is, the devil,” (NASB95)</a:t>
            </a:r>
            <a:endParaRPr lang="en-US" sz="3500" b="1" i="1" dirty="0">
              <a:solidFill>
                <a:srgbClr val="F5FC3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1"/>
          <a:stretch>
            <a:fillRect/>
          </a:stretch>
        </p:blipFill>
        <p:spPr>
          <a:xfrm>
            <a:off x="1411358" y="769482"/>
            <a:ext cx="9422294" cy="528927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2152</Words>
  <Application>WPS Presentation</Application>
  <PresentationFormat>Widescreen</PresentationFormat>
  <Paragraphs>15</Paragraphs>
  <Slides>7</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vt:i4>
      </vt:variant>
    </vt:vector>
  </HeadingPairs>
  <TitlesOfParts>
    <vt:vector size="15" baseType="lpstr">
      <vt:lpstr>Arial</vt:lpstr>
      <vt:lpstr>SimSun</vt:lpstr>
      <vt:lpstr>Wingdings</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136</cp:revision>
  <dcterms:created xsi:type="dcterms:W3CDTF">2023-01-28T17:36:00Z</dcterms:created>
  <dcterms:modified xsi:type="dcterms:W3CDTF">2023-10-29T03:28:55Z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