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357" r:id="rId3"/>
    <p:sldId id="564" r:id="rId5"/>
    <p:sldId id="546" r:id="rId6"/>
    <p:sldId id="573" r:id="rId7"/>
    <p:sldId id="576" r:id="rId8"/>
    <p:sldId id="579" r:id="rId9"/>
    <p:sldId id="580" r:id="rId10"/>
    <p:sldId id="581" r:id="rId11"/>
    <p:sldId id="574" r:id="rId12"/>
    <p:sldId id="578" r:id="rId13"/>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C913"/>
    <a:srgbClr val="FFFE97"/>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2915" autoAdjust="0"/>
  </p:normalViewPr>
  <p:slideViewPr>
    <p:cSldViewPr snapToGrid="0">
      <p:cViewPr varScale="1">
        <p:scale>
          <a:sx n="69" d="100"/>
          <a:sy n="69" d="100"/>
        </p:scale>
        <p:origin x="456" y="38"/>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Most of you know i have been casting around for  job lately and some of you know I had an interview this week.</a:t>
            </a:r>
            <a:endParaRPr lang="en-US" sz="1400" b="1" dirty="0"/>
          </a:p>
          <a:p>
            <a:r>
              <a:rPr lang="en-US" sz="1400" b="1" dirty="0"/>
              <a:t>I hadn't done a 'real' interview for quite a long time.</a:t>
            </a:r>
            <a:endParaRPr lang="en-US" sz="1400" b="1" dirty="0"/>
          </a:p>
          <a:p>
            <a:r>
              <a:rPr lang="en-US" sz="1400" b="1" dirty="0"/>
              <a:t>I was asked questions like;</a:t>
            </a:r>
            <a:endParaRPr lang="en-US" sz="1400" b="1" dirty="0"/>
          </a:p>
          <a:p>
            <a:r>
              <a:rPr lang="en-US" sz="1400" b="1" dirty="0"/>
              <a:t>When were you put in a position that you haded to lead and how did it turn out?</a:t>
            </a:r>
            <a:endParaRPr lang="en-US" sz="1400" b="1" dirty="0"/>
          </a:p>
          <a:p>
            <a:r>
              <a:rPr lang="en-US" sz="1400" b="1" dirty="0"/>
              <a:t>How am I actively working to increase safety in my current position?</a:t>
            </a:r>
            <a:endParaRPr lang="en-US" sz="1400" b="1" dirty="0"/>
          </a:p>
          <a:p>
            <a:r>
              <a:rPr lang="en-US" sz="1400" b="1" dirty="0"/>
              <a:t>Do i work well with others?</a:t>
            </a:r>
            <a:endParaRPr lang="en-US" sz="1400" b="1" dirty="0"/>
          </a:p>
          <a:p>
            <a:r>
              <a:rPr lang="en-US" sz="1400" b="1" dirty="0"/>
              <a:t>What are my qualifications?</a:t>
            </a:r>
            <a:endParaRPr lang="en-US" sz="1400" b="1" dirty="0"/>
          </a:p>
          <a:p>
            <a:r>
              <a:rPr lang="en-US" sz="1400" b="1" dirty="0"/>
              <a:t>and then one of the interviewers spoke up and said, I see you are a pastor; If you could spend an hour with anyone from history, who would it be?</a:t>
            </a:r>
            <a:endParaRPr lang="en-US" sz="1400" b="1" dirty="0"/>
          </a:p>
          <a:p>
            <a:r>
              <a:rPr lang="en-US" sz="1400" b="1" dirty="0"/>
              <a:t>My obvious answer is always......</a:t>
            </a:r>
            <a:endParaRPr lang="en-US" sz="1400" b="1" dirty="0"/>
          </a:p>
          <a:p>
            <a:r>
              <a:rPr lang="en-US" sz="1400" b="1" dirty="0"/>
              <a:t>But i said there were alot of people in history that have influenced me.</a:t>
            </a:r>
            <a:endParaRPr lang="en-US" sz="1400" b="1" dirty="0"/>
          </a:p>
          <a:p>
            <a:r>
              <a:rPr lang="en-US" sz="1400" b="1" dirty="0"/>
              <a:t>Apostle Paul</a:t>
            </a:r>
            <a:endParaRPr lang="en-US" sz="1400" b="1" dirty="0"/>
          </a:p>
          <a:p>
            <a:r>
              <a:rPr lang="en-US" sz="1400" b="1" dirty="0"/>
              <a:t>George Whitfield, </a:t>
            </a:r>
            <a:endParaRPr lang="en-US" sz="1400" b="1" dirty="0"/>
          </a:p>
          <a:p>
            <a:r>
              <a:rPr lang="en-US" sz="1400" b="1" dirty="0"/>
              <a:t>John Calvin</a:t>
            </a:r>
            <a:endParaRPr lang="en-US" sz="1400" b="1" dirty="0"/>
          </a:p>
          <a:p>
            <a:r>
              <a:rPr lang="en-US" sz="1400" b="1" dirty="0"/>
              <a:t>Martin Lloyd-Jones</a:t>
            </a:r>
            <a:endParaRPr lang="en-US" sz="1400" b="1" dirty="0"/>
          </a:p>
          <a:p>
            <a:r>
              <a:rPr lang="en-US" sz="1400" b="1" dirty="0"/>
              <a:t>Charles Spurgeon</a:t>
            </a:r>
            <a:endParaRPr lang="en-US" sz="1400" b="1" dirty="0"/>
          </a:p>
          <a:p>
            <a:r>
              <a:rPr lang="en-US" sz="1400" b="1" dirty="0"/>
              <a:t>Alll  whom I would love to have some time with.</a:t>
            </a:r>
            <a:endParaRPr lang="en-US" sz="1400" b="1" dirty="0"/>
          </a:p>
          <a:p>
            <a:r>
              <a:rPr lang="en-US" sz="1400" b="1" dirty="0"/>
              <a:t>I even said, if you are looking for someone more recent, maybe George W. Bush.</a:t>
            </a:r>
            <a:endParaRPr lang="en-US" sz="1400" b="1" dirty="0"/>
          </a:p>
          <a:p>
            <a:r>
              <a:rPr lang="en-US" sz="1400" b="1" dirty="0"/>
              <a:t>He never took himself too seriously and fro me made the president human in a way I hadn't seen before.</a:t>
            </a:r>
            <a:endParaRPr lang="en-US" sz="1400" b="1" dirty="0"/>
          </a:p>
          <a:p>
            <a:r>
              <a:rPr lang="en-US" sz="1400" b="1" dirty="0"/>
              <a:t>Anyway.</a:t>
            </a:r>
            <a:endParaRPr lang="en-US" sz="1400" b="1" dirty="0"/>
          </a:p>
          <a:p>
            <a:r>
              <a:rPr lang="en-US" sz="1400" b="1" dirty="0"/>
              <a:t>I finished the interview and didn't think that it would go much further but it did.</a:t>
            </a:r>
            <a:endParaRPr lang="en-US" sz="1400" b="1" dirty="0"/>
          </a:p>
          <a:p>
            <a:endParaRPr lang="en-US" sz="1400" b="1" dirty="0"/>
          </a:p>
          <a:p>
            <a:r>
              <a:rPr lang="en-US" sz="1400" b="1" dirty="0"/>
              <a:t>This week we are going to spend some time looking at the calling of Matthew into the service of the Lord.</a:t>
            </a:r>
            <a:endParaRPr lang="en-US" sz="1400" b="1" dirty="0"/>
          </a:p>
          <a:p>
            <a:r>
              <a:rPr lang="en-US" sz="1400" b="1" dirty="0"/>
              <a:t>His 'Job Interview'</a:t>
            </a:r>
            <a:endParaRPr lang="en-US" sz="1400" b="1" dirty="0"/>
          </a:p>
          <a:p>
            <a:endParaRPr lang="en-US" sz="1400" b="1" dirty="0"/>
          </a:p>
          <a:p>
            <a:endParaRPr lang="en-US" sz="1400" b="1" dirty="0"/>
          </a:p>
          <a:p>
            <a:r>
              <a:rPr lang="en-US" sz="1400" b="1" dirty="0"/>
              <a:t>Honestly, Matthew, to me is one of the most boring disciples. I am not an accountant and I don't really enjoy money.It is necessary for life but it is as a subject, very boring.</a:t>
            </a:r>
            <a:endParaRPr lang="en-US" sz="1400" b="1" dirty="0"/>
          </a:p>
          <a:p>
            <a:r>
              <a:rPr lang="en-US" sz="1400" b="1" dirty="0"/>
              <a:t>	But Matthew was a tax collector and worked with money.</a:t>
            </a:r>
            <a:endParaRPr lang="en-US" sz="1400" b="1" dirty="0"/>
          </a:p>
          <a:p>
            <a:r>
              <a:rPr lang="en-US" sz="1400" b="1" dirty="0"/>
              <a:t>Don't get me wrong. I like money...I can handle money...I can understand most of the concepts behind money...spending, saving, investing, spending..did I mention spending? etc.</a:t>
            </a:r>
            <a:endParaRPr lang="en-US" sz="1400" b="1" dirty="0"/>
          </a:p>
          <a:p>
            <a:r>
              <a:rPr lang="en-US" sz="1400" b="1" dirty="0"/>
              <a:t>I just am not a big fan about it occupying my conversation let along making the counting of money my life's ambition.</a:t>
            </a:r>
            <a:endParaRPr lang="en-US" sz="1400" b="1" dirty="0"/>
          </a:p>
          <a:p>
            <a:r>
              <a:rPr lang="en-US" sz="1400" b="1" dirty="0"/>
              <a:t>I look at Matthew and I get this picture of Scrooge from A Christmas Carol...One of MY all time favorite movies. (redemption)</a:t>
            </a:r>
            <a:endParaRPr lang="en-US" sz="1400" b="1" dirty="0"/>
          </a:p>
          <a:p>
            <a:r>
              <a:rPr lang="en-US" sz="1400" b="1" dirty="0"/>
              <a:t>I see him behind his desk whether it be Jim Carry, Michael Caine, George C. Scott, Kelsey Grammer, Henry Winkler or Scrooge McDuck counting money to ensure he at least gets what HE thinks he should. Matthew may not be an outright swindler but face it...he made His living taxing others so he would certainly be open to working in the gray areas if needed. </a:t>
            </a:r>
            <a:endParaRPr lang="en-US" sz="1400" b="1" dirty="0"/>
          </a:p>
          <a:p>
            <a:r>
              <a:rPr lang="en-US" sz="1400" b="1" dirty="0"/>
              <a:t>'Chariot payment's coming up...need to boost tax rate for a bit.'</a:t>
            </a:r>
            <a:endParaRPr lang="en-US" sz="1400" b="1" dirty="0"/>
          </a:p>
          <a:p>
            <a:endParaRPr lang="en-US" sz="1400" b="1" dirty="0"/>
          </a:p>
          <a:p>
            <a:r>
              <a:rPr lang="en-US" sz="1400" b="1" dirty="0"/>
              <a:t>Here is another observation....Why wasn't Matthew the treasurer for Jesus and His group? He certainly had experience with money .</a:t>
            </a:r>
            <a:endParaRPr lang="en-US" sz="1400" b="1" dirty="0"/>
          </a:p>
          <a:p>
            <a:r>
              <a:rPr lang="en-US" sz="1400" b="1" dirty="0"/>
              <a:t>Anyway...that is my initial thought about Matthew....boring.....</a:t>
            </a:r>
            <a:endParaRPr lang="en-US" sz="1400" b="1" dirty="0"/>
          </a:p>
          <a:p>
            <a:r>
              <a:rPr lang="en-US" sz="1400" b="1" dirty="0"/>
              <a:t>But as we read through the account and add a few details the other gospel writers give us, I think we will ALL see Matthew in ourselves, well at least I did.</a:t>
            </a:r>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Matthew's gratitude is evidenced for us in the shindig he held. </a:t>
            </a:r>
            <a:endParaRPr lang="en-US" b="1" dirty="0"/>
          </a:p>
          <a:p>
            <a:r>
              <a:rPr lang="en-US" b="1" dirty="0"/>
              <a:t>That is  not  a template for action but it IS a template for attitude. Gratitude...not grumbling should be in each of our hearts continually.</a:t>
            </a:r>
            <a:endParaRPr lang="en-US" b="1" dirty="0"/>
          </a:p>
          <a:p>
            <a:r>
              <a:rPr lang="en-US" b="1" dirty="0"/>
              <a:t>When we look at we have;</a:t>
            </a:r>
            <a:endParaRPr lang="en-US" b="1" dirty="0"/>
          </a:p>
          <a:p>
            <a:r>
              <a:rPr lang="en-US" b="1" dirty="0"/>
              <a:t>Redemption</a:t>
            </a:r>
            <a:endParaRPr lang="en-US" b="1" dirty="0"/>
          </a:p>
          <a:p>
            <a:r>
              <a:rPr lang="en-US" b="1" dirty="0"/>
              <a:t>The promise of eternity</a:t>
            </a:r>
            <a:endParaRPr lang="en-US" b="1" dirty="0"/>
          </a:p>
          <a:p>
            <a:r>
              <a:rPr lang="en-US" b="1" dirty="0"/>
              <a:t>Citizenship in His kingdom</a:t>
            </a:r>
            <a:endParaRPr lang="en-US" b="1" dirty="0"/>
          </a:p>
          <a:p>
            <a:r>
              <a:rPr lang="en-US" b="1" dirty="0"/>
              <a:t>Adoption into His family</a:t>
            </a:r>
            <a:endParaRPr lang="en-US" b="1" dirty="0"/>
          </a:p>
          <a:p>
            <a:r>
              <a:rPr lang="en-US" b="1" dirty="0"/>
              <a:t>A portion of His glory</a:t>
            </a:r>
            <a:endParaRPr lang="en-US" b="1" dirty="0"/>
          </a:p>
          <a:p>
            <a:r>
              <a:rPr lang="en-US" b="1" dirty="0"/>
              <a:t>How can we BUT express our joy in the way we treat others?</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What do we know about Matthew...ALMOST nothing. Even extra-biblical sources are few and contradict each other on his life AFTER Jesus ascension.</a:t>
            </a:r>
            <a:endParaRPr lang="en-US" b="1" dirty="0"/>
          </a:p>
          <a:p>
            <a:r>
              <a:rPr lang="en-US" b="1" dirty="0"/>
              <a:t>Some say he went to Persia, some to Ethiopia. He is thought to have been martyred by being stabbed either with a knife, sword or spear but we have no official record;only tradition.</a:t>
            </a:r>
            <a:endParaRPr lang="en-US" b="1" dirty="0"/>
          </a:p>
          <a:p>
            <a:endParaRPr lang="en-US" b="1" dirty="0"/>
          </a:p>
          <a:p>
            <a:r>
              <a:rPr lang="en-US" b="1" dirty="0"/>
              <a:t>All that we will gather about Matthew then will necessarily come from Scripture.</a:t>
            </a:r>
            <a:endParaRPr lang="en-US" b="1" dirty="0"/>
          </a:p>
          <a:p>
            <a:endParaRPr lang="en-US" b="1" dirty="0"/>
          </a:p>
          <a:p>
            <a:r>
              <a:rPr lang="en-US" b="1" dirty="0"/>
              <a:t>The firstand most obvious  thing we know about Matthew is that his name IS  Matthew.</a:t>
            </a:r>
            <a:endParaRPr lang="en-US" b="1" dirty="0"/>
          </a:p>
          <a:p>
            <a:r>
              <a:rPr lang="en-US" b="1" dirty="0"/>
              <a:t>Mark and Luke </a:t>
            </a:r>
            <a:r>
              <a:rPr lang="en-US" b="1" u="sng" dirty="0"/>
              <a:t>introduce</a:t>
            </a:r>
            <a:r>
              <a:rPr lang="en-US" b="1" dirty="0"/>
              <a:t> him to us as Levi...which means 'Joined' in Hebrew.</a:t>
            </a:r>
            <a:endParaRPr lang="en-US" b="1" dirty="0"/>
          </a:p>
          <a:p>
            <a:r>
              <a:rPr lang="en-US" b="1" dirty="0"/>
              <a:t>But later on in their gospels, both Luke and Mark, identify him as Matthew  when the disciples are listed.</a:t>
            </a:r>
            <a:endParaRPr lang="en-US" b="1" dirty="0"/>
          </a:p>
          <a:p>
            <a:r>
              <a:rPr lang="en-US" b="1" dirty="0"/>
              <a:t>This  leads me to believe that he took on a different name shortly after his call from Jesus.</a:t>
            </a:r>
            <a:endParaRPr lang="en-US" b="1" dirty="0"/>
          </a:p>
          <a:p>
            <a:r>
              <a:rPr lang="en-US" b="1" dirty="0"/>
              <a:t>This isn't the first time meeting Jesus called for a name change. Peter is our best example but, later on we also have Saul becoming Paul.</a:t>
            </a:r>
            <a:endParaRPr lang="en-US" b="1" dirty="0"/>
          </a:p>
          <a:p>
            <a:endParaRPr lang="en-US" b="1" dirty="0"/>
          </a:p>
          <a:p>
            <a:r>
              <a:rPr lang="en-US" b="1" dirty="0"/>
              <a:t>Matthew means “Gift of God”</a:t>
            </a:r>
            <a:endParaRPr lang="en-US" b="1" dirty="0"/>
          </a:p>
          <a:p>
            <a:r>
              <a:rPr lang="en-US" b="1" dirty="0"/>
              <a:t>So Levi or Joined one loses the name “Joined” as he UNJOINS the Jews and leaves his profession of tax collecting behind to follows Jesus.</a:t>
            </a:r>
            <a:endParaRPr lang="en-US" b="1" dirty="0"/>
          </a:p>
          <a:p>
            <a:r>
              <a:rPr lang="en-US" b="1" dirty="0"/>
              <a:t>Matthew becomes  “Gift of God” signifying not only that he has received a gift from God but ALSO that he himself Gives a Gift of God. Could this foreshadow his writing what we know as the Gospel of Matthew.</a:t>
            </a:r>
            <a:endParaRPr lang="en-US" b="1" dirty="0"/>
          </a:p>
          <a:p>
            <a:r>
              <a:rPr lang="en-US" b="1" dirty="0"/>
              <a:t>  </a:t>
            </a:r>
            <a:endParaRPr lang="en-US" b="1" dirty="0"/>
          </a:p>
          <a:p>
            <a:endParaRPr lang="en-US" b="1" dirty="0"/>
          </a:p>
          <a:p>
            <a:r>
              <a:rPr lang="en-US" b="1" dirty="0"/>
              <a:t>Secondly, We are given his occupation. He was a tax collector.</a:t>
            </a:r>
            <a:endParaRPr lang="en-US" b="1" dirty="0"/>
          </a:p>
          <a:p>
            <a:r>
              <a:rPr lang="en-US" b="1" dirty="0"/>
              <a:t>None of us are in love with the IRS but back in Matthew's day it was even worse as the tax collector had to make his own living off the taxes of his own people.  So for every tax collector they collected tax PLUS their salary.</a:t>
            </a:r>
            <a:endParaRPr lang="en-US" b="1" dirty="0"/>
          </a:p>
          <a:p>
            <a:r>
              <a:rPr lang="en-US" b="1" dirty="0"/>
              <a:t>As you can imagine this position was ripe for graft and all tax collectors were considered untrustworthy.</a:t>
            </a:r>
            <a:endParaRPr lang="en-US" b="1" dirty="0"/>
          </a:p>
          <a:p>
            <a:r>
              <a:rPr lang="en-US" b="1" dirty="0"/>
              <a:t>Their own people hated them because the tax collector took their hard earned money and literally lived off the sweat of THEIR brow. </a:t>
            </a:r>
            <a:endParaRPr lang="en-US" b="1" dirty="0"/>
          </a:p>
          <a:p>
            <a:r>
              <a:rPr lang="en-US" b="1" dirty="0">
                <a:sym typeface="+mn-ea"/>
              </a:rPr>
              <a:t>Fact is MANY tax collectors WERE excommunicatred by the church because of their job. They could not be Jews in good standing while consorting with the enemy.</a:t>
            </a:r>
            <a:endParaRPr lang="en-US" b="1" dirty="0">
              <a:sym typeface="+mn-ea"/>
            </a:endParaRPr>
          </a:p>
          <a:p>
            <a:endParaRPr lang="en-US" b="1" dirty="0">
              <a:sym typeface="+mn-ea"/>
            </a:endParaRPr>
          </a:p>
          <a:p>
            <a:r>
              <a:rPr lang="en-US" b="1" dirty="0"/>
              <a:t>But the Romans ALSO despised them because loyalty was a HUGE thing for Rome and to have one of your own working against you was the act of a traitor. They viewed tax collectors as traitors even while Rome was forcing them into that position.</a:t>
            </a:r>
            <a:endParaRPr lang="en-US" b="1" dirty="0"/>
          </a:p>
          <a:p>
            <a:endParaRPr lang="en-US" b="1" dirty="0"/>
          </a:p>
          <a:p>
            <a:endParaRPr lang="en-US" b="1" dirty="0"/>
          </a:p>
          <a:p>
            <a:r>
              <a:rPr lang="en-US" b="1" dirty="0"/>
              <a:t>So Tax Collectors did not have many friends and what friends they DID have were those who were so poor they needn't pay taxes OR they were scoundrels themselves and avoided it all together.</a:t>
            </a:r>
            <a:endParaRPr lang="en-US" b="1" dirty="0"/>
          </a:p>
          <a:p>
            <a:endParaRPr lang="en-US" b="1" dirty="0"/>
          </a:p>
          <a:p>
            <a:r>
              <a:rPr lang="en-US" b="1" dirty="0"/>
              <a:t>So, What about Matthew is something that Jesus would chase after and call?</a:t>
            </a:r>
            <a:endParaRPr lang="en-US" b="1" dirty="0"/>
          </a:p>
          <a:p>
            <a:r>
              <a:rPr lang="en-US" b="1" dirty="0"/>
              <a:t>What is it about Matthew that Jesus invites him over a banker or shepherd or storekeeper.</a:t>
            </a:r>
            <a:endParaRPr lang="en-US" b="1" dirty="0"/>
          </a:p>
          <a:p>
            <a:r>
              <a:rPr lang="en-US" b="1" dirty="0"/>
              <a:t>I could see Jesus calling fishermen and even shepherds out of pity but of ALL occupations Tax Collector was the bottom of the barrel as far as social standing. they were hated by EVERYONE...the occupiers and their own countrymen but Jesus calls him to follow and learn.</a:t>
            </a:r>
            <a:endParaRPr lang="en-US" b="1" dirty="0"/>
          </a:p>
          <a:p>
            <a:r>
              <a:rPr lang="en-US" b="1" dirty="0"/>
              <a:t>I</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So Jesus calls Matthew to follow Him.</a:t>
            </a:r>
            <a:endParaRPr lang="en-US" b="1" dirty="0"/>
          </a:p>
          <a:p>
            <a:r>
              <a:rPr lang="en-US" b="1" dirty="0"/>
              <a:t>What does that mean?</a:t>
            </a:r>
            <a:endParaRPr lang="en-US" b="1" dirty="0"/>
          </a:p>
          <a:p>
            <a:r>
              <a:rPr lang="en-US" b="1" dirty="0"/>
              <a:t>Firstly, whenever someone is asked OR asks to follw Jesus, there is a consequence.</a:t>
            </a:r>
            <a:endParaRPr lang="en-US" b="1" dirty="0"/>
          </a:p>
          <a:p>
            <a:r>
              <a:rPr lang="en-US" b="1" dirty="0"/>
              <a:t>READ EXAMPLES</a:t>
            </a:r>
            <a:endParaRPr lang="en-US" b="1" dirty="0"/>
          </a:p>
          <a:p>
            <a:endParaRPr lang="en-US" b="1" dirty="0"/>
          </a:p>
          <a:p>
            <a:r>
              <a:rPr lang="en-US" b="1" dirty="0"/>
              <a:t>In these times, schooling was not available to everyone and schooling took place in life. You literally lived with your teacher and they taught you through life (hence one reason for parables).</a:t>
            </a:r>
            <a:endParaRPr lang="en-US" b="1" dirty="0"/>
          </a:p>
          <a:p>
            <a:r>
              <a:rPr lang="en-US" b="1" dirty="0"/>
              <a:t>You left your current occupation or family and were trained under a teacher as you lived with them.</a:t>
            </a:r>
            <a:endParaRPr lang="en-US" b="1" dirty="0"/>
          </a:p>
          <a:p>
            <a:r>
              <a:rPr lang="en-US" b="1" dirty="0"/>
              <a:t>The Demoniac was willing to follow Jesus because there was nothing left for him where he lived.</a:t>
            </a:r>
            <a:endParaRPr lang="en-US" b="1" dirty="0"/>
          </a:p>
          <a:p>
            <a:r>
              <a:rPr lang="en-US" b="1" dirty="0"/>
              <a:t>Jesus was calling Matthew to come- live life with Him and while that is taking place, Jesus would teach them all using all of life as a chalkboard.</a:t>
            </a:r>
            <a:endParaRPr lang="en-US" b="1" dirty="0"/>
          </a:p>
          <a:p>
            <a:endParaRPr lang="en-US" b="1" dirty="0"/>
          </a:p>
          <a:p>
            <a:r>
              <a:rPr lang="en-US" b="1" dirty="0"/>
              <a:t>But Jesus was NOT going to give them worldly wisdom so that they could go back to their old occupation of family and be better at storekeeping, shepherding or even tax collecting. He was going to give them them the wisdom of God that would completely change their lives... their goals and ambitions.</a:t>
            </a:r>
            <a:endParaRPr lang="en-US" b="1" dirty="0"/>
          </a:p>
          <a:p>
            <a:r>
              <a:rPr lang="en-US" b="1" dirty="0"/>
              <a:t>This was why the Rich Ruler and Scirbe begged off. They wanted worldly wisdom NOT this life altering stuff. They did not want to follow Jesus if it meant change in their lives.</a:t>
            </a:r>
            <a:endParaRPr lang="en-US" b="1" dirty="0"/>
          </a:p>
          <a:p>
            <a:r>
              <a:rPr lang="en-US" b="1" dirty="0"/>
              <a:t>Those who obeyed the command of Jesus to 'follow him'- The Disciples....Matthew who listened and followed  the Master were  to return as COMPLETELY different people.</a:t>
            </a:r>
            <a:endParaRPr lang="en-US" b="1" dirty="0"/>
          </a:p>
          <a:p>
            <a:r>
              <a:rPr lang="en-US" b="1" dirty="0"/>
              <a:t>They would all have a completely different mission now.</a:t>
            </a:r>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There WERE reasons for choosing Matthew to follow him and to be His disciple in spite of how counter intuitive it seems to us. </a:t>
            </a:r>
            <a:endParaRPr lang="en-US" b="1" dirty="0"/>
          </a:p>
          <a:p>
            <a:r>
              <a:rPr lang="en-US" b="1" dirty="0"/>
              <a:t>This list is not written down...it is not recorded for us but I think we can surmise these things.</a:t>
            </a:r>
            <a:endParaRPr lang="en-US" b="1" dirty="0"/>
          </a:p>
          <a:p>
            <a:endParaRPr lang="en-US" b="1" dirty="0"/>
          </a:p>
          <a:p>
            <a:r>
              <a:rPr lang="en-US" b="1" dirty="0"/>
              <a:t>1.) Because Matthew, before he is a tax collector, he is a sinner.He is a sinner and NEEDS salvation. He needs Jesus to chose him.</a:t>
            </a:r>
            <a:endParaRPr lang="en-US" b="1" dirty="0"/>
          </a:p>
          <a:p>
            <a:r>
              <a:rPr lang="en-US" b="1" dirty="0"/>
              <a:t>In Matthews own account, it doesn't end with the calling of Matthew, it carries on into the party @ Matthews house where the scribes voice a complaint.</a:t>
            </a:r>
            <a:endParaRPr lang="en-US" b="1" dirty="0"/>
          </a:p>
          <a:p>
            <a:r>
              <a:rPr lang="en-US" b="1" dirty="0"/>
              <a:t>he continues the dialog between Jesus and the scribes who are complaining because Jesus is eating with 'sinners'. </a:t>
            </a:r>
            <a:endParaRPr lang="en-US" b="1" dirty="0"/>
          </a:p>
          <a:p>
            <a:r>
              <a:rPr lang="en-US" b="1" dirty="0"/>
              <a:t>The Pharisees revile the sinners but Matthew seems to revel in his being a SINNER who was saved by grace. He makes no bones about who he is and with who he spent time with ecause these are exactly the people that Jesus is attracted to.</a:t>
            </a:r>
            <a:endParaRPr lang="en-US" b="1" dirty="0"/>
          </a:p>
          <a:p>
            <a:r>
              <a:rPr lang="en-US" b="1" dirty="0"/>
              <a:t>Jesus says as much when he responds to the pharisees that he  did not come to call thr 'righteous' to repentance but sinners'.</a:t>
            </a:r>
            <a:endParaRPr lang="en-US" b="1" dirty="0"/>
          </a:p>
          <a:p>
            <a:r>
              <a:rPr lang="en-US" b="1" dirty="0"/>
              <a:t>He did not come to heal people who did not think they needed a doctor, no he came to perform rdical surgery on people who knew above everything else the dire predicament they were in.</a:t>
            </a:r>
            <a:endParaRPr lang="en-US" b="1" dirty="0"/>
          </a:p>
          <a:p>
            <a:endParaRPr lang="en-US" b="1" dirty="0"/>
          </a:p>
          <a:p>
            <a:endParaRPr lang="en-US" b="1" dirty="0"/>
          </a:p>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2.) Because Jesus DECIDED to chose him...to set his love on Him.</a:t>
            </a:r>
            <a:endParaRPr lang="en-US" b="1" dirty="0"/>
          </a:p>
          <a:p>
            <a:r>
              <a:rPr lang="en-US" b="1" dirty="0"/>
              <a:t>R</a:t>
            </a:r>
            <a:r>
              <a:rPr lang="en-US" b="1" i="1" dirty="0"/>
              <a:t>omans 9:11–13</a:t>
            </a:r>
            <a:endParaRPr lang="en-US" b="1" i="1" dirty="0"/>
          </a:p>
          <a:p>
            <a:r>
              <a:rPr lang="en-US" b="1" i="1" dirty="0"/>
              <a:t>for though the twins were not yet born and had not done anything good or bad, so that God’s purpose according to His choice would stand, not because of works but because of Him who calls, it was said to her, “THE OLDER WILL SERVE THE YOUNGER.” Just as it is written, “JACOB I LOVED, BUT ESAU I HATED.”” (NASB95)</a:t>
            </a:r>
            <a:endParaRPr lang="en-US" b="1" i="1" dirty="0"/>
          </a:p>
          <a:p>
            <a:r>
              <a:rPr lang="en-US" b="1" dirty="0"/>
              <a:t>It is as simple as that and yet as perplexing as that.</a:t>
            </a:r>
            <a:endParaRPr lang="en-US" b="1" dirty="0"/>
          </a:p>
          <a:p>
            <a:r>
              <a:rPr lang="en-US" b="1" dirty="0"/>
              <a:t>We don't get a choice/</a:t>
            </a:r>
            <a:endParaRPr lang="en-US" b="1" dirty="0"/>
          </a:p>
          <a:p>
            <a:r>
              <a:rPr lang="en-US" b="1" dirty="0"/>
              <a:t>We don't get a vote?</a:t>
            </a:r>
            <a:endParaRPr lang="en-US" b="1" dirty="0"/>
          </a:p>
          <a:p>
            <a:r>
              <a:rPr lang="en-US" b="1" dirty="0"/>
              <a:t>We don't get a voice?</a:t>
            </a:r>
            <a:endParaRPr lang="en-US" b="1" dirty="0"/>
          </a:p>
          <a:p>
            <a:r>
              <a:rPr lang="en-US" b="1" dirty="0"/>
              <a:t>we don't get  a chance to prove to God we deserve it more than the next guy?</a:t>
            </a:r>
            <a:endParaRPr lang="en-US" b="1" dirty="0"/>
          </a:p>
          <a:p>
            <a:endParaRPr lang="en-US" b="1" dirty="0"/>
          </a:p>
          <a:p>
            <a:r>
              <a:rPr lang="en-US" b="1" dirty="0"/>
              <a:t> In a society...I would say our very NATURE would agree that you need to earn anything.  You need to prove yourself worthy. Matthew was in NO WAY worthy. Which is PRECISELY WHY Jesus called him.</a:t>
            </a:r>
            <a:endParaRPr lang="en-US" b="1" dirty="0"/>
          </a:p>
          <a:p>
            <a:r>
              <a:rPr lang="en-US" b="1" dirty="0"/>
              <a:t>It reminds me of God's call to David.</a:t>
            </a:r>
            <a:endParaRPr lang="en-US" b="1" dirty="0"/>
          </a:p>
          <a:p>
            <a:r>
              <a:rPr lang="en-US" b="1" dirty="0"/>
              <a:t>He was the youngest and smallest of the children in Jesse's family Yet God chose HIM over all the young men in Israel. NO leadership experience just a heart that was willing to follow...Just like Matthew.</a:t>
            </a:r>
            <a:endParaRPr lang="en-US" b="1" dirty="0"/>
          </a:p>
          <a:p>
            <a:r>
              <a:rPr lang="en-US" b="1" dirty="0"/>
              <a:t>Just a sinner who KNOWS he is a sinner and welcomes the Savior.</a:t>
            </a:r>
            <a:endParaRPr lang="en-US" b="1" dirty="0"/>
          </a:p>
          <a:p>
            <a:r>
              <a:rPr lang="en-US" b="1" dirty="0"/>
              <a:t>These are the poeple God calls to confound the wise and to shake the very foundations of people who trust in anything else.</a:t>
            </a:r>
            <a:endParaRPr lang="en-US" b="1" dirty="0"/>
          </a:p>
          <a:p>
            <a:r>
              <a:rPr lang="en-US" b="1" dirty="0"/>
              <a:t>The faith of these 'Matthews' is much more powerful in building God's kingdom than all the money power or influence in the world.</a:t>
            </a:r>
            <a:endParaRPr lang="en-US" b="1" dirty="0"/>
          </a:p>
          <a:p>
            <a:r>
              <a:rPr lang="en-US" b="1" dirty="0"/>
              <a:t>God gives the faith and choses to set his love on him...and on us.</a:t>
            </a:r>
            <a:endParaRPr lang="en-US" b="1" dirty="0"/>
          </a:p>
          <a:p>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r>
              <a:rPr lang="en-US" b="1" dirty="0"/>
              <a:t>3.) He is going to be an OBJECT lesson.</a:t>
            </a:r>
            <a:endParaRPr lang="en-US" b="1" dirty="0"/>
          </a:p>
          <a:p>
            <a:r>
              <a:rPr lang="en-US" b="1" dirty="0"/>
              <a:t>Paul makes it plain in 1st Cor.</a:t>
            </a:r>
            <a:endParaRPr lang="en-US" b="1" dirty="0"/>
          </a:p>
          <a:p>
            <a:r>
              <a:rPr lang="en-US" b="1" dirty="0"/>
              <a:t>1 Corinthians 1:27–28</a:t>
            </a:r>
            <a:endParaRPr lang="en-US" b="1" dirty="0"/>
          </a:p>
          <a:p>
            <a:r>
              <a:rPr lang="en-US" b="1" dirty="0"/>
              <a:t>but God has chosen the foolish things of the world to shame the wise, and God has chosen the weak things of the world to shame the things which are strong, and the base things of the world and the despised God has chosen, the things that are not, so that He may nullify the things that are,” (NASB95)</a:t>
            </a:r>
            <a:endParaRPr lang="en-US" b="1" dirty="0"/>
          </a:p>
          <a:p>
            <a:r>
              <a:rPr lang="en-US" b="1" dirty="0"/>
              <a:t>On a certin level, Matthew was chosen because hee would make a great object lesson. Certainly if Jesus reaches out to a trsaitor to his own people who makes a living swindling his own kind, NO ONE can be beyond his reach.</a:t>
            </a:r>
            <a:endParaRPr lang="en-US" b="1" dirty="0"/>
          </a:p>
          <a:p>
            <a:r>
              <a:rPr lang="en-US" b="1" dirty="0"/>
              <a:t>We my look at Matthew a a wasted pick for the team but Jesus sees each person as valuable and Jesus has a unique journey/ mission for each of his called out ones. Which leads me to the 4th reason.</a:t>
            </a:r>
            <a:endParaRPr lang="en-US" b="1" dirty="0"/>
          </a:p>
          <a:p>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a:p>
            <a:endParaRPr lang="en-US" b="1" dirty="0"/>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sym typeface="+mn-ea"/>
              </a:rPr>
              <a:t>4.) Matthew WILL have an outreach.</a:t>
            </a:r>
            <a:endParaRPr lang="en-US" b="1" dirty="0"/>
          </a:p>
          <a:p>
            <a:r>
              <a:rPr lang="en-US" b="1" dirty="0">
                <a:sym typeface="+mn-ea"/>
              </a:rPr>
              <a:t>Already he is throwing a PARTY to introduce Jesus to His friends AND garnering the attention of the aristocricy.</a:t>
            </a:r>
            <a:endParaRPr lang="en-US" b="1" dirty="0"/>
          </a:p>
          <a:p>
            <a:r>
              <a:rPr lang="en-US" b="1" dirty="0">
                <a:sym typeface="+mn-ea"/>
              </a:rPr>
              <a:t>Matthew is able to reach the forgotten, the unruly, the people living on the edge of life AND he is able to step into the lives of any 'normal' Jew as well. He ALSO has inroads because he was a tax collector to the rich since he had to deal with them.</a:t>
            </a:r>
            <a:endParaRPr lang="en-US" b="1" dirty="0"/>
          </a:p>
          <a:p>
            <a:r>
              <a:rPr lang="en-US" b="1" dirty="0">
                <a:sym typeface="+mn-ea"/>
              </a:rPr>
              <a:t>Looking at Matthew from God's kingdom, Matthew was a PERFECT person to bring on the team!</a:t>
            </a:r>
            <a:endParaRPr lang="en-US" b="1" dirty="0"/>
          </a:p>
          <a:p>
            <a:endParaRPr lang="en-US" b="1" dirty="0"/>
          </a:p>
          <a:p>
            <a:endParaRPr lang="en-US" b="1" dirty="0"/>
          </a:p>
          <a:p>
            <a:r>
              <a:rPr lang="en-US" b="1" dirty="0"/>
              <a:t>We looked at Matthew and concluded, that from a worldly perspective, he was a decidedly UNLIKELY Pick...</a:t>
            </a:r>
            <a:endParaRPr lang="en-US" b="1" dirty="0"/>
          </a:p>
          <a:p>
            <a:r>
              <a:rPr lang="en-US" b="1" dirty="0"/>
              <a:t>Matthew the Unlikely.</a:t>
            </a:r>
            <a:endParaRPr lang="en-US" b="1" dirty="0"/>
          </a:p>
          <a:p>
            <a:r>
              <a:rPr lang="en-US" b="1" dirty="0"/>
              <a:t>Then we looked at Matthew in this section, as Jesus DOES indeed call him to follow and... He went from Matthew the Unlikely to Matthew the Chosen.</a:t>
            </a:r>
            <a:endParaRPr lang="en-US" b="1" dirty="0"/>
          </a:p>
          <a:p>
            <a:r>
              <a:rPr lang="en-US" b="1" dirty="0"/>
              <a:t>Now there is One more side of Matthew I think we need to address and that is Matthew the Grateful!</a:t>
            </a:r>
            <a:endParaRPr lang="en-US" b="1" dirty="0"/>
          </a:p>
          <a:p>
            <a:r>
              <a:rPr lang="en-US" b="1" dirty="0"/>
              <a:t>I would like us to look at the fact that Matthew's response goes BEYOND dropping what he is doing to follow Christ.</a:t>
            </a:r>
            <a:endParaRPr lang="en-US" b="1" dirty="0"/>
          </a:p>
          <a:p>
            <a:r>
              <a:rPr lang="en-US" b="1" dirty="0"/>
              <a:t>Matthew gathers his NEW crew (The disciples and Jesus), invites his OLD crew of other tax collectors and assorted ragamuffins and he has a feast at his house to celebrate.</a:t>
            </a:r>
            <a:endParaRPr lang="en-US" b="1" dirty="0"/>
          </a:p>
          <a:p>
            <a:r>
              <a:rPr lang="en-US" b="1" dirty="0">
                <a:sym typeface="+mn-ea"/>
              </a:rPr>
              <a:t>I don't think that we have 1 recorded word from Matthew in ANY of the gospels but we DO have this....</a:t>
            </a:r>
            <a:endParaRPr lang="en-US" b="1" dirty="0"/>
          </a:p>
          <a:p>
            <a:r>
              <a:rPr lang="en-US" b="1" dirty="0">
                <a:sym typeface="+mn-ea"/>
              </a:rPr>
              <a:t>He is called to follow Jesus, he leaves a pretty lucrative source of income. He has NO idea where he will get money moving forward but he collects all the followers of Jesus, invites his friends and they party so well and make such a big deal that the Scribes are envious!</a:t>
            </a:r>
            <a:endParaRPr lang="en-US" b="1" dirty="0"/>
          </a:p>
          <a:p>
            <a:r>
              <a:rPr lang="en-US" b="1" dirty="0"/>
              <a:t>The local leaders come over to look and they see Jesus eating and drinking with unclean, despised 'sinners'.</a:t>
            </a:r>
            <a:endParaRPr lang="en-US" b="1" dirty="0"/>
          </a:p>
          <a:p>
            <a:endParaRPr lang="en-US" b="1" dirty="0"/>
          </a:p>
          <a:p>
            <a:r>
              <a:rPr lang="en-US" b="1" dirty="0"/>
              <a:t>In typical fashion, they snub their noses at the low-lifes </a:t>
            </a:r>
            <a:endParaRPr lang="en-US" b="1" dirty="0"/>
          </a:p>
          <a:p>
            <a:r>
              <a:rPr lang="en-US" b="1" dirty="0"/>
              <a:t>Notice though that they do not have enough courage or confidence to confront Jesus directly but they go to His disciples.and ask Jesus why he (if he is such a great teacher, hangs out with this profligates and sinners.</a:t>
            </a:r>
            <a:endParaRPr lang="en-US" b="1" dirty="0"/>
          </a:p>
          <a:p>
            <a:r>
              <a:rPr lang="en-US" b="1" dirty="0"/>
              <a:t>Jesus response is something we need to hear again today.</a:t>
            </a:r>
            <a:endParaRPr lang="en-US" b="1" dirty="0"/>
          </a:p>
          <a:p>
            <a:r>
              <a:rPr lang="en-US" b="1" dirty="0"/>
              <a:t> “It is not those who are healthy who need a physician, but those who are sick. “But go and learn what this means: ‘I DESIRE COMPASSION, AND NOT SACRIFICE,’ for I did not come to call the righteous, but sinners.”” (NASB95)</a:t>
            </a:r>
            <a:endParaRPr lang="en-US" b="1" dirty="0"/>
          </a:p>
          <a:p>
            <a:r>
              <a:rPr lang="en-US" b="1" dirty="0"/>
              <a:t>This comes from Hosea chapter 6.</a:t>
            </a:r>
            <a:endParaRPr lang="en-US" b="1" dirty="0"/>
          </a:p>
          <a:p>
            <a:r>
              <a:rPr lang="en-US" b="1" dirty="0"/>
              <a:t>Jesus quotes it at least one more time later in this book.</a:t>
            </a:r>
            <a:endParaRPr lang="en-US" b="1" dirty="0"/>
          </a:p>
          <a:p>
            <a:endParaRPr lang="en-US" b="1" dirty="0"/>
          </a:p>
          <a:p>
            <a:r>
              <a:rPr lang="en-US" b="1" dirty="0"/>
              <a:t>In the context it reads like this</a:t>
            </a:r>
            <a:endParaRPr lang="en-US" b="1" dirty="0"/>
          </a:p>
          <a:p>
            <a:r>
              <a:rPr lang="en-US" b="1" dirty="0"/>
              <a:t>Israel begins this section by speaking...remindingIsrael that God has always been a forgiving God and that they should return back to him again. Banking on his long suffereing and treating God's mercy as a given in their lives.</a:t>
            </a:r>
            <a:endParaRPr lang="en-US" b="1" dirty="0"/>
          </a:p>
          <a:p>
            <a:r>
              <a:rPr lang="en-US" b="1" i="1" dirty="0"/>
              <a:t>Hosea 6:1–7</a:t>
            </a:r>
            <a:endParaRPr lang="en-US" b="1" i="1" dirty="0"/>
          </a:p>
          <a:p>
            <a:r>
              <a:rPr lang="en-US" b="1" i="1" dirty="0"/>
              <a:t>“Come, let us return to the LORD. For He has torn us, but He will heal us; He has wounded us, but He will bandage us. “He will revive us after two days; He will raise us up on the third day, That we may live before Him. “So let us know, let us press on to know the LORD. His going forth is as certain as the dawn; And He will come to us like the rain, Like the spring rain watering the earth.”</a:t>
            </a:r>
            <a:endParaRPr lang="en-US" b="1" i="1" dirty="0"/>
          </a:p>
          <a:p>
            <a:endParaRPr lang="en-US" b="1" dirty="0"/>
          </a:p>
          <a:p>
            <a:r>
              <a:rPr lang="en-US" b="1" dirty="0"/>
              <a:t>Then God responds to their call... </a:t>
            </a:r>
            <a:r>
              <a:rPr lang="en-US" b="1" i="1" dirty="0"/>
              <a:t>What shall I do with you, O Ephraim? What shall I do with you, O Judah? For your loyalty is like a morning cloud And like the dew which goes away early. Therefore I have hewn them in pieces by the prophets; I have slain them by the words of My mouth; And the judgments on you are like the light that goes forth. For I delight in loyalty rather than sacrifice, And in the knowledge of G</a:t>
            </a:r>
            <a:r>
              <a:rPr lang="en-US" b="1" dirty="0"/>
              <a:t>o</a:t>
            </a:r>
            <a:r>
              <a:rPr lang="en-US" b="1" i="1" dirty="0"/>
              <a:t>d rather than burnt offerings. But like Adam they have transgressed the covenant; There they have dealt treacherously against Me.”</a:t>
            </a:r>
            <a:r>
              <a:rPr lang="en-US" b="1" dirty="0"/>
              <a:t> (NASB95)</a:t>
            </a:r>
            <a:endParaRPr lang="en-US" b="1" dirty="0"/>
          </a:p>
          <a:p>
            <a:r>
              <a:rPr lang="en-US" b="1" dirty="0"/>
              <a:t>God's response is that he has seen this all before. Their repentance if there IS any true repentance is as lasting  as the dew. He is NOT wanting them to DO the Law, He is looking for hearts that seek after Him and obey the Law because it is His.</a:t>
            </a:r>
            <a:endParaRPr lang="en-US" b="1" dirty="0"/>
          </a:p>
          <a:p>
            <a:r>
              <a:rPr lang="en-US" b="1" dirty="0"/>
              <a:t>God is commenting that Israel's law obedience as a mark of righteousness was missing the point entirely.</a:t>
            </a:r>
            <a:endParaRPr lang="en-US" b="1" dirty="0"/>
          </a:p>
          <a:p>
            <a:endParaRPr lang="en-US" b="1" dirty="0"/>
          </a:p>
          <a:p>
            <a:r>
              <a:rPr lang="en-US" b="1" dirty="0">
                <a:sym typeface="+mn-ea"/>
              </a:rPr>
              <a:t>As Jesus applies it to the current jewish leaders, his commentary is the same. It is NOT that Not obeying the law is acceptable but Why they (or we) obey the Law is paramount </a:t>
            </a:r>
            <a:endParaRPr lang="en-US" b="1" dirty="0"/>
          </a:p>
          <a:p>
            <a:r>
              <a:rPr lang="en-US" b="1" dirty="0"/>
              <a:t>Jesus tells the Pharisees in Luke 11;</a:t>
            </a:r>
            <a:endParaRPr lang="en-US" b="1" dirty="0"/>
          </a:p>
          <a:p>
            <a:r>
              <a:rPr lang="en-US" b="1" dirty="0"/>
              <a:t> </a:t>
            </a:r>
            <a:r>
              <a:rPr lang="en-US" b="1" i="1" dirty="0"/>
              <a:t>Luke 11:42</a:t>
            </a:r>
            <a:endParaRPr lang="en-US" b="1" i="1" dirty="0"/>
          </a:p>
          <a:p>
            <a:r>
              <a:rPr lang="en-US" b="1" i="1" dirty="0"/>
              <a:t>“But woe to you Pharisees! For you pay tithe of mint and rue and every kind of garden herb, and yet disregard justice and the love of God; but these are the things you should have done without neglecting the others.” (NASB95)</a:t>
            </a:r>
            <a:endParaRPr lang="en-US" b="1" i="1" dirty="0"/>
          </a:p>
          <a:p>
            <a:endParaRPr lang="en-US" b="1" dirty="0"/>
          </a:p>
          <a:p>
            <a:r>
              <a:rPr lang="en-US" b="1" dirty="0"/>
              <a:t>Jesus needs the Pharisees to see that they are missing the mark the same way that these 'sinners' are, just the other side of the bell curve.</a:t>
            </a:r>
            <a:endParaRPr lang="en-US" b="1" dirty="0"/>
          </a:p>
          <a:p>
            <a:r>
              <a:rPr lang="en-US" b="1" dirty="0"/>
              <a:t>There is a difference though. Jesus embraces the 'sinners'  BECAUSE they know they are lowlifes. They know they need help.</a:t>
            </a:r>
            <a:endParaRPr lang="en-US" b="1" dirty="0"/>
          </a:p>
          <a:p>
            <a:r>
              <a:rPr lang="en-US" b="1" dirty="0"/>
              <a:t>His arms are open to ALL who come to him no matter the bank account house, job, family or personal situation. </a:t>
            </a:r>
            <a:endParaRPr lang="en-US" b="1" dirty="0"/>
          </a:p>
          <a:p>
            <a:endParaRPr lang="en-US" b="1" dirty="0"/>
          </a:p>
          <a:p>
            <a:r>
              <a:rPr lang="en-US" b="1" dirty="0"/>
              <a:t>If you are like me, my head gets big...I sometimes think I deserve all that I have. I deserve to live in a country that still allows freedom. I deserve to have my plate full and my house warm and my bed soft. </a:t>
            </a:r>
            <a:r>
              <a:rPr lang="en-US" b="1" dirty="0">
                <a:sym typeface="+mn-ea"/>
              </a:rPr>
              <a:t>I deserve comfort, ease and success. We begin to moan and complain when life is not falling into place.</a:t>
            </a:r>
            <a:endParaRPr lang="en-US" b="1" dirty="0"/>
          </a:p>
          <a:p>
            <a:r>
              <a:rPr lang="en-US" b="1" dirty="0"/>
              <a:t>Jesus here says when we think like that, we are no better than the Jewish leaders. Blaspheming God and nullifying the grace of God and the necessary work of the Holy Spirit. We are in effect saying “I am Healthy. </a:t>
            </a:r>
            <a:endParaRPr lang="en-US" b="1" dirty="0"/>
          </a:p>
          <a:p>
            <a:endParaRPr lang="en-US" b="1" dirty="0"/>
          </a:p>
          <a:p>
            <a:r>
              <a:rPr lang="en-US" b="1" dirty="0"/>
              <a:t>We have forgotten who we are and we throw away the work of Christ supplanting Jesus Christ with self righteousness.</a:t>
            </a:r>
            <a:endParaRPr lang="en-US" b="1" dirty="0"/>
          </a:p>
          <a:p>
            <a:r>
              <a:rPr lang="en-US" b="1" dirty="0"/>
              <a:t>Matthew reminds us that there is an easy fix...</a:t>
            </a:r>
            <a:endParaRPr lang="en-US" b="1" dirty="0"/>
          </a:p>
          <a:p>
            <a:r>
              <a:rPr lang="en-US" b="1" dirty="0"/>
              <a:t>Remember who you were....</a:t>
            </a:r>
            <a:endParaRPr lang="en-US" b="1" dirty="0"/>
          </a:p>
          <a:p>
            <a:r>
              <a:rPr lang="en-US" b="1" dirty="0"/>
              <a:t>You were Levi.Joined to a people who were hell bent but GOD chose you a new name...Matthew Gift of God. To receive the gift of God through faith in Christ and to BE the gift of God in the lives of others.</a:t>
            </a:r>
            <a:endParaRPr lang="en-US" b="1" dirty="0"/>
          </a:p>
          <a:p>
            <a:r>
              <a:rPr lang="en-US" b="1" dirty="0"/>
              <a:t>God has chosen the foolish things of the world to shame the wise; God chose the weak things of the world to shame the strong. My joy comes from not from my circumstances but from “But God”.</a:t>
            </a:r>
            <a:endParaRPr lang="en-US" b="1" dirty="0"/>
          </a:p>
          <a:p>
            <a:r>
              <a:rPr lang="en-US" b="1" dirty="0"/>
              <a:t>Matthew ALSO reminds us of the truth Jesus hits upon later...Those who are forgiven much. love much. We see Matthew's love poured out in this meal for his friends...an introductory dinner between them and Jesus </a:t>
            </a:r>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stretch>
            <a:fillRect/>
          </a:stretch>
        </p:blipFill>
        <p:spPr>
          <a:xfrm>
            <a:off x="10449560" y="5699125"/>
            <a:ext cx="1628140" cy="1022350"/>
          </a:xfrm>
          <a:prstGeom prst="rect">
            <a:avLst/>
          </a:prstGeom>
          <a:effectLst>
            <a:softEdge rad="1270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endParaRPr lang="en-US" sz="3600" b="1" i="1" dirty="0">
              <a:solidFill>
                <a:srgbClr val="F5FC30"/>
              </a:solidFill>
            </a:endParaRPr>
          </a:p>
          <a:p>
            <a:r>
              <a:rPr lang="en-US" sz="3600" b="1" i="1" dirty="0">
                <a:solidFill>
                  <a:srgbClr val="F5FC30"/>
                </a:solidFill>
              </a:rPr>
              <a:t>	</a:t>
            </a:r>
            <a:endParaRPr lang="en-US" sz="3200" dirty="0">
              <a:solidFill>
                <a:srgbClr val="F5FC30"/>
              </a:solidFill>
            </a:endParaRPr>
          </a:p>
        </p:txBody>
      </p:sp>
      <p:pic>
        <p:nvPicPr>
          <p:cNvPr id="2" name="Content Placeholder 1"/>
          <p:cNvPicPr>
            <a:picLocks noChangeAspect="1"/>
          </p:cNvPicPr>
          <p:nvPr>
            <p:ph sz="half" idx="2"/>
          </p:nvPr>
        </p:nvPicPr>
        <p:blipFill>
          <a:blip r:embed="rId1"/>
          <a:stretch>
            <a:fillRect/>
          </a:stretch>
        </p:blipFill>
        <p:spPr>
          <a:xfrm>
            <a:off x="1012825" y="178435"/>
            <a:ext cx="10164445" cy="6638925"/>
          </a:xfrm>
          <a:prstGeom prst="rect">
            <a:avLst/>
          </a:prstGeom>
        </p:spPr>
      </p:pic>
      <p:sp>
        <p:nvSpPr>
          <p:cNvPr id="6" name="Content Placeholder 5"/>
          <p:cNvSpPr/>
          <p:nvPr>
            <p:ph sz="half" idx="1"/>
          </p:nvPr>
        </p:nvSpPr>
        <p:spPr/>
        <p:txBody>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554470"/>
          </a:xfrm>
          <a:prstGeom prst="rect">
            <a:avLst/>
          </a:prstGeom>
          <a:noFill/>
        </p:spPr>
        <p:txBody>
          <a:bodyPr wrap="square">
            <a:spAutoFit/>
          </a:bodyPr>
          <a:lstStyle/>
          <a:p>
            <a:r>
              <a:rPr lang="en-US" sz="3600" b="1" i="1" dirty="0">
                <a:solidFill>
                  <a:srgbClr val="F5FC30"/>
                </a:solidFill>
              </a:rPr>
              <a:t>Matthew 9:9–13</a:t>
            </a:r>
            <a:endParaRPr lang="en-US" sz="3600" b="1" i="1" dirty="0">
              <a:solidFill>
                <a:srgbClr val="F5FC30"/>
              </a:solidFill>
            </a:endParaRPr>
          </a:p>
          <a:p>
            <a:r>
              <a:rPr lang="en-US" sz="3200" b="1" i="1" dirty="0">
                <a:solidFill>
                  <a:srgbClr val="F5FC30"/>
                </a:solidFill>
              </a:rPr>
              <a:t>	As Jesus went on from there, He saw a man called Matthew, sitting in the tax collector’s booth; and He said to him, “Follow Me!” And he got up and followed Him. Then it happened that as Jesus was reclining at the table in the house, behold, many tax collectors and sinners came and were dining with Jesus and His disciples. When the Pharisees saw this, they said to His disciples, “Why is your Teacher eating with the tax collectors and sinners?” But when Jesus heard this, He said, “It is not those who are healthy who need a physician, but those who are sick. “But go and learn what this means: ‘I DESIRE COMPASSION, AND NOT SACRIFICE,’ for I did not come to call the righteous, but sinners.”” (NASB95)</a:t>
            </a:r>
            <a:endParaRPr lang="en-US" sz="32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Matthew the Unlikely</a:t>
            </a:r>
            <a:endParaRPr lang="en-US" sz="3600" b="1" i="1" dirty="0">
              <a:solidFill>
                <a:srgbClr val="F5FC30"/>
              </a:solidFill>
            </a:endParaRPr>
          </a:p>
        </p:txBody>
      </p:sp>
      <p:sp>
        <p:nvSpPr>
          <p:cNvPr id="4" name="TextBox 3"/>
          <p:cNvSpPr txBox="1"/>
          <p:nvPr/>
        </p:nvSpPr>
        <p:spPr>
          <a:xfrm>
            <a:off x="1066271" y="1276100"/>
            <a:ext cx="8425180" cy="4523105"/>
          </a:xfrm>
          <a:prstGeom prst="rect">
            <a:avLst/>
          </a:prstGeom>
          <a:noFill/>
        </p:spPr>
        <p:txBody>
          <a:bodyPr wrap="none" rtlCol="0">
            <a:spAutoFit/>
          </a:bodyPr>
          <a:lstStyle/>
          <a:p>
            <a:pPr algn="l"/>
            <a:r>
              <a:rPr lang="en-US" sz="3200" dirty="0">
                <a:solidFill>
                  <a:srgbClr val="FFFF00"/>
                </a:solidFill>
                <a:sym typeface="+mn-ea"/>
              </a:rPr>
              <a:t>Matthew-What is in a name?</a:t>
            </a:r>
            <a:endParaRPr lang="en-US" sz="3200" dirty="0">
              <a:solidFill>
                <a:srgbClr val="FFFF00"/>
              </a:solidFill>
            </a:endParaRPr>
          </a:p>
          <a:p>
            <a:pPr algn="l"/>
            <a:r>
              <a:rPr lang="en-US" sz="3200" dirty="0">
                <a:solidFill>
                  <a:srgbClr val="FFFF00"/>
                </a:solidFill>
                <a:sym typeface="+mn-ea"/>
              </a:rPr>
              <a:t>	Levi- Joined</a:t>
            </a:r>
            <a:endParaRPr lang="en-US" sz="3200" dirty="0">
              <a:solidFill>
                <a:srgbClr val="FFFF00"/>
              </a:solidFill>
            </a:endParaRPr>
          </a:p>
          <a:p>
            <a:pPr algn="l"/>
            <a:r>
              <a:rPr lang="en-US" sz="3200" dirty="0">
                <a:solidFill>
                  <a:srgbClr val="FFFF00"/>
                </a:solidFill>
                <a:sym typeface="+mn-ea"/>
              </a:rPr>
              <a:t>	Matthew- Gift of God</a:t>
            </a:r>
            <a:endParaRPr lang="en-US" sz="3200" dirty="0">
              <a:solidFill>
                <a:srgbClr val="FFFF00"/>
              </a:solidFill>
              <a:sym typeface="+mn-ea"/>
            </a:endParaRPr>
          </a:p>
          <a:p>
            <a:pPr algn="l"/>
            <a:endParaRPr lang="en-US" sz="3200" dirty="0">
              <a:solidFill>
                <a:srgbClr val="FFFF00"/>
              </a:solidFill>
              <a:sym typeface="+mn-ea"/>
            </a:endParaRPr>
          </a:p>
          <a:p>
            <a:pPr algn="l"/>
            <a:r>
              <a:rPr lang="en-US" sz="3200" dirty="0">
                <a:solidFill>
                  <a:srgbClr val="FFFF00"/>
                </a:solidFill>
                <a:sym typeface="+mn-ea"/>
              </a:rPr>
              <a:t>As a Tax Collector- Excommunication a possibility</a:t>
            </a:r>
            <a:endParaRPr lang="en-US" sz="3200" dirty="0">
              <a:solidFill>
                <a:srgbClr val="FFFF00"/>
              </a:solidFill>
              <a:sym typeface="+mn-ea"/>
            </a:endParaRPr>
          </a:p>
          <a:p>
            <a:pPr algn="l"/>
            <a:r>
              <a:rPr lang="en-US" sz="3200" dirty="0">
                <a:solidFill>
                  <a:srgbClr val="FFFF00"/>
                </a:solidFill>
                <a:sym typeface="+mn-ea"/>
              </a:rPr>
              <a:t>	Untrusted and despised by Jews</a:t>
            </a:r>
            <a:endParaRPr lang="en-US" sz="3200" dirty="0">
              <a:solidFill>
                <a:srgbClr val="FFFF00"/>
              </a:solidFill>
              <a:sym typeface="+mn-ea"/>
            </a:endParaRPr>
          </a:p>
          <a:p>
            <a:pPr algn="l"/>
            <a:r>
              <a:rPr lang="en-US" sz="3200" dirty="0">
                <a:solidFill>
                  <a:srgbClr val="FFFF00"/>
                </a:solidFill>
                <a:sym typeface="+mn-ea"/>
              </a:rPr>
              <a:t>	Treated as an untrustworthy traitor by Rome</a:t>
            </a:r>
            <a:endParaRPr lang="en-US" sz="3200" dirty="0">
              <a:solidFill>
                <a:srgbClr val="FFFF00"/>
              </a:solidFill>
              <a:sym typeface="+mn-ea"/>
            </a:endParaRPr>
          </a:p>
          <a:p>
            <a:pPr algn="l"/>
            <a:endParaRPr lang="en-US" sz="3200" dirty="0">
              <a:solidFill>
                <a:srgbClr val="FFFF00"/>
              </a:solidFill>
            </a:endParaRPr>
          </a:p>
          <a:p>
            <a:pPr algn="l"/>
            <a:endParaRPr lang="en-US" sz="32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Matthew the Chosen</a:t>
            </a:r>
            <a:endParaRPr lang="en-US" sz="3600" b="1" i="1" dirty="0">
              <a:solidFill>
                <a:srgbClr val="F5FC30"/>
              </a:solidFill>
            </a:endParaRPr>
          </a:p>
        </p:txBody>
      </p:sp>
      <p:sp>
        <p:nvSpPr>
          <p:cNvPr id="4" name="TextBox 3"/>
          <p:cNvSpPr txBox="1"/>
          <p:nvPr/>
        </p:nvSpPr>
        <p:spPr>
          <a:xfrm>
            <a:off x="1066271" y="1276100"/>
            <a:ext cx="10728325" cy="5015865"/>
          </a:xfrm>
          <a:prstGeom prst="rect">
            <a:avLst/>
          </a:prstGeom>
          <a:noFill/>
        </p:spPr>
        <p:txBody>
          <a:bodyPr wrap="none" rtlCol="0">
            <a:spAutoFit/>
          </a:bodyPr>
          <a:lstStyle/>
          <a:p>
            <a:pPr algn="l"/>
            <a:r>
              <a:rPr lang="en-US" sz="3200" dirty="0">
                <a:solidFill>
                  <a:srgbClr val="FFFF00"/>
                </a:solidFill>
              </a:rPr>
              <a:t>Chosen</a:t>
            </a:r>
            <a:endParaRPr lang="en-US" sz="3200" dirty="0">
              <a:solidFill>
                <a:srgbClr val="FFFF00"/>
              </a:solidFill>
            </a:endParaRPr>
          </a:p>
          <a:p>
            <a:pPr algn="l"/>
            <a:r>
              <a:rPr lang="en-US" sz="3200" dirty="0">
                <a:solidFill>
                  <a:srgbClr val="FFFF00"/>
                </a:solidFill>
              </a:rPr>
              <a:t>	</a:t>
            </a:r>
            <a:r>
              <a:rPr lang="en-US" sz="3200" dirty="0">
                <a:solidFill>
                  <a:srgbClr val="FFFF00"/>
                </a:solidFill>
                <a:sym typeface="+mn-ea"/>
              </a:rPr>
              <a:t>Matthew- </a:t>
            </a:r>
            <a:r>
              <a:rPr lang="en-US" sz="3200" i="1" dirty="0">
                <a:solidFill>
                  <a:srgbClr val="FFFE97"/>
                </a:solidFill>
                <a:sym typeface="+mn-ea"/>
              </a:rPr>
              <a:t>left everything behind to follow (Lk. 5:26)</a:t>
            </a:r>
            <a:endParaRPr lang="en-US" sz="3200" i="1" dirty="0">
              <a:solidFill>
                <a:srgbClr val="FFFE97"/>
              </a:solidFill>
            </a:endParaRPr>
          </a:p>
          <a:p>
            <a:pPr algn="l"/>
            <a:r>
              <a:rPr lang="en-US" sz="3200" dirty="0">
                <a:solidFill>
                  <a:srgbClr val="FFFF00"/>
                </a:solidFill>
              </a:rPr>
              <a:t>	Andrew and Simon-</a:t>
            </a:r>
            <a:r>
              <a:rPr lang="en-US" sz="3200" i="1" dirty="0">
                <a:solidFill>
                  <a:srgbClr val="FFFE97"/>
                </a:solidFill>
              </a:rPr>
              <a:t>leave their trade (Matt. 4:19)</a:t>
            </a:r>
            <a:endParaRPr lang="en-US" sz="3200" i="1" dirty="0">
              <a:solidFill>
                <a:srgbClr val="FFFE97"/>
              </a:solidFill>
            </a:endParaRPr>
          </a:p>
          <a:p>
            <a:pPr algn="l"/>
            <a:r>
              <a:rPr lang="en-US" sz="3200" dirty="0">
                <a:solidFill>
                  <a:srgbClr val="FFFF00"/>
                </a:solidFill>
              </a:rPr>
              <a:t>	Scribe- </a:t>
            </a:r>
            <a:r>
              <a:rPr lang="en-US" sz="3200" i="1" dirty="0">
                <a:solidFill>
                  <a:srgbClr val="FFFE97"/>
                </a:solidFill>
              </a:rPr>
              <a:t>commanded to re-prioritize his family (Matt. 8:22)</a:t>
            </a:r>
            <a:endParaRPr lang="en-US" sz="3200" i="1" dirty="0">
              <a:solidFill>
                <a:srgbClr val="FFFF00"/>
              </a:solidFill>
            </a:endParaRPr>
          </a:p>
          <a:p>
            <a:pPr algn="l"/>
            <a:r>
              <a:rPr lang="en-US" sz="3200" i="1" dirty="0">
                <a:solidFill>
                  <a:srgbClr val="FFFF00"/>
                </a:solidFill>
              </a:rPr>
              <a:t>	</a:t>
            </a:r>
            <a:r>
              <a:rPr lang="en-US" sz="3200" dirty="0">
                <a:solidFill>
                  <a:srgbClr val="FFFF00"/>
                </a:solidFill>
              </a:rPr>
              <a:t>Demoniac- </a:t>
            </a:r>
            <a:r>
              <a:rPr lang="en-US" sz="3200" i="1" dirty="0">
                <a:solidFill>
                  <a:srgbClr val="FFFE97"/>
                </a:solidFill>
              </a:rPr>
              <a:t>followed by staying home to witness (Mk. 5:19)</a:t>
            </a:r>
            <a:endParaRPr lang="en-US" sz="3200" dirty="0">
              <a:solidFill>
                <a:srgbClr val="FFFF00"/>
              </a:solidFill>
            </a:endParaRPr>
          </a:p>
          <a:p>
            <a:pPr algn="l"/>
            <a:r>
              <a:rPr lang="en-US" sz="3200" dirty="0">
                <a:solidFill>
                  <a:srgbClr val="FFFF00"/>
                </a:solidFill>
              </a:rPr>
              <a:t>	Rich Ruler- </a:t>
            </a:r>
            <a:r>
              <a:rPr lang="en-US" sz="3200" i="1" dirty="0">
                <a:solidFill>
                  <a:srgbClr val="FFFE97"/>
                </a:solidFill>
              </a:rPr>
              <a:t>required to give up his wealth (Mk. 10:21)</a:t>
            </a:r>
            <a:endParaRPr lang="en-US" sz="3200" i="1" dirty="0">
              <a:solidFill>
                <a:srgbClr val="FFFE97"/>
              </a:solidFill>
            </a:endParaRPr>
          </a:p>
          <a:p>
            <a:pPr algn="l"/>
            <a:r>
              <a:rPr lang="en-US" sz="3200" dirty="0">
                <a:solidFill>
                  <a:srgbClr val="FFFF00"/>
                </a:solidFill>
              </a:rPr>
              <a:t>	James and John- </a:t>
            </a:r>
            <a:r>
              <a:rPr lang="en-US" sz="3200" i="1" dirty="0">
                <a:solidFill>
                  <a:srgbClr val="FFFE97"/>
                </a:solidFill>
              </a:rPr>
              <a:t>left family and business (Mk. 1:20)</a:t>
            </a:r>
            <a:endParaRPr lang="en-US" sz="3200" i="1" dirty="0">
              <a:solidFill>
                <a:srgbClr val="FFFE97"/>
              </a:solidFill>
            </a:endParaRPr>
          </a:p>
          <a:p>
            <a:pPr algn="l"/>
            <a:r>
              <a:rPr lang="en-US" sz="3200" dirty="0">
                <a:solidFill>
                  <a:srgbClr val="FFFF00"/>
                </a:solidFill>
              </a:rPr>
              <a:t>	Disciples- </a:t>
            </a:r>
            <a:r>
              <a:rPr lang="en-US" sz="3200" i="1" dirty="0">
                <a:solidFill>
                  <a:srgbClr val="FFFE97"/>
                </a:solidFill>
              </a:rPr>
              <a:t>take up their crosses to follow (Lk. 9:2)</a:t>
            </a:r>
            <a:endParaRPr lang="en-US" sz="3200" i="1" dirty="0">
              <a:solidFill>
                <a:srgbClr val="FFFE97"/>
              </a:solidFill>
            </a:endParaRPr>
          </a:p>
          <a:p>
            <a:pPr algn="l"/>
            <a:r>
              <a:rPr lang="en-US" sz="3200" dirty="0">
                <a:solidFill>
                  <a:srgbClr val="FFFF00"/>
                </a:solidFill>
              </a:rPr>
              <a:t>	Disciples- </a:t>
            </a:r>
            <a:r>
              <a:rPr lang="en-US" sz="3200" i="1" dirty="0">
                <a:solidFill>
                  <a:srgbClr val="FFFE97"/>
                </a:solidFill>
              </a:rPr>
              <a:t>to serve Jesus is to follow Jesus (Jn. 12:26)</a:t>
            </a:r>
            <a:endParaRPr lang="en-US" sz="3200" i="1" dirty="0">
              <a:solidFill>
                <a:srgbClr val="FFFE97"/>
              </a:solidFill>
            </a:endParaRPr>
          </a:p>
          <a:p>
            <a:pPr algn="l"/>
            <a:r>
              <a:rPr lang="en-US" sz="3200" dirty="0">
                <a:solidFill>
                  <a:srgbClr val="FFFF00"/>
                </a:solidFill>
              </a:rPr>
              <a:t>	</a:t>
            </a:r>
            <a:endParaRPr lang="en-US" sz="3200" i="1" dirty="0">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Matthew the Chosen</a:t>
            </a:r>
            <a:endParaRPr lang="en-US" sz="3600" b="1" i="1" dirty="0">
              <a:solidFill>
                <a:srgbClr val="F5FC30"/>
              </a:solidFill>
            </a:endParaRPr>
          </a:p>
        </p:txBody>
      </p:sp>
      <p:sp>
        <p:nvSpPr>
          <p:cNvPr id="4" name="TextBox 3"/>
          <p:cNvSpPr txBox="1"/>
          <p:nvPr/>
        </p:nvSpPr>
        <p:spPr>
          <a:xfrm>
            <a:off x="1033145" y="833755"/>
            <a:ext cx="5393055" cy="2061210"/>
          </a:xfrm>
          <a:prstGeom prst="rect">
            <a:avLst/>
          </a:prstGeom>
          <a:noFill/>
        </p:spPr>
        <p:txBody>
          <a:bodyPr wrap="square" rtlCol="0">
            <a:spAutoFit/>
          </a:bodyPr>
          <a:lstStyle/>
          <a:p>
            <a:pPr algn="l"/>
            <a:r>
              <a:rPr lang="en-US" sz="3200" dirty="0">
                <a:solidFill>
                  <a:srgbClr val="FFFF00"/>
                </a:solidFill>
              </a:rPr>
              <a:t>Chosen because;</a:t>
            </a:r>
            <a:endParaRPr lang="en-US" sz="3200" dirty="0">
              <a:solidFill>
                <a:srgbClr val="FFFF00"/>
              </a:solidFill>
            </a:endParaRPr>
          </a:p>
          <a:p>
            <a:pPr algn="l"/>
            <a:r>
              <a:rPr lang="en-US" sz="3200" dirty="0">
                <a:solidFill>
                  <a:srgbClr val="FFFF00"/>
                </a:solidFill>
              </a:rPr>
              <a:t>		He is a sinner</a:t>
            </a:r>
            <a:endParaRPr lang="en-US" sz="3200" dirty="0">
              <a:solidFill>
                <a:srgbClr val="FFFF00"/>
              </a:solidFill>
            </a:endParaRPr>
          </a:p>
          <a:p>
            <a:pPr algn="l"/>
            <a:r>
              <a:rPr lang="en-US" sz="3200" dirty="0">
                <a:solidFill>
                  <a:srgbClr val="FFFF00"/>
                </a:solidFill>
              </a:rPr>
              <a:t>		</a:t>
            </a:r>
            <a:endParaRPr lang="en-US" sz="3200" dirty="0">
              <a:solidFill>
                <a:srgbClr val="FFFF00"/>
              </a:solidFill>
            </a:endParaRPr>
          </a:p>
          <a:p>
            <a:pPr algn="l"/>
            <a:r>
              <a:rPr lang="en-US" sz="3200" dirty="0">
                <a:solidFill>
                  <a:srgbClr val="FFFF00"/>
                </a:solidFill>
              </a:rPr>
              <a:t>	</a:t>
            </a:r>
            <a:endParaRPr lang="en-US" sz="3200" i="1"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Matthew the Chosen</a:t>
            </a:r>
            <a:endParaRPr lang="en-US" sz="3600" b="1" i="1" dirty="0">
              <a:solidFill>
                <a:srgbClr val="F5FC30"/>
              </a:solidFill>
            </a:endParaRPr>
          </a:p>
        </p:txBody>
      </p:sp>
      <p:sp>
        <p:nvSpPr>
          <p:cNvPr id="4" name="TextBox 3"/>
          <p:cNvSpPr txBox="1"/>
          <p:nvPr/>
        </p:nvSpPr>
        <p:spPr>
          <a:xfrm>
            <a:off x="1033251" y="833505"/>
            <a:ext cx="7919720" cy="1568450"/>
          </a:xfrm>
          <a:prstGeom prst="rect">
            <a:avLst/>
          </a:prstGeom>
          <a:noFill/>
        </p:spPr>
        <p:txBody>
          <a:bodyPr wrap="none" rtlCol="0">
            <a:spAutoFit/>
          </a:bodyPr>
          <a:lstStyle/>
          <a:p>
            <a:pPr algn="l"/>
            <a:r>
              <a:rPr lang="en-US" sz="3200" dirty="0">
                <a:solidFill>
                  <a:srgbClr val="FFFF00"/>
                </a:solidFill>
              </a:rPr>
              <a:t>Chosen because;</a:t>
            </a:r>
            <a:endParaRPr lang="en-US" sz="3200" dirty="0">
              <a:solidFill>
                <a:srgbClr val="FFFF00"/>
              </a:solidFill>
            </a:endParaRPr>
          </a:p>
          <a:p>
            <a:pPr algn="l"/>
            <a:r>
              <a:rPr lang="en-US" sz="3200" dirty="0">
                <a:solidFill>
                  <a:srgbClr val="FFFF00"/>
                </a:solidFill>
              </a:rPr>
              <a:t>		Jesus decided to set His love on him</a:t>
            </a:r>
            <a:endParaRPr lang="en-US" sz="3200" dirty="0">
              <a:solidFill>
                <a:srgbClr val="FFFF00"/>
              </a:solidFill>
            </a:endParaRPr>
          </a:p>
          <a:p>
            <a:pPr algn="l"/>
            <a:r>
              <a:rPr lang="en-US" sz="3200" dirty="0">
                <a:solidFill>
                  <a:srgbClr val="FFFF00"/>
                </a:solidFill>
              </a:rPr>
              <a:t>			</a:t>
            </a:r>
            <a:endParaRPr lang="en-US" sz="3200" i="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Matthew the Chosen</a:t>
            </a:r>
            <a:endParaRPr lang="en-US" sz="3600" b="1" i="1" dirty="0">
              <a:solidFill>
                <a:srgbClr val="F5FC30"/>
              </a:solidFill>
            </a:endParaRPr>
          </a:p>
        </p:txBody>
      </p:sp>
      <p:sp>
        <p:nvSpPr>
          <p:cNvPr id="4" name="TextBox 3"/>
          <p:cNvSpPr txBox="1"/>
          <p:nvPr/>
        </p:nvSpPr>
        <p:spPr>
          <a:xfrm>
            <a:off x="1033251" y="833505"/>
            <a:ext cx="6397625" cy="1568450"/>
          </a:xfrm>
          <a:prstGeom prst="rect">
            <a:avLst/>
          </a:prstGeom>
          <a:noFill/>
        </p:spPr>
        <p:txBody>
          <a:bodyPr wrap="none" rtlCol="0">
            <a:spAutoFit/>
          </a:bodyPr>
          <a:lstStyle/>
          <a:p>
            <a:pPr algn="l"/>
            <a:r>
              <a:rPr lang="en-US" sz="3200" dirty="0">
                <a:solidFill>
                  <a:srgbClr val="FFFF00"/>
                </a:solidFill>
              </a:rPr>
              <a:t>Chosen because;</a:t>
            </a:r>
            <a:endParaRPr lang="en-US" sz="3200" dirty="0">
              <a:solidFill>
                <a:srgbClr val="FFFF00"/>
              </a:solidFill>
            </a:endParaRPr>
          </a:p>
          <a:p>
            <a:pPr algn="l"/>
            <a:r>
              <a:rPr lang="en-US" sz="3200" dirty="0">
                <a:solidFill>
                  <a:srgbClr val="FFFF00"/>
                </a:solidFill>
              </a:rPr>
              <a:t>		He will be an object lesson</a:t>
            </a:r>
            <a:endParaRPr lang="en-US" sz="3200" dirty="0">
              <a:solidFill>
                <a:srgbClr val="FFFF00"/>
              </a:solidFill>
            </a:endParaRPr>
          </a:p>
          <a:p>
            <a:pPr algn="l"/>
            <a:r>
              <a:rPr lang="en-US" sz="3200" dirty="0">
                <a:solidFill>
                  <a:srgbClr val="FFFF00"/>
                </a:solidFill>
              </a:rPr>
              <a:t>		 	</a:t>
            </a:r>
            <a:endParaRPr lang="en-US" sz="3200" i="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645160"/>
          </a:xfrm>
          <a:prstGeom prst="rect">
            <a:avLst/>
          </a:prstGeom>
          <a:noFill/>
        </p:spPr>
        <p:txBody>
          <a:bodyPr wrap="square">
            <a:spAutoFit/>
          </a:bodyPr>
          <a:lstStyle/>
          <a:p>
            <a:r>
              <a:rPr lang="en-US" sz="3600" b="1" i="1" dirty="0">
                <a:solidFill>
                  <a:srgbClr val="F5FC30"/>
                </a:solidFill>
              </a:rPr>
              <a:t>Matthew the Chosen</a:t>
            </a:r>
            <a:endParaRPr lang="en-US" sz="3600" b="1" i="1" dirty="0">
              <a:solidFill>
                <a:srgbClr val="F5FC30"/>
              </a:solidFill>
            </a:endParaRPr>
          </a:p>
        </p:txBody>
      </p:sp>
      <p:sp>
        <p:nvSpPr>
          <p:cNvPr id="4" name="TextBox 3"/>
          <p:cNvSpPr txBox="1"/>
          <p:nvPr/>
        </p:nvSpPr>
        <p:spPr>
          <a:xfrm>
            <a:off x="1033251" y="833505"/>
            <a:ext cx="6078855" cy="2061210"/>
          </a:xfrm>
          <a:prstGeom prst="rect">
            <a:avLst/>
          </a:prstGeom>
          <a:noFill/>
        </p:spPr>
        <p:txBody>
          <a:bodyPr wrap="none" rtlCol="0">
            <a:spAutoFit/>
          </a:bodyPr>
          <a:lstStyle/>
          <a:p>
            <a:pPr algn="l"/>
            <a:r>
              <a:rPr lang="en-US" sz="3200" dirty="0">
                <a:solidFill>
                  <a:srgbClr val="FFFF00"/>
                </a:solidFill>
              </a:rPr>
              <a:t>Chosen because;</a:t>
            </a:r>
            <a:endParaRPr lang="en-US" sz="3200" dirty="0">
              <a:solidFill>
                <a:srgbClr val="FFFF00"/>
              </a:solidFill>
            </a:endParaRPr>
          </a:p>
          <a:p>
            <a:pPr algn="l"/>
            <a:r>
              <a:rPr lang="en-US" sz="3200" dirty="0">
                <a:solidFill>
                  <a:srgbClr val="FFFF00"/>
                </a:solidFill>
              </a:rPr>
              <a:t>		He will have an outreach</a:t>
            </a:r>
            <a:endParaRPr lang="en-US" sz="3200" dirty="0">
              <a:solidFill>
                <a:srgbClr val="FFFF00"/>
              </a:solidFill>
            </a:endParaRPr>
          </a:p>
          <a:p>
            <a:pPr algn="l"/>
            <a:endParaRPr lang="en-US" sz="3200" dirty="0">
              <a:solidFill>
                <a:srgbClr val="FFFF00"/>
              </a:solidFill>
            </a:endParaRPr>
          </a:p>
          <a:p>
            <a:pPr algn="l"/>
            <a:r>
              <a:rPr lang="en-US" sz="3200" dirty="0">
                <a:solidFill>
                  <a:srgbClr val="FFFF00"/>
                </a:solidFill>
              </a:rPr>
              <a:t>	</a:t>
            </a:r>
            <a:endParaRPr lang="en-US" sz="3200" i="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Content Placeholder 11"/>
          <p:cNvPicPr>
            <a:picLocks noChangeAspect="1"/>
          </p:cNvPicPr>
          <p:nvPr>
            <p:ph sz="half" idx="2"/>
          </p:nvPr>
        </p:nvPicPr>
        <p:blipFill>
          <a:blip r:embed="rId1"/>
          <a:stretch>
            <a:fillRect/>
          </a:stretch>
        </p:blipFill>
        <p:spPr>
          <a:xfrm>
            <a:off x="4272915" y="1346200"/>
            <a:ext cx="7948295" cy="5262880"/>
          </a:xfrm>
          <a:prstGeom prst="rect">
            <a:avLst/>
          </a:prstGeom>
        </p:spPr>
      </p:pic>
      <p:sp>
        <p:nvSpPr>
          <p:cNvPr id="2" name="Rounded Rectangular Callout 1"/>
          <p:cNvSpPr/>
          <p:nvPr/>
        </p:nvSpPr>
        <p:spPr>
          <a:xfrm>
            <a:off x="5243830" y="748665"/>
            <a:ext cx="5804535" cy="1123315"/>
          </a:xfrm>
          <a:prstGeom prst="wedgeRoundRectCallout">
            <a:avLst>
              <a:gd name="adj1" fmla="val 17060"/>
              <a:gd name="adj2" fmla="val 1702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TextBox 2"/>
          <p:cNvSpPr txBox="1"/>
          <p:nvPr/>
        </p:nvSpPr>
        <p:spPr>
          <a:xfrm>
            <a:off x="151765" y="322580"/>
            <a:ext cx="11529060" cy="4923155"/>
          </a:xfrm>
          <a:prstGeom prst="rect">
            <a:avLst/>
          </a:prstGeom>
          <a:noFill/>
        </p:spPr>
        <p:txBody>
          <a:bodyPr wrap="square">
            <a:spAutoFit/>
          </a:bodyPr>
          <a:lstStyle/>
          <a:p>
            <a:r>
              <a:rPr lang="en-US" sz="3600" b="1" i="1" dirty="0">
                <a:solidFill>
                  <a:schemeClr val="accent4"/>
                </a:solidFill>
              </a:rPr>
              <a:t>Matthew the Grateful</a:t>
            </a:r>
            <a:endParaRPr lang="en-US" sz="3600" b="1" i="1" dirty="0">
              <a:solidFill>
                <a:schemeClr val="accent4"/>
              </a:solidFill>
            </a:endParaRPr>
          </a:p>
          <a:p>
            <a:r>
              <a:rPr lang="en-US" sz="3600" b="1" i="1" dirty="0">
                <a:solidFill>
                  <a:schemeClr val="accent4"/>
                </a:solidFill>
              </a:rPr>
              <a:t>	                                        </a:t>
            </a:r>
            <a:r>
              <a:rPr lang="en-US" sz="5400" b="1" dirty="0">
                <a:ln w="12700" cmpd="sng">
                  <a:solidFill>
                    <a:schemeClr val="tx1"/>
                  </a:solidFill>
                  <a:prstDash val="solid"/>
                </a:ln>
                <a:solidFill>
                  <a:schemeClr val="accent4">
                    <a:lumMod val="40000"/>
                    <a:lumOff val="60000"/>
                  </a:schemeClr>
                </a:solidFill>
                <a:effectLst>
                  <a:outerShdw blurRad="38100" dist="38100" dir="2700000" algn="tl">
                    <a:srgbClr val="000000">
                      <a:alpha val="43137"/>
                    </a:srgbClr>
                  </a:outerShdw>
                </a:effectLst>
                <a:sym typeface="+mn-ea"/>
              </a:rPr>
              <a:t>Feast at my house!!!</a:t>
            </a:r>
            <a:r>
              <a:rPr lang="en-US" sz="3600" b="1" i="1" dirty="0">
                <a:ln w="12700" cmpd="sng">
                  <a:solidFill>
                    <a:schemeClr val="tx1"/>
                  </a:solidFill>
                  <a:prstDash val="solid"/>
                </a:ln>
                <a:solidFill>
                  <a:schemeClr val="accent4">
                    <a:lumMod val="40000"/>
                    <a:lumOff val="60000"/>
                  </a:schemeClr>
                </a:solidFill>
                <a:effectLst>
                  <a:outerShdw blurRad="38100" dist="38100" dir="2700000" algn="tl">
                    <a:srgbClr val="000000">
                      <a:alpha val="43137"/>
                    </a:srgbClr>
                  </a:outerShdw>
                </a:effectLst>
              </a:rPr>
              <a:t>  </a:t>
            </a:r>
            <a:endParaRPr lang="en-US" sz="4400" b="1" dirty="0">
              <a:ln w="12700" cmpd="sng">
                <a:solidFill>
                  <a:schemeClr val="tx1"/>
                </a:solidFill>
                <a:prstDash val="solid"/>
              </a:ln>
              <a:solidFill>
                <a:schemeClr val="accent4">
                  <a:lumMod val="40000"/>
                  <a:lumOff val="60000"/>
                </a:schemeClr>
              </a:solidFill>
              <a:effectLst>
                <a:outerShdw blurRad="38100" dist="38100" dir="2700000" algn="tl">
                  <a:srgbClr val="000000">
                    <a:alpha val="43137"/>
                  </a:srgbClr>
                </a:outerShdw>
              </a:effectLst>
            </a:endParaRPr>
          </a:p>
          <a:p>
            <a:r>
              <a:rPr lang="en-US" sz="3200" dirty="0">
                <a:solidFill>
                  <a:schemeClr val="accent4"/>
                </a:solidFill>
              </a:rPr>
              <a:t>	Gratitude</a:t>
            </a:r>
            <a:endParaRPr lang="en-US" sz="3200" dirty="0">
              <a:solidFill>
                <a:schemeClr val="accent4"/>
              </a:solidFill>
            </a:endParaRPr>
          </a:p>
          <a:p>
            <a:r>
              <a:rPr lang="en-US" sz="3200" dirty="0">
                <a:solidFill>
                  <a:schemeClr val="accent4"/>
                </a:solidFill>
              </a:rPr>
              <a:t>	Outreach</a:t>
            </a:r>
            <a:endParaRPr lang="en-US" sz="3200" dirty="0">
              <a:solidFill>
                <a:schemeClr val="accent4"/>
              </a:solidFill>
            </a:endParaRPr>
          </a:p>
          <a:p>
            <a:r>
              <a:rPr lang="en-US" sz="3200" dirty="0">
                <a:solidFill>
                  <a:schemeClr val="accent4"/>
                </a:solidFill>
              </a:rPr>
              <a:t>	Ready association</a:t>
            </a:r>
            <a:endParaRPr lang="en-US" sz="3200" dirty="0">
              <a:solidFill>
                <a:schemeClr val="accent4"/>
              </a:solidFill>
            </a:endParaRPr>
          </a:p>
          <a:p>
            <a:r>
              <a:rPr lang="en-US" sz="3200" dirty="0">
                <a:solidFill>
                  <a:schemeClr val="accent4"/>
                </a:solidFill>
              </a:rPr>
              <a:t> 	     with 'sinners'</a:t>
            </a:r>
            <a:endParaRPr lang="en-US" sz="3200" dirty="0">
              <a:solidFill>
                <a:schemeClr val="accent4"/>
              </a:solidFill>
            </a:endParaRPr>
          </a:p>
          <a:p>
            <a:r>
              <a:rPr lang="en-US" sz="3200" dirty="0">
                <a:solidFill>
                  <a:schemeClr val="accent4"/>
                </a:solidFill>
              </a:rPr>
              <a:t>	Available</a:t>
            </a:r>
            <a:endParaRPr lang="en-US" sz="3200" dirty="0">
              <a:solidFill>
                <a:schemeClr val="accent4"/>
              </a:solidFill>
            </a:endParaRPr>
          </a:p>
          <a:p>
            <a:r>
              <a:rPr lang="en-US" sz="3200" dirty="0">
                <a:solidFill>
                  <a:schemeClr val="accent4"/>
                </a:solidFill>
              </a:rPr>
              <a:t>	    reconcilliation</a:t>
            </a:r>
            <a:endParaRPr lang="en-US" sz="3200" dirty="0">
              <a:solidFill>
                <a:schemeClr val="accent4"/>
              </a:solidFill>
            </a:endParaRPr>
          </a:p>
          <a:p>
            <a:r>
              <a:rPr lang="en-US" sz="3200" dirty="0">
                <a:solidFill>
                  <a:schemeClr val="accent4"/>
                </a:solidFill>
              </a:rPr>
              <a:t>	 </a:t>
            </a:r>
            <a:endParaRPr lang="en-US" sz="3200" dirty="0">
              <a:solidFill>
                <a:schemeClr val="accent4"/>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1809</Words>
  <Application>WPS Presentation</Application>
  <PresentationFormat>Widescreen</PresentationFormat>
  <Paragraphs>66</Paragraphs>
  <Slides>10</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189</cp:revision>
  <dcterms:created xsi:type="dcterms:W3CDTF">2023-01-28T17:36:00Z</dcterms:created>
  <dcterms:modified xsi:type="dcterms:W3CDTF">2024-01-27T21:14:36Z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