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357" r:id="rId3"/>
    <p:sldId id="598" r:id="rId5"/>
    <p:sldId id="564" r:id="rId6"/>
    <p:sldId id="599" r:id="rId7"/>
    <p:sldId id="597" r:id="rId8"/>
    <p:sldId id="603" r:id="rId9"/>
    <p:sldId id="601" r:id="rId10"/>
    <p:sldId id="602" r:id="rId11"/>
    <p:sldId id="600" r:id="rId12"/>
    <p:sldId id="578" r:id="rId13"/>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97"/>
    <a:srgbClr val="4DD60C"/>
    <a:srgbClr val="F5FC30"/>
    <a:srgbClr val="AC7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53702" autoAdjust="0"/>
  </p:normalViewPr>
  <p:slideViewPr>
    <p:cSldViewPr snapToGrid="0">
      <p:cViewPr varScale="1">
        <p:scale>
          <a:sx n="61" d="100"/>
          <a:sy n="61" d="100"/>
        </p:scale>
        <p:origin x="2436" y="42"/>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Property name="color" value="#0000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Property name="color" value="#000000"/>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Property name="color" value="#000000"/>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sym typeface="+mn-ea"/>
              </a:rPr>
              <a:t>These verses close a section and takes us on a slight change in perspective in the book of Matthew.</a:t>
            </a:r>
            <a:endParaRPr lang="en-US" sz="1400" b="1" dirty="0">
              <a:sym typeface="+mn-ea"/>
            </a:endParaRPr>
          </a:p>
          <a:p>
            <a:r>
              <a:rPr lang="en-US" sz="1400" b="1" dirty="0">
                <a:sym typeface="+mn-ea"/>
              </a:rPr>
              <a:t>Have you ever compared yourself to anyone.</a:t>
            </a:r>
            <a:endParaRPr lang="en-US" sz="1400" b="1" dirty="0">
              <a:sym typeface="+mn-ea"/>
            </a:endParaRPr>
          </a:p>
          <a:p>
            <a:r>
              <a:rPr lang="en-US" sz="1400" b="1" dirty="0">
                <a:sym typeface="+mn-ea"/>
              </a:rPr>
              <a:t>Your cooking, your strength, your patience, your mechanical skills, your vocabulary, your tase in clothes, your humility,  ...anything…everything.</a:t>
            </a:r>
            <a:endParaRPr lang="en-US" sz="1400" b="1" dirty="0">
              <a:sym typeface="+mn-ea"/>
            </a:endParaRPr>
          </a:p>
          <a:p>
            <a:r>
              <a:rPr lang="en-US" sz="1400" b="1" dirty="0">
                <a:sym typeface="+mn-ea"/>
              </a:rPr>
              <a:t>It is almost impossible NOT to compare and nothing good usually comes of it.</a:t>
            </a:r>
            <a:endParaRPr lang="en-US" sz="1400" b="1" dirty="0">
              <a:sym typeface="+mn-ea"/>
            </a:endParaRPr>
          </a:p>
          <a:p>
            <a:r>
              <a:rPr lang="en-US" sz="1400" b="1" dirty="0">
                <a:sym typeface="+mn-ea"/>
              </a:rPr>
              <a:t>I have an older brother who in school, was better at anything than I was; my best friend was naturally gifted athletically, </a:t>
            </a:r>
            <a:endParaRPr lang="en-US" sz="1400" b="1" dirty="0">
              <a:sym typeface="+mn-ea"/>
            </a:endParaRPr>
          </a:p>
          <a:p>
            <a:r>
              <a:rPr lang="en-US" sz="1400" b="1" dirty="0">
                <a:sym typeface="+mn-ea"/>
              </a:rPr>
              <a:t>In school I was the poster boy for 'average'. </a:t>
            </a:r>
            <a:endParaRPr lang="en-US" sz="1400" b="1" dirty="0">
              <a:sym typeface="+mn-ea"/>
            </a:endParaRPr>
          </a:p>
          <a:p>
            <a:r>
              <a:rPr lang="en-US" sz="1400" b="1" dirty="0">
                <a:sym typeface="+mn-ea"/>
              </a:rPr>
              <a:t>I was OK at most stuff academics, athletics, I really enjoyed skiing, I was never exceptional in my job reviews.</a:t>
            </a:r>
            <a:endParaRPr lang="en-US" sz="1400" b="1" dirty="0">
              <a:sym typeface="+mn-ea"/>
            </a:endParaRPr>
          </a:p>
          <a:p>
            <a:r>
              <a:rPr lang="en-US" sz="1400" b="1" dirty="0">
                <a:sym typeface="+mn-ea"/>
              </a:rPr>
              <a:t>I am not saying this for pity. I am saying this because this is what we do.</a:t>
            </a:r>
            <a:endParaRPr lang="en-US" sz="1400" b="1" dirty="0">
              <a:sym typeface="+mn-ea"/>
            </a:endParaRPr>
          </a:p>
          <a:p>
            <a:r>
              <a:rPr lang="en-US" sz="1400" b="1" dirty="0">
                <a:sym typeface="+mn-ea"/>
              </a:rPr>
              <a:t>We compare.</a:t>
            </a:r>
            <a:endParaRPr lang="en-US" sz="1400" b="1" dirty="0">
              <a:sym typeface="+mn-ea"/>
            </a:endParaRPr>
          </a:p>
          <a:p>
            <a:r>
              <a:rPr lang="en-US" sz="1400" b="1" dirty="0">
                <a:sym typeface="+mn-ea"/>
              </a:rPr>
              <a:t>There are a couple of problems..If you are like me you always compare UP. In other words, I only compare myself to someone who is outstanding.</a:t>
            </a:r>
            <a:endParaRPr lang="en-US" sz="1400" b="1" dirty="0">
              <a:sym typeface="+mn-ea"/>
            </a:endParaRPr>
          </a:p>
          <a:p>
            <a:r>
              <a:rPr lang="en-US" sz="1400" b="1" dirty="0">
                <a:sym typeface="+mn-ea"/>
              </a:rPr>
              <a:t>secondly, as a kid and young man, I was looking for recognition in all the wrong places. I looked for it from others or even from myself..</a:t>
            </a:r>
            <a:endParaRPr lang="en-US" sz="1400" b="1" dirty="0">
              <a:sym typeface="+mn-ea"/>
            </a:endParaRPr>
          </a:p>
          <a:p>
            <a:r>
              <a:rPr lang="en-US" sz="1400" b="1" dirty="0">
                <a:sym typeface="+mn-ea"/>
              </a:rPr>
              <a:t>Ask Anita, I still struggle with this.</a:t>
            </a:r>
            <a:endParaRPr lang="en-US" sz="1400" b="1" dirty="0">
              <a:sym typeface="+mn-ea"/>
            </a:endParaRPr>
          </a:p>
          <a:p>
            <a:endParaRPr lang="en-US" sz="1400" b="1" dirty="0">
              <a:sym typeface="+mn-ea"/>
            </a:endParaRPr>
          </a:p>
          <a:p>
            <a:r>
              <a:rPr lang="en-US" sz="1400" b="1" dirty="0">
                <a:sym typeface="+mn-ea"/>
              </a:rPr>
              <a:t>This section of Scripture reminds me (us) that there IS no comparison. God looks at us for who we ARE, not who we will, should or could be.</a:t>
            </a:r>
            <a:endParaRPr lang="en-US" sz="1400" b="1" dirty="0">
              <a:sym typeface="+mn-ea"/>
            </a:endParaRPr>
          </a:p>
          <a:p>
            <a:r>
              <a:rPr lang="en-US" sz="1400" b="1" dirty="0">
                <a:sym typeface="+mn-ea"/>
              </a:rPr>
              <a:t>This truth should do something for me. Knowing this, should activate something in our hearts.</a:t>
            </a:r>
            <a:endParaRPr lang="en-US" sz="1400" b="1" dirty="0">
              <a:sym typeface="+mn-ea"/>
            </a:endParaRPr>
          </a:p>
          <a:p>
            <a:r>
              <a:rPr lang="en-US" sz="1400" b="1" dirty="0">
                <a:sym typeface="+mn-ea"/>
              </a:rPr>
              <a:t>Let's see....</a:t>
            </a:r>
            <a:endParaRPr lang="en-US" sz="1400" b="1" dirty="0">
              <a:sym typeface="+mn-ea"/>
            </a:endParaRPr>
          </a:p>
          <a:p>
            <a:r>
              <a:rPr lang="en-US" sz="1400" b="1" dirty="0">
                <a:sym typeface="+mn-ea"/>
              </a:rPr>
              <a:t> </a:t>
            </a:r>
            <a:endParaRPr lang="en-US" sz="1400" b="1" dirty="0">
              <a:sym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In the Garden of Eden, God created all sorts of fruit bearing trees.</a:t>
            </a:r>
            <a:endParaRPr lang="en-US" b="1" dirty="0"/>
          </a:p>
          <a:p>
            <a:r>
              <a:rPr lang="en-US" b="1" dirty="0"/>
              <a:t>They were not all apple trees or Cherry trees or even pecan trees.</a:t>
            </a:r>
            <a:endParaRPr lang="en-US" b="1" dirty="0"/>
          </a:p>
          <a:p>
            <a:r>
              <a:rPr lang="en-US" b="1" dirty="0"/>
              <a:t>He created trees of great variety that allworked together to feed his creation.</a:t>
            </a:r>
            <a:endParaRPr lang="en-US" b="1" dirty="0"/>
          </a:p>
          <a:p>
            <a:r>
              <a:rPr lang="en-US" b="1" dirty="0"/>
              <a:t>We are like these trees. We vary in talents, abilities and choices but we all are here for the feeding of the Body.</a:t>
            </a:r>
            <a:endParaRPr lang="en-US" b="1" dirty="0"/>
          </a:p>
          <a:p>
            <a:r>
              <a:rPr lang="en-US" b="1" dirty="0"/>
              <a:t>We are ALSO here to proclaim to the world the provision of Life for thr world. Not just the feeding of the body but for nourishment of the soul.</a:t>
            </a:r>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t>SON OF DAVID….</a:t>
            </a:r>
            <a:endParaRPr lang="en-US" sz="1800" b="1" dirty="0"/>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t>This is the first time this title is attached to Jesus but not the last.</a:t>
            </a:r>
            <a:endParaRPr lang="en-US" sz="1800" b="1" dirty="0"/>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t>It is used more frequently as his celebrity status grows, as he performs more miracles.</a:t>
            </a:r>
            <a:endParaRPr lang="en-US" sz="1800" b="1" dirty="0"/>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t>What does it mean to be called the Son of David?</a:t>
            </a:r>
            <a:endParaRPr lang="en-US" sz="1800" b="1" dirty="0"/>
          </a:p>
          <a:p>
            <a:pPr marL="0" marR="0" lvl="0" indent="0" algn="l" defTabSz="914400" rtl="0" eaLnBrk="1" fontAlgn="auto" latinLnBrk="0" hangingPunct="1">
              <a:lnSpc>
                <a:spcPct val="115000"/>
              </a:lnSpc>
              <a:spcBef>
                <a:spcPts val="0"/>
              </a:spcBef>
              <a:spcAft>
                <a:spcPts val="1000"/>
              </a:spcAft>
              <a:buClrTx/>
              <a:buSzTx/>
              <a:buFontTx/>
              <a:buNone/>
              <a:defRPr/>
            </a:pPr>
            <a:endParaRPr lang="en-US" sz="1800" b="1" dirty="0"/>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t>In Israel's History, after David brought peace to the land by conquering or putting all Israel’s  enemies into submission, David was able to relax. He looked around and saw that though he was living in a palace, There was no house for God…No place for God to dwell in the land.</a:t>
            </a:r>
            <a:endParaRPr lang="en-US" sz="1800" b="1" dirty="0"/>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t>He tells Nathan. His counselor-not a job for the faint of heart- that he wants to build a house of worship. </a:t>
            </a:r>
            <a:endParaRPr lang="en-US" sz="1800" b="1" dirty="0"/>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t>Nathan initially agrees with David's idea but that same night, while Nathan is in bed,  God came to him and told him to tell David that God had put him in his position as king, He had gone before him and conquered the nations as he promised and David is now enjoying that rest.</a:t>
            </a:r>
            <a:endParaRPr lang="en-US" sz="1800" b="1" dirty="0"/>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t>BUT…..</a:t>
            </a:r>
            <a:endParaRPr lang="en-US" sz="1800" b="1" dirty="0"/>
          </a:p>
          <a:p>
            <a:pPr marL="0" marR="0" lvl="0" indent="0" algn="l" defTabSz="914400" rtl="0" eaLnBrk="1" fontAlgn="auto" latinLnBrk="0" hangingPunct="1">
              <a:lnSpc>
                <a:spcPct val="115000"/>
              </a:lnSpc>
              <a:spcBef>
                <a:spcPts val="0"/>
              </a:spcBef>
              <a:spcAft>
                <a:spcPts val="1000"/>
              </a:spcAft>
              <a:buClrTx/>
              <a:buSzTx/>
              <a:buFontTx/>
              <a:buNone/>
              <a:defRPr/>
            </a:pPr>
            <a:endParaRPr lang="en-US" sz="1800" b="1" dirty="0"/>
          </a:p>
          <a:p>
            <a:pPr marL="0" marR="0">
              <a:lnSpc>
                <a:spcPct val="115000"/>
              </a:lnSpc>
              <a:spcBef>
                <a:spcPts val="0"/>
              </a:spcBef>
              <a:spcAft>
                <a:spcPts val="1000"/>
              </a:spcAft>
            </a:pPr>
            <a:r>
              <a:rPr lang="en-US" sz="1800" b="1" dirty="0">
                <a:effectLst/>
                <a:latin typeface="Calibri" panose="020F0502020204030204" pitchFamily="34" charset="0"/>
              </a:rPr>
              <a:t>2 Samuel 7:12–17</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“When your days are complete and you lie down with your fathers, I will raise up your descendant after you, who will come forth from you, and I will establish his kingdom. “He shall build a house for My name, and I will establish the throne of his kingdom forever. “I will be a father to him and he will be a son to Me; when he commits iniquity, I will correct him with the rod of men and the strokes of the sons of men, but My lovingkindness shall not depart from him, as I took it away from Saul, whom I removed from before you. “Your house and your kingdom shall endure before Me forever; your throne shall be established forever.” ’ ” In accordance with all these words and all this vision, so Nathan spoke to David.” (NASB95) </a:t>
            </a: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The title, 'The Son of David' came to represent, to the people of Israel, the one who would bring a return to the glory and power the nation of Israel had under King David. It came to represent God's favor on His people.</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The coming or appearance of the Son of David was God making good on the promise of making Israel an everlasting kingdom.</a:t>
            </a:r>
            <a:endParaRPr lang="en-US" sz="1800" b="1" dirty="0"/>
          </a:p>
          <a:p>
            <a:pPr marL="0" marR="0">
              <a:lnSpc>
                <a:spcPct val="115000"/>
              </a:lnSpc>
              <a:spcBef>
                <a:spcPts val="0"/>
              </a:spcBef>
              <a:spcAft>
                <a:spcPts val="1000"/>
              </a:spcAft>
            </a:pPr>
            <a:r>
              <a:rPr lang="en-US" sz="1800" b="1" dirty="0">
                <a:effectLst/>
                <a:latin typeface="Calibri" panose="020F0502020204030204" pitchFamily="34" charset="0"/>
              </a:rPr>
              <a:t>Psalm 89:34–37</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“My covenant I will not violate, Nor will I alter the utterance of My lips. “Once I have sworn by My holiness; I will not lie to David. “His descendants shall endure forever And his throne as the sun before Me. “It shall be established forever like the moon, And the witness in the sky is faithful.” Selah.” (NASB95)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The Throne of David will last as long as creation.</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Isaiah make it even more clear who sits on the eternal throne of David and what the kingdom is about.</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It will be God Himself</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For a child will be born to us, a son will be given to us; And the government will rest on His shoulders; And His name will be called Wonderful Counselor, Mighty God, Eternal Father, Prince of Peace. There will be no end to the increase of His government or of peace, On the throne of David and over his kingdom, To establish it and to uphold it with justice and righteousness From then on and forevermore. The zeal of the LORD of hosts will accomplish this.” (NASB95)</a:t>
            </a: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So when Jesus arrives on the scene and this title begins to be thrown out as being fulfilled in Jesus, it raised more than a few eyebrows in the Jewish Ruling Counsel. Their understanding of the 'Son of David ' title   was wrapped up in national liberation, restoration and superiority.</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But Jesus later on, presses them on the point when he asks them to differentiate between 'The Son of David and the Lord of David.</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David understood in part that the Son of David would eclipse David the King and David would bow in worship to the Messiah Son of David as the Son of God- savior not of just Israel but of the world-Messiah”.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Matthew 22:41–46</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Now while the Pharisees were gathered together, Jesus asked them a question: “What do you think about the Christ, whose son is He?” They said to Him, “The son of David.” He said to them, “Then how does David in the Spirit call Him ‘Lord,’ saying, ‘</a:t>
            </a:r>
            <a:r>
              <a:rPr lang="en-US" sz="1800" cap="small" dirty="0">
                <a:effectLst/>
                <a:latin typeface="Calibri" panose="020F0502020204030204" pitchFamily="34" charset="0"/>
              </a:rPr>
              <a:t>The Lord said to my Lord</a:t>
            </a:r>
            <a:r>
              <a:rPr lang="en-US" sz="1800" dirty="0">
                <a:effectLst/>
                <a:latin typeface="Calibri" panose="020F0502020204030204" pitchFamily="34" charset="0"/>
              </a:rPr>
              <a:t>, “</a:t>
            </a:r>
            <a:r>
              <a:rPr lang="en-US" sz="1800" cap="small" dirty="0">
                <a:effectLst/>
                <a:latin typeface="Calibri" panose="020F0502020204030204" pitchFamily="34" charset="0"/>
              </a:rPr>
              <a:t>Sit at My right hand</a:t>
            </a:r>
            <a:r>
              <a:rPr lang="en-US" sz="1800" dirty="0">
                <a:effectLst/>
                <a:latin typeface="Calibri" panose="020F0502020204030204" pitchFamily="34" charset="0"/>
              </a:rPr>
              <a:t>, </a:t>
            </a:r>
            <a:r>
              <a:rPr lang="en-US" sz="1800" cap="small" dirty="0">
                <a:effectLst/>
                <a:latin typeface="Calibri" panose="020F0502020204030204" pitchFamily="34" charset="0"/>
              </a:rPr>
              <a:t>Until</a:t>
            </a:r>
            <a:r>
              <a:rPr lang="en-US" sz="1800" dirty="0">
                <a:effectLst/>
                <a:latin typeface="Calibri" panose="020F0502020204030204" pitchFamily="34" charset="0"/>
              </a:rPr>
              <a:t> I </a:t>
            </a:r>
            <a:r>
              <a:rPr lang="en-US" sz="1800" cap="small" dirty="0">
                <a:effectLst/>
                <a:latin typeface="Calibri" panose="020F0502020204030204" pitchFamily="34" charset="0"/>
              </a:rPr>
              <a:t>put Your enemies beneath Your feet</a:t>
            </a:r>
            <a:r>
              <a:rPr lang="en-US" sz="1800" dirty="0">
                <a:effectLst/>
                <a:latin typeface="Calibri" panose="020F0502020204030204" pitchFamily="34" charset="0"/>
              </a:rPr>
              <a:t>” ’? “If David then calls Him ‘Lord,’ how is He his son?” No one was able to answer Him a word, nor did anyone dare from that day on to ask Him another question.” (NASB95) </a:t>
            </a: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r>
              <a:rPr lang="en-US" sz="1800" b="1" dirty="0"/>
              <a:t>But for NOW, the community had already publicly labeled Him as the Son of David, and He had helped them. Accordingly, they would be still more prone to proclaim Him as Messiah, which might have led the people of Galilee into rebellion against their temporal rulers, and to a carnal movement, which was quite contrary to the purposes of Jesus…hence the “do NOT tell anyone” injunctions.</a:t>
            </a:r>
            <a:endParaRPr lang="en-US" sz="1800" b="1" dirty="0"/>
          </a:p>
          <a:p>
            <a:pPr marL="0" marR="0">
              <a:lnSpc>
                <a:spcPct val="115000"/>
              </a:lnSpc>
              <a:spcBef>
                <a:spcPts val="0"/>
              </a:spcBef>
              <a:spcAft>
                <a:spcPts val="1000"/>
              </a:spcAft>
            </a:pPr>
            <a:r>
              <a:rPr lang="en-US" sz="1800" b="1" dirty="0">
                <a:effectLst/>
                <a:latin typeface="Calibri" panose="020F0502020204030204" pitchFamily="34" charset="0"/>
              </a:rPr>
              <a:t>This is why he wanted to keep these events quiet but it would seem that we are seeing in this section that the cat is officially out of the bag and Jesus ministry, like it or not, is on full display. the toothpaste cannot be put back in the tube.</a:t>
            </a:r>
            <a:endParaRPr lang="en-US" sz="1800" b="1" dirty="0">
              <a:effectLst/>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solidFill>
                  <a:srgbClr val="F5FC30"/>
                </a:solidFill>
              </a:rPr>
              <a:t>Matthew records that the blind men were healed 'according to their faith'.</a:t>
            </a:r>
            <a:endParaRPr lang="en-US" sz="1800" b="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solidFill>
                  <a:srgbClr val="F5FC30"/>
                </a:solidFill>
              </a:rPr>
              <a:t>Does this mean that faith is somehow a limiting factor?</a:t>
            </a:r>
            <a:endParaRPr lang="en-US" sz="1800" b="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solidFill>
                  <a:srgbClr val="F5FC30"/>
                </a:solidFill>
              </a:rPr>
              <a:t>In this case, yes.  It was not a limiting factor ON Jesus. it limited their ability to ask. Their faith limited their own accepting of his grace. James says' You have not because you ask not’</a:t>
            </a:r>
            <a:endParaRPr lang="en-US" sz="1800" b="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solidFill>
                  <a:srgbClr val="F5FC30"/>
                </a:solidFill>
              </a:rPr>
              <a:t>We tend to make God small…limiting our expectations and in so doing…his responses.</a:t>
            </a:r>
            <a:endParaRPr lang="en-US" sz="1800" b="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solidFill>
                  <a:srgbClr val="F5FC30"/>
                </a:solidFill>
              </a:rPr>
              <a:t>We pray to God to help us find lost car keys or we pray for a good night's rest. We ask God for 'travel mercies' and that is all good but I think, if you are like me, it is almost like I do not want to push this 'asking' thing too far. I do not want to impose or stretch God past his abilities.</a:t>
            </a:r>
            <a:endParaRPr lang="en-US" sz="1800" b="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solidFill>
                  <a:srgbClr val="F5FC30"/>
                </a:solidFill>
              </a:rPr>
              <a:t>So I limit my asking and I limit my expectations.</a:t>
            </a:r>
            <a:endParaRPr lang="en-US" sz="1800" b="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solidFill>
                  <a:srgbClr val="F5FC30"/>
                </a:solidFill>
              </a:rPr>
              <a:t>In SPITE of first hand knowledge of God doing amazing wonderful things, I tone my expectations down and God, honors that.</a:t>
            </a:r>
            <a:endParaRPr lang="en-US" sz="1800" b="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solidFill>
                  <a:srgbClr val="F5FC30"/>
                </a:solidFill>
              </a:rPr>
              <a:t>“If I don't expect much, God will give me, 'not much'.</a:t>
            </a:r>
            <a:endParaRPr lang="en-US" sz="1800" b="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solidFill>
                  <a:srgbClr val="F5FC30"/>
                </a:solidFill>
              </a:rPr>
              <a:t>Jesus is talking to these men and asking them (and us) to embrace Him as GOD. </a:t>
            </a:r>
            <a:endParaRPr lang="en-US" sz="1800" b="1" dirty="0">
              <a:solidFill>
                <a:srgbClr val="F5FC30"/>
              </a:solidFill>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solidFill>
                  <a:srgbClr val="F5FC30"/>
                </a:solidFill>
              </a:rPr>
              <a:t>He is limitless, Why should our faith be any less?</a:t>
            </a:r>
            <a:endParaRPr lang="en-US" sz="1800" b="1" i="1" dirty="0">
              <a:solidFill>
                <a:srgbClr val="F5FC30"/>
              </a:solidFill>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Matthew 7:7–11</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“Ask, and it will be given to you; seek, and you will find; knock, and it will be opened to you. “For everyone who asks receives, and he who seeks finds, and to him who knocks it will be opened. “Or what man is there among you who, when his son asks for a loaf, will give him a stone? “Or if he asks for a fish, he will not give him a snake, will he? “If you then, being evil, know how to give good gifts to your children, how much more will your Father who is in heaven give what is good to those who ask Him!” (NASB95)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These are words from a generous God, a willing God, A challenging God.</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Stretc your faith, see if I do not do all I claim!</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It is not as if faith is the governor that limit's God's ability but when we limit God, He honors that.</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sym typeface="+mn-ea"/>
            </a:endParaRPr>
          </a:p>
          <a:p>
            <a:pPr marL="0" marR="0">
              <a:lnSpc>
                <a:spcPct val="115000"/>
              </a:lnSpc>
              <a:spcBef>
                <a:spcPts val="0"/>
              </a:spcBef>
              <a:spcAft>
                <a:spcPts val="1000"/>
              </a:spcAft>
            </a:pPr>
            <a:r>
              <a:rPr lang="en-US" sz="1800" b="1" dirty="0">
                <a:effectLst/>
                <a:latin typeface="Calibri" panose="020F0502020204030204" pitchFamily="34" charset="0"/>
                <a:sym typeface="+mn-ea"/>
              </a:rPr>
              <a:t>2</a:t>
            </a:r>
            <a:r>
              <a:rPr lang="en-US" sz="1800" dirty="0">
                <a:effectLst/>
                <a:latin typeface="Calibri" panose="020F0502020204030204" pitchFamily="34" charset="0"/>
                <a:sym typeface="+mn-ea"/>
              </a:rPr>
              <a:t> Kings 13:14–19</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sym typeface="+mn-ea"/>
              </a:rPr>
              <a:t>When Elisha became sick with the illness of which he was to die, Joash the king of Israel came down to him and wept over him and said, “My father, my father, the chariots of Israel and its horsemen!” Elisha said to him, “Take a bow and arrows.” So he took a bow and arrows. Then he said to the king of Israel, “Put your hand on the bow.” And he put his hand on it, then Elisha laid his hands on the king’s hands. He said, “Open the window toward the east,” and he opened it. Then Elisha said, “Shoot!” And he shot. And he said, “The LORD’S arrow of victory, even the arrow of victory over Aram; for you will defeat the Arameans at Aphek until you have destroyed them.” Then he said, “Take the arrows,” and he took them. And he said to the king of Israel, “Strike the ground,” and he struck it three times and stopped. So the man of God was angry with him and said, “You should have struck five or six times, then you would have struck Aram until you would have destroyed it. But now you shall strike Aram only three times.”” (NASB95)</a:t>
            </a:r>
            <a:endParaRPr lang="en-US" sz="1800" dirty="0">
              <a:effectLst/>
              <a:latin typeface="Calibri" panose="020F0502020204030204" pitchFamily="34" charset="0"/>
              <a:sym typeface="+mn-ea"/>
            </a:endParaRPr>
          </a:p>
          <a:p>
            <a:pPr marL="0" marR="0">
              <a:lnSpc>
                <a:spcPct val="115000"/>
              </a:lnSpc>
              <a:spcBef>
                <a:spcPts val="0"/>
              </a:spcBef>
              <a:spcAft>
                <a:spcPts val="1000"/>
              </a:spcAft>
            </a:pPr>
            <a:r>
              <a:rPr lang="en-US" sz="1800" dirty="0">
                <a:effectLst/>
                <a:latin typeface="Calibri" panose="020F0502020204030204" pitchFamily="34" charset="0"/>
                <a:sym typeface="+mn-ea"/>
              </a:rPr>
              <a:t>Elisha and God wanted Joash to to be 'all in'. To believe. God wanted Joash to take those arrows and beat them to a pulp as a sign of faith in what God would do to his enemies. Instead he hits the ground with them  times.... Lukewarm to say the least.</a:t>
            </a:r>
            <a:endParaRPr lang="en-US" sz="1800" dirty="0">
              <a:effectLst/>
              <a:latin typeface="Calibri" panose="020F0502020204030204" pitchFamily="34" charset="0"/>
              <a:sym typeface="+mn-ea"/>
            </a:endParaRPr>
          </a:p>
          <a:p>
            <a:pPr marL="0" marR="0">
              <a:lnSpc>
                <a:spcPct val="115000"/>
              </a:lnSpc>
              <a:spcBef>
                <a:spcPts val="0"/>
              </a:spcBef>
              <a:spcAft>
                <a:spcPts val="1000"/>
              </a:spcAft>
            </a:pPr>
            <a:r>
              <a:rPr lang="en-US" sz="1800" dirty="0">
                <a:effectLst/>
                <a:latin typeface="Calibri" panose="020F0502020204030204" pitchFamily="34" charset="0"/>
                <a:sym typeface="+mn-ea"/>
              </a:rPr>
              <a:t>Here God is offering and Joash hesitates</a:t>
            </a:r>
            <a:endParaRPr lang="en-US" sz="1800" dirty="0">
              <a:effectLst/>
              <a:latin typeface="Calibri" panose="020F0502020204030204" pitchFamily="34" charset="0"/>
              <a:sym typeface="+mn-ea"/>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 am not about to tell you that whatever you ask for is contingent on faith.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That is not how it works.</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Our faith needs to be anchored in the truth and aligned with the will of God.</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What I am saying is that God is ready to do amazing things in and through his Children BUT we need to believe that he can and will do it.</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Notice how Paul understands our God;</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Ephesians 3:20–21</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Now to Him who is able to do far more abundantly beyond all that we ask or think, according to the power that works within us, to Him be the glory in the church and in Christ Jesus to all generations forever and ever. Amen.” (NASB95)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2 things.</a:t>
            </a:r>
            <a:endParaRPr lang="en-US" sz="1800" b="1" dirty="0">
              <a:effectLst/>
              <a:latin typeface="Calibri" panose="020F0502020204030204" pitchFamily="34" charset="0"/>
            </a:endParaRPr>
          </a:p>
          <a:p>
            <a:pPr marL="342900" marR="0" indent="-342900">
              <a:lnSpc>
                <a:spcPct val="115000"/>
              </a:lnSpc>
              <a:spcBef>
                <a:spcPts val="0"/>
              </a:spcBef>
              <a:spcAft>
                <a:spcPts val="1000"/>
              </a:spcAft>
              <a:buAutoNum type="arabicPeriod"/>
            </a:pPr>
            <a:r>
              <a:rPr lang="en-US" sz="1800" b="1" dirty="0">
                <a:effectLst/>
                <a:latin typeface="Calibri" panose="020F0502020204030204" pitchFamily="34" charset="0"/>
              </a:rPr>
              <a:t>His power is unimaginable…beyond our comprehension. </a:t>
            </a:r>
            <a:endParaRPr lang="en-US" sz="1800" b="1" dirty="0">
              <a:effectLst/>
              <a:latin typeface="Calibri" panose="020F0502020204030204" pitchFamily="34" charset="0"/>
            </a:endParaRPr>
          </a:p>
          <a:p>
            <a:pPr marL="342900" marR="0" indent="-342900">
              <a:lnSpc>
                <a:spcPct val="115000"/>
              </a:lnSpc>
              <a:spcBef>
                <a:spcPts val="0"/>
              </a:spcBef>
              <a:spcAft>
                <a:spcPts val="1000"/>
              </a:spcAft>
              <a:buAutoNum type="arabicPeriod"/>
            </a:pPr>
            <a:r>
              <a:rPr lang="en-US" sz="1800" b="1" dirty="0">
                <a:effectLst/>
                <a:latin typeface="Calibri" panose="020F0502020204030204" pitchFamily="34" charset="0"/>
              </a:rPr>
              <a:t>Secondly, WE are an example of that power. We have been completely changed by His power. We </a:t>
            </a:r>
            <a:r>
              <a:rPr lang="en-US" sz="1800" b="1" dirty="0" err="1">
                <a:effectLst/>
                <a:latin typeface="Calibri" panose="020F0502020204030204" pitchFamily="34" charset="0"/>
              </a:rPr>
              <a:t>livwe</a:t>
            </a:r>
            <a:r>
              <a:rPr lang="en-US" sz="1800" b="1" dirty="0">
                <a:effectLst/>
                <a:latin typeface="Calibri" panose="020F0502020204030204" pitchFamily="34" charset="0"/>
              </a:rPr>
              <a:t> through His power and we have an eternal home that we didn’t purchase because of His power.</a:t>
            </a:r>
            <a:endParaRPr lang="en-US" sz="1800" b="1" dirty="0">
              <a:effectLst/>
              <a:latin typeface="Calibri" panose="020F0502020204030204" pitchFamily="34" charset="0"/>
            </a:endParaRPr>
          </a:p>
          <a:p>
            <a:pPr marL="0" marR="0" indent="0">
              <a:lnSpc>
                <a:spcPct val="115000"/>
              </a:lnSpc>
              <a:spcBef>
                <a:spcPts val="0"/>
              </a:spcBef>
              <a:spcAft>
                <a:spcPts val="1000"/>
              </a:spcAft>
              <a:buFontTx/>
              <a:buNone/>
            </a:pPr>
            <a:r>
              <a:rPr lang="en-US" sz="1800" b="1" dirty="0">
                <a:effectLst/>
                <a:latin typeface="Calibri" panose="020F0502020204030204" pitchFamily="34" charset="0"/>
              </a:rPr>
              <a:t>Is there anything Bigger that he needs to accomplish to prove he is able?</a:t>
            </a:r>
            <a:endParaRPr lang="en-US" sz="1800" b="1" dirty="0">
              <a:effectLst/>
              <a:latin typeface="Calibri" panose="020F0502020204030204" pitchFamily="34" charset="0"/>
            </a:endParaRPr>
          </a:p>
          <a:p>
            <a:pPr marL="342900" marR="0" indent="-342900">
              <a:lnSpc>
                <a:spcPct val="115000"/>
              </a:lnSpc>
              <a:spcBef>
                <a:spcPts val="0"/>
              </a:spcBef>
              <a:spcAft>
                <a:spcPts val="1000"/>
              </a:spcAft>
              <a:buAutoNum type="arabicPeriod"/>
            </a:pP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1 John 5:14–15</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This is the confidence which we have before Him, that, if we ask anything according to His will, He hears us. And if we know that He hears us in whatever we ask, we know that we have the requests which we have asked from Him.” (NASB95)</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Our faith we must be always in the habit of stretching but it must always be bordered by God's truth and Jesus' promises.</a:t>
            </a: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In the section we read today, Jesus is becoming much more public. We have only the Gerasene man healing of demon possession up until now and that even had to be announced.</a:t>
            </a:r>
            <a:endParaRPr lang="en-US" b="1" dirty="0"/>
          </a:p>
          <a:p>
            <a:r>
              <a:rPr lang="en-US" b="1" dirty="0"/>
              <a:t>It is no wonder that in Israel so many still had a response of ‘they had never seen such a thing in Israel’.</a:t>
            </a:r>
            <a:endParaRPr lang="en-US" b="1" dirty="0"/>
          </a:p>
          <a:p>
            <a:endParaRPr lang="en-US" b="1" dirty="0"/>
          </a:p>
          <a:p>
            <a:r>
              <a:rPr lang="en-US" b="1" dirty="0"/>
              <a:t>It is OK to be uncertain for a while. Counting the cost and all is a wise move.</a:t>
            </a:r>
            <a:endParaRPr lang="en-US" b="1" dirty="0"/>
          </a:p>
          <a:p>
            <a:r>
              <a:rPr lang="en-US" b="1" dirty="0"/>
              <a:t>In the end, though we all DO must make a decision about who Jesus is and who we want to be in relation to Him.</a:t>
            </a:r>
            <a:endParaRPr lang="en-US" b="1" dirty="0"/>
          </a:p>
          <a:p>
            <a:r>
              <a:rPr lang="en-US" b="1" dirty="0"/>
              <a:t>The decision though, needs to be made 'in thuth'. The decision needs to be an informed decision.</a:t>
            </a:r>
            <a:endParaRPr lang="en-US" b="1" dirty="0"/>
          </a:p>
          <a:p>
            <a:r>
              <a:rPr lang="en-US" b="1" dirty="0"/>
              <a:t>I have a co-worker whom I have given the gospel to in a couple of different ways. Every time he asked questions and seemed genuinely interested. yet, for now, he decided to follow his wife and 'become catholic' and make religion a family event.</a:t>
            </a:r>
            <a:endParaRPr lang="en-US" b="1" dirty="0"/>
          </a:p>
          <a:p>
            <a:r>
              <a:rPr lang="en-US" b="1" dirty="0"/>
              <a:t>It is something they can all do together. </a:t>
            </a:r>
            <a:endParaRPr lang="en-US" b="1" dirty="0"/>
          </a:p>
          <a:p>
            <a:r>
              <a:rPr lang="en-US" b="1" dirty="0"/>
              <a:t>That (for now) is more important that the eternal destination of his and his families soul.</a:t>
            </a:r>
            <a:endParaRPr lang="en-US" b="1" dirty="0"/>
          </a:p>
          <a:p>
            <a:r>
              <a:rPr lang="en-US" b="1" dirty="0"/>
              <a:t>His decision is based on what?_____________________</a:t>
            </a:r>
            <a:endParaRPr lang="en-US" b="1" dirty="0"/>
          </a:p>
          <a:p>
            <a:endParaRPr lang="en-US" sz="1800" b="1" dirty="0"/>
          </a:p>
          <a:p>
            <a:r>
              <a:rPr lang="en-US" sz="1800" b="1" dirty="0"/>
              <a:t>The Jews would necessarily connect the idea of the Son of Man appearing with the appearance of the Messiah. Hence the expression would imply: never before has the appearance (of the promised deliverance) been so fully realized. and THIS would be the foundation for their decision to follow.</a:t>
            </a:r>
            <a:endParaRPr lang="en-US" sz="1800" b="1" dirty="0"/>
          </a:p>
          <a:p>
            <a:pPr marL="0" marR="0">
              <a:lnSpc>
                <a:spcPct val="115000"/>
              </a:lnSpc>
              <a:spcBef>
                <a:spcPts val="0"/>
              </a:spcBef>
              <a:spcAft>
                <a:spcPts val="1000"/>
              </a:spcAft>
            </a:pPr>
            <a:r>
              <a:rPr lang="en-US" sz="1800" b="1" dirty="0">
                <a:effectLst/>
                <a:latin typeface="Calibri" panose="020F0502020204030204" pitchFamily="34" charset="0"/>
                <a:sym typeface="+mn-ea"/>
              </a:rPr>
              <a:t>Matthew 13:2</a:t>
            </a:r>
            <a:r>
              <a:rPr lang="en-US" sz="1800" dirty="0">
                <a:effectLst/>
                <a:latin typeface="Calibri" panose="020F0502020204030204" pitchFamily="34" charset="0"/>
                <a:sym typeface="+mn-ea"/>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sym typeface="+mn-ea"/>
              </a:rPr>
              <a:t>And large crowds gathered to Him, so He got into a boat and sat down, and the whole crowd was standing on the beach.” (NASB95) </a:t>
            </a: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sym typeface="+mn-ea"/>
              </a:rPr>
              <a:t>Mark 11:7–10</a:t>
            </a:r>
            <a:r>
              <a:rPr lang="en-US" sz="1800" dirty="0">
                <a:effectLst/>
                <a:latin typeface="Calibri" panose="020F0502020204030204" pitchFamily="34" charset="0"/>
                <a:sym typeface="+mn-ea"/>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sym typeface="+mn-ea"/>
              </a:rPr>
              <a:t>They brought the colt to Jesus and put their coats on it; and He sat on it. And many spread their coats in the road, and others spread leafy branches which they had cut from the fields. Those who went in front and those who followed were shouting: “Hosanna! </a:t>
            </a:r>
            <a:r>
              <a:rPr lang="en-US" sz="1800" cap="small" dirty="0">
                <a:effectLst/>
                <a:latin typeface="Calibri" panose="020F0502020204030204" pitchFamily="34" charset="0"/>
                <a:sym typeface="+mn-ea"/>
              </a:rPr>
              <a:t>Blessed is He who comes in the name of the Lord</a:t>
            </a:r>
            <a:r>
              <a:rPr lang="en-US" sz="1800" dirty="0">
                <a:effectLst/>
                <a:latin typeface="Calibri" panose="020F0502020204030204" pitchFamily="34" charset="0"/>
                <a:sym typeface="+mn-ea"/>
              </a:rPr>
              <a:t>; Blessed is the coming kingdom of our father David; Hosanna in the highest!”” (NASB95) </a:t>
            </a:r>
            <a:endParaRPr lang="en-US" sz="1800" b="1" dirty="0"/>
          </a:p>
          <a:p>
            <a:r>
              <a:rPr lang="en-US" sz="1800" b="1" dirty="0"/>
              <a:t> </a:t>
            </a:r>
            <a:endParaRPr lang="en-US" sz="1800" b="1" dirty="0"/>
          </a:p>
          <a:p>
            <a:r>
              <a:rPr lang="en-US" sz="1800" b="1" dirty="0"/>
              <a:t>They were mistaken in looking for the national military leader to restore the nation, though.</a:t>
            </a:r>
            <a:endParaRPr lang="en-US" sz="1800" b="1" dirty="0"/>
          </a:p>
          <a:p>
            <a:r>
              <a:rPr lang="en-US" sz="1800" b="1" dirty="0"/>
              <a:t>As Jesus' explaination concerning His kingdom becomes plainer, we will see followers fall away.</a:t>
            </a:r>
            <a:endParaRPr lang="en-US" sz="1800" b="1" dirty="0"/>
          </a:p>
          <a:p>
            <a:r>
              <a:rPr lang="en-US" sz="1800" b="1" dirty="0"/>
              <a:t>They are seeing but not understanding and the truth is being hidden from them. </a:t>
            </a:r>
            <a:endParaRPr lang="en-US" sz="1800" b="1" dirty="0"/>
          </a:p>
          <a:p>
            <a:r>
              <a:rPr lang="en-US" sz="1800" b="1" dirty="0"/>
              <a:t>This will be seen most clearly when Jesus returns to Jerusalem for his last time as he becomes VERY explicit concerning his death</a:t>
            </a:r>
            <a:endParaRPr lang="en-US" b="1" dirty="0"/>
          </a:p>
          <a:p>
            <a:endParaRPr lang="en-US" b="1" dirty="0"/>
          </a:p>
          <a:p>
            <a:r>
              <a:rPr lang="en-US" b="1" dirty="0"/>
              <a:t>But for now;</a:t>
            </a:r>
            <a:endParaRPr lang="en-US" b="1" dirty="0"/>
          </a:p>
          <a:p>
            <a:r>
              <a:rPr lang="en-US" b="1" dirty="0"/>
              <a:t>Jesus actions are causing more and more friction with the Jewish Leaders as they will not and cannot accept the truth of who Jesus is.</a:t>
            </a:r>
            <a:endParaRPr lang="en-US" b="1" dirty="0"/>
          </a:p>
          <a:p>
            <a:r>
              <a:rPr lang="en-US" b="1" dirty="0"/>
              <a:t>Instead, the only thing that makes sense is that He is in league with Satan. </a:t>
            </a:r>
            <a:endParaRPr lang="en-US" b="1" dirty="0"/>
          </a:p>
          <a:p>
            <a:r>
              <a:rPr lang="en-US" b="1" dirty="0"/>
              <a:t>Even worse, He is NOT Satan, He is one of Satan’s flunkeys and he does his miracles through the power of His boss, Satan.</a:t>
            </a:r>
            <a:endParaRPr lang="en-US" b="1" dirty="0"/>
          </a:p>
          <a:p>
            <a:r>
              <a:rPr lang="en-US" b="1" dirty="0"/>
              <a:t>They are quick to make the decision because they do NOT want to weigh the truth. Their decision is  for all the wrong reasons.</a:t>
            </a:r>
            <a:endParaRPr lang="en-US" b="1" dirty="0"/>
          </a:p>
          <a:p>
            <a:r>
              <a:rPr lang="en-US" b="1" dirty="0"/>
              <a:t>Jesus teaching is causing division. His people, citizens of His kingdom, His nation are slowly being drawn out of Israel while everyone else is being repelled.</a:t>
            </a:r>
            <a:endParaRPr lang="en-US" b="1" dirty="0"/>
          </a:p>
          <a:p>
            <a:r>
              <a:rPr lang="en-US" b="1" dirty="0"/>
              <a:t>Luke 12:51–56</a:t>
            </a:r>
            <a:endParaRPr lang="en-US" b="1" dirty="0"/>
          </a:p>
          <a:p>
            <a:r>
              <a:rPr lang="en-US" b="0" dirty="0"/>
              <a:t>“Do you suppose that I came to grant peace on earth? I tell you, no, but rather division; for from now on five members in one household will be divided, three against two and two against three. “They will be divided, father against son and son against father, mother against daughter and daughter against mother, mother-in-law against daughter-in-law and daughter-in-law against mother-in-law.” And He was also saying to the crowds, “When you see a cloud rising in the west, immediately you say, ‘A shower is coming,’ and so it turns out. “And when you see a south wind blowing, you say, ‘It will be a hot day,’ and it turns out that way. “You hypocrites! You know how to analyze the appearance of the earth and the sky, but why do you not analyze this present time?” (NASB95)</a:t>
            </a:r>
            <a:endParaRPr lang="en-US" b="0" dirty="0"/>
          </a:p>
          <a:p>
            <a:endParaRPr lang="en-US" b="1" dirty="0"/>
          </a:p>
          <a:p>
            <a:r>
              <a:rPr lang="en-US" b="1" dirty="0"/>
              <a:t>Jesus is bringing the promise of life and there are those who want nothing to do with it and right now...there are ALOT of people who remain uncertain at present and see Him only as an answer to a material need.</a:t>
            </a:r>
            <a:endParaRPr lang="en-US" b="1" dirty="0"/>
          </a:p>
          <a:p>
            <a:r>
              <a:rPr lang="en-US" b="1" dirty="0"/>
              <a:t> </a:t>
            </a:r>
            <a:endParaRPr lang="en-US" b="1" dirty="0"/>
          </a:p>
          <a:p>
            <a:r>
              <a:rPr lang="en-US" b="1" dirty="0">
                <a:sym typeface="+mn-ea"/>
              </a:rPr>
              <a:t>The Pharisees are wanting to preserve the old law of death (and their standing in the nation as well). </a:t>
            </a:r>
            <a:r>
              <a:rPr lang="en-US" b="1" dirty="0"/>
              <a:t>Their problem is that they were supposed to be the religious leaders and were charged by God to </a:t>
            </a:r>
            <a:r>
              <a:rPr lang="en-US" b="1" dirty="0" err="1"/>
              <a:t>interprete</a:t>
            </a:r>
            <a:r>
              <a:rPr lang="en-US" b="1" dirty="0"/>
              <a:t> scriptures correctly concerning the coming Messiah.</a:t>
            </a:r>
            <a:endParaRPr lang="en-US" b="1" dirty="0"/>
          </a:p>
          <a:p>
            <a:r>
              <a:rPr lang="en-US" b="1" dirty="0"/>
              <a:t>Their task was to preach God’s word about their Lord, the Son of David/ Messiah and the kind of kingdom he was going to install. </a:t>
            </a:r>
            <a:endParaRPr lang="en-US" b="1" dirty="0"/>
          </a:p>
          <a:p>
            <a:r>
              <a:rPr lang="en-US" b="1" dirty="0"/>
              <a:t> They should have seen the signs of God's messiah's coming as easy as we look out the window and can see if rain is likely or not. </a:t>
            </a:r>
            <a:endParaRPr lang="en-US" b="1" dirty="0"/>
          </a:p>
          <a:p>
            <a:r>
              <a:rPr lang="en-US" b="1" dirty="0"/>
              <a:t>Instead they are the first to label him as a heretic and blasphemer. Even attributing His works as works of Satan.</a:t>
            </a:r>
            <a:endParaRPr lang="en-US" b="1" dirty="0"/>
          </a:p>
          <a:p>
            <a:endParaRPr lang="en-US" b="1" dirty="0"/>
          </a:p>
          <a:p>
            <a:r>
              <a:rPr lang="en-US" b="1" dirty="0"/>
              <a:t>This brings with it an even greater condemnation from Jesus.</a:t>
            </a:r>
            <a:endParaRPr lang="en-US" b="1" dirty="0"/>
          </a:p>
          <a:p>
            <a:r>
              <a:rPr lang="en-US" sz="1800" b="1" dirty="0">
                <a:effectLst/>
                <a:latin typeface="Calibri" panose="020F0502020204030204" pitchFamily="34" charset="0"/>
              </a:rPr>
              <a:t>Luke 12:8–10</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“And I say to you, everyone who confesses Me before men, the Son of Man will confess him also before the angels of God; but he who denies Me before men will be denied before the angels of God. “And everyone who speaks a word against the Son of Man, it will be forgiven him; but he who blasphemes against the Holy Spirit, it will not be forgiven him.” (NASB95) </a:t>
            </a:r>
            <a:endParaRPr lang="en-US" sz="1800" dirty="0">
              <a:effectLst/>
              <a:latin typeface="Calibri" panose="020F0502020204030204" pitchFamily="34" charset="0"/>
            </a:endParaRPr>
          </a:p>
          <a:p>
            <a:endParaRPr lang="en-US" b="1" dirty="0"/>
          </a:p>
          <a:p>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I like how he treats these two encounters completly differently (much like last week).</a:t>
            </a:r>
            <a:endParaRPr lang="en-US" b="1" dirty="0"/>
          </a:p>
          <a:p>
            <a:r>
              <a:rPr lang="en-US" b="1" dirty="0"/>
              <a:t>The demoniac is brought (possibly unwillingly) while the blind man not only goes to Jesus but follows him right into the house!</a:t>
            </a:r>
            <a:endParaRPr lang="en-US" b="1" dirty="0"/>
          </a:p>
          <a:p>
            <a:r>
              <a:rPr lang="en-US" b="1" dirty="0"/>
              <a:t>The demoniac does not ask, seems like he has no inclination to meet with Jesus while the blind man is seaking, asking, imploring to meet with Jesus</a:t>
            </a:r>
            <a:endParaRPr lang="en-US" b="1" dirty="0"/>
          </a:p>
          <a:p>
            <a:r>
              <a:rPr lang="en-US" b="1" dirty="0"/>
              <a:t>Jesus asks nothing of the demoniac yet of the blind man he asks for a confession of faith</a:t>
            </a:r>
            <a:endParaRPr lang="en-US" b="1" dirty="0"/>
          </a:p>
          <a:p>
            <a:r>
              <a:rPr lang="en-US" b="1" dirty="0"/>
              <a:t>We saw the same thing last week when he demanded that the woman confess in front of a crowd while Jairus and His wife are never required to express anything but just 'believe'.</a:t>
            </a:r>
            <a:endParaRPr lang="en-US" b="1" dirty="0"/>
          </a:p>
          <a:p>
            <a:r>
              <a:rPr lang="en-US" b="1" dirty="0"/>
              <a:t>Each person’s path is unique and developed just as Jesus desires.</a:t>
            </a:r>
            <a:endParaRPr lang="en-US" b="1" dirty="0"/>
          </a:p>
          <a:p>
            <a:r>
              <a:rPr lang="en-US" b="1" dirty="0"/>
              <a:t>Jesus intimated this when he met with the disciples after his resurrection but prior to His returning to the Father.</a:t>
            </a:r>
            <a:endParaRPr lang="en-US" b="1" dirty="0"/>
          </a:p>
          <a:p>
            <a:r>
              <a:rPr lang="en-US" b="1" dirty="0"/>
              <a:t>He gave Peter a glimpse of his future and it did not seem too rosey a picture;</a:t>
            </a:r>
            <a:endParaRPr lang="en-US" b="1" dirty="0"/>
          </a:p>
          <a:p>
            <a:r>
              <a:rPr lang="en-US" b="1" dirty="0"/>
              <a:t>John 21:18–19</a:t>
            </a:r>
            <a:endParaRPr lang="en-US" b="1" dirty="0"/>
          </a:p>
          <a:p>
            <a:r>
              <a:rPr lang="en-US" b="1" dirty="0"/>
              <a:t>“Truly, truly, I say to you, when you were younger, you used to gird yourself and walk wherever you wished; but when you grow old, you will stretch out your hands and someone else will gird you, and bring you where you do not wish to go.” Now this He said, signifying by what kind of death he would glorify God. And when He had spoken this, He said to him, “Follow Me!”” (NASB95).</a:t>
            </a:r>
            <a:endParaRPr lang="en-US" b="1" dirty="0"/>
          </a:p>
          <a:p>
            <a:r>
              <a:rPr lang="en-US" b="1" dirty="0"/>
              <a:t>Peter's reaction can hardly be considered unusual and I dare say would have been on most of our lips if we had not already been engulfed in self pity and were able to think </a:t>
            </a:r>
            <a:endParaRPr lang="en-US" b="1" dirty="0"/>
          </a:p>
          <a:p>
            <a:pPr marL="0" marR="0">
              <a:lnSpc>
                <a:spcPct val="115000"/>
              </a:lnSpc>
              <a:spcBef>
                <a:spcPts val="0"/>
              </a:spcBef>
              <a:spcAft>
                <a:spcPts val="1000"/>
              </a:spcAft>
            </a:pPr>
            <a:r>
              <a:rPr lang="en-US" sz="1800" b="1" dirty="0">
                <a:effectLst/>
                <a:latin typeface="Calibri" panose="020F0502020204030204" pitchFamily="34" charset="0"/>
              </a:rPr>
              <a:t>John 21:21–22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So Peter seeing him said to Jesus, “Lord, and what about this man?” Jesus said to him, “If I want him to remain until I come, what is that to you? You follow Me!”” (NASB95) </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Hebrews 10:12 says Jesus purchase us all by the one sacrifice. We have been adopted into one family but we are each indivuiduals.</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Jesus drew each of us to himself in different ways. Some with honey, some vinegar. Some with promises of life eternal, some with promises of escaping eternal death.</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Each of our pathways, similarly are different. Jesus has each of us on our own road. In each of us, he is sanctifiying us differently in different ways and in different areas of our lives. Each of us he is using in different ministries and is fitting us daily for the works he has prepared for us.</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sym typeface="+mn-ea"/>
              </a:rPr>
              <a:t>Paul confirms this when he tells the Corinthian church how to live and why.</a:t>
            </a:r>
            <a:endParaRPr lang="en-US" sz="1800" b="1" dirty="0"/>
          </a:p>
          <a:p>
            <a:pPr marL="0" marR="0">
              <a:lnSpc>
                <a:spcPct val="115000"/>
              </a:lnSpc>
              <a:spcBef>
                <a:spcPts val="0"/>
              </a:spcBef>
              <a:spcAft>
                <a:spcPts val="1000"/>
              </a:spcAft>
            </a:pPr>
            <a:r>
              <a:rPr lang="en-US" sz="1800" b="1" dirty="0">
                <a:solidFill>
                  <a:srgbClr val="F5FC30"/>
                </a:solidFill>
                <a:sym typeface="+mn-ea"/>
              </a:rPr>
              <a:t>1 Corinthians 12:27–28</a:t>
            </a:r>
            <a:endParaRPr lang="en-US" sz="1800" b="1" dirty="0">
              <a:solidFill>
                <a:srgbClr val="F5FC30"/>
              </a:solidFill>
            </a:endParaRPr>
          </a:p>
          <a:p>
            <a:pPr marL="0" marR="0">
              <a:lnSpc>
                <a:spcPct val="115000"/>
              </a:lnSpc>
              <a:spcBef>
                <a:spcPts val="0"/>
              </a:spcBef>
              <a:spcAft>
                <a:spcPts val="1000"/>
              </a:spcAft>
            </a:pPr>
            <a:r>
              <a:rPr lang="en-US" sz="1800" b="1" dirty="0">
                <a:solidFill>
                  <a:srgbClr val="F5FC30"/>
                </a:solidFill>
                <a:sym typeface="+mn-ea"/>
              </a:rPr>
              <a:t>Now you are Christ’s body, and individually members of it. And God has appointed in the church, first apostles, second prophets, third teachers, then miracles, then gifts of healings, helps, administrations, various kinds of tongues.” (NASB95).</a:t>
            </a:r>
            <a:endParaRPr lang="en-US" sz="1800" b="1" dirty="0">
              <a:solidFill>
                <a:srgbClr val="F5FC30"/>
              </a:solidFill>
              <a:sym typeface="+mn-ea"/>
            </a:endParaRPr>
          </a:p>
          <a:p>
            <a:pPr marL="0" marR="0">
              <a:lnSpc>
                <a:spcPct val="115000"/>
              </a:lnSpc>
              <a:spcBef>
                <a:spcPts val="0"/>
              </a:spcBef>
              <a:spcAft>
                <a:spcPts val="1000"/>
              </a:spcAft>
            </a:pPr>
            <a:r>
              <a:rPr lang="en-US" sz="1800" b="1" dirty="0">
                <a:solidFill>
                  <a:srgbClr val="F5FC30"/>
                </a:solidFill>
                <a:sym typeface="+mn-ea"/>
              </a:rPr>
              <a:t>We no longer own ourselves. Peter says we have been bought with a price. We are now His Body individually and as a whole. Eaach of us is fitted for something specific. </a:t>
            </a:r>
            <a:endParaRPr lang="en-US" sz="1800" b="1" dirty="0">
              <a:solidFill>
                <a:srgbClr val="F5FC30"/>
              </a:solidFill>
              <a:sym typeface="+mn-ea"/>
            </a:endParaRPr>
          </a:p>
          <a:p>
            <a:pPr marL="0" marR="0">
              <a:lnSpc>
                <a:spcPct val="115000"/>
              </a:lnSpc>
              <a:spcBef>
                <a:spcPts val="0"/>
              </a:spcBef>
              <a:spcAft>
                <a:spcPts val="1000"/>
              </a:spcAft>
            </a:pPr>
            <a:endParaRPr lang="en-US" sz="1800" b="1" dirty="0">
              <a:solidFill>
                <a:srgbClr val="F5FC30"/>
              </a:solidFill>
            </a:endParaRPr>
          </a:p>
          <a:p>
            <a:pPr marL="0" marR="0">
              <a:lnSpc>
                <a:spcPct val="115000"/>
              </a:lnSpc>
              <a:spcBef>
                <a:spcPts val="0"/>
              </a:spcBef>
              <a:spcAft>
                <a:spcPts val="1000"/>
              </a:spcAft>
            </a:pPr>
            <a:r>
              <a:rPr lang="en-US" sz="1800" b="1" dirty="0">
                <a:solidFill>
                  <a:srgbClr val="F5FC30"/>
                </a:solidFill>
              </a:rPr>
              <a:t>Comparisons should be off the table. How can I compare an crabapple with a pineapple even if they each have apple in their name.</a:t>
            </a:r>
            <a:endParaRPr lang="en-US" sz="1800" b="1" dirty="0">
              <a:solidFill>
                <a:srgbClr val="F5FC30"/>
              </a:solidFill>
            </a:endParaRPr>
          </a:p>
          <a:p>
            <a:pPr marL="0" marR="0">
              <a:lnSpc>
                <a:spcPct val="115000"/>
              </a:lnSpc>
              <a:spcBef>
                <a:spcPts val="0"/>
              </a:spcBef>
              <a:spcAft>
                <a:spcPts val="1000"/>
              </a:spcAft>
            </a:pPr>
            <a:r>
              <a:rPr lang="en-US" sz="1800" b="1" dirty="0">
                <a:solidFill>
                  <a:srgbClr val="F5FC30"/>
                </a:solidFill>
              </a:rPr>
              <a:t>We each carry the title Christian and as such we all similarly live for our Head and for the good of the body as a whole.</a:t>
            </a:r>
            <a:endParaRPr lang="en-US" sz="1800" b="1" dirty="0">
              <a:solidFill>
                <a:srgbClr val="F5FC30"/>
              </a:solidFill>
            </a:endParaRPr>
          </a:p>
          <a:p>
            <a:pPr marL="0" marR="0">
              <a:lnSpc>
                <a:spcPct val="115000"/>
              </a:lnSpc>
              <a:spcBef>
                <a:spcPts val="0"/>
              </a:spcBef>
              <a:spcAft>
                <a:spcPts val="1000"/>
              </a:spcAft>
            </a:pPr>
            <a:r>
              <a:rPr lang="en-US" sz="1800" b="1" dirty="0">
                <a:solidFill>
                  <a:srgbClr val="F5FC30"/>
                </a:solidFill>
              </a:rPr>
              <a:t>But we are each different. Different gifts, different ministries, different degrees of faith, different ways of processing the world and information.</a:t>
            </a:r>
            <a:endParaRPr lang="en-US" sz="1800" b="1" dirty="0">
              <a:solidFill>
                <a:srgbClr val="F5FC30"/>
              </a:solidFill>
            </a:endParaRPr>
          </a:p>
          <a:p>
            <a:pPr marL="0" marR="0">
              <a:lnSpc>
                <a:spcPct val="115000"/>
              </a:lnSpc>
              <a:spcBef>
                <a:spcPts val="0"/>
              </a:spcBef>
              <a:spcAft>
                <a:spcPts val="1000"/>
              </a:spcAft>
            </a:pPr>
            <a:endParaRPr lang="en-US" sz="1800" b="1" dirty="0">
              <a:solidFill>
                <a:srgbClr val="F5FC30"/>
              </a:solidFill>
            </a:endParaRPr>
          </a:p>
          <a:p>
            <a:pPr marL="0" marR="0">
              <a:lnSpc>
                <a:spcPct val="115000"/>
              </a:lnSpc>
              <a:spcBef>
                <a:spcPts val="0"/>
              </a:spcBef>
              <a:spcAft>
                <a:spcPts val="1000"/>
              </a:spcAft>
            </a:pPr>
            <a:r>
              <a:rPr lang="en-US" sz="1800" b="1" dirty="0">
                <a:solidFill>
                  <a:srgbClr val="F5FC30"/>
                </a:solidFill>
              </a:rPr>
              <a:t>Earlier in </a:t>
            </a:r>
            <a:r>
              <a:rPr lang="en-US" sz="1800" b="1" dirty="0" err="1">
                <a:solidFill>
                  <a:srgbClr val="F5FC30"/>
                </a:solidFill>
              </a:rPr>
              <a:t>Pauls</a:t>
            </a:r>
            <a:r>
              <a:rPr lang="en-US" sz="1800" b="1" dirty="0">
                <a:solidFill>
                  <a:srgbClr val="F5FC30"/>
                </a:solidFill>
              </a:rPr>
              <a:t> letter to the Corinthians, he peels  back what it means to be a christian with other Christians. We are united into one Body in Christ and…</a:t>
            </a:r>
            <a:endParaRPr lang="en-US" sz="1800" b="1" dirty="0">
              <a:solidFill>
                <a:srgbClr val="F5FC30"/>
              </a:solidFill>
            </a:endParaRPr>
          </a:p>
          <a:p>
            <a:pPr marL="0" marR="0">
              <a:lnSpc>
                <a:spcPct val="115000"/>
              </a:lnSpc>
              <a:spcBef>
                <a:spcPts val="0"/>
              </a:spcBef>
              <a:spcAft>
                <a:spcPts val="1000"/>
              </a:spcAft>
            </a:pPr>
            <a:r>
              <a:rPr lang="en-US" sz="1800" b="1" dirty="0">
                <a:solidFill>
                  <a:srgbClr val="F5FC30"/>
                </a:solidFill>
              </a:rPr>
              <a:t> 1 Corinthians 12:25–26</a:t>
            </a:r>
            <a:endParaRPr lang="en-US" sz="1800" b="1" dirty="0">
              <a:solidFill>
                <a:srgbClr val="F5FC30"/>
              </a:solidFill>
            </a:endParaRPr>
          </a:p>
          <a:p>
            <a:pPr marL="0" marR="0">
              <a:lnSpc>
                <a:spcPct val="115000"/>
              </a:lnSpc>
              <a:spcBef>
                <a:spcPts val="0"/>
              </a:spcBef>
              <a:spcAft>
                <a:spcPts val="1000"/>
              </a:spcAft>
            </a:pPr>
            <a:r>
              <a:rPr lang="en-US" sz="1800" b="1" dirty="0">
                <a:solidFill>
                  <a:srgbClr val="F5FC30"/>
                </a:solidFill>
              </a:rPr>
              <a:t>so that there may be no division in the body, but that the members may have the same care for one another. And if one member suffers, all the members suffer with it; if one member is honored, all the members rejoice with it.” (NASB95).</a:t>
            </a:r>
            <a:endParaRPr lang="en-US" sz="1800" b="1" dirty="0">
              <a:solidFill>
                <a:srgbClr val="F5FC30"/>
              </a:solidFill>
            </a:endParaRPr>
          </a:p>
          <a:p>
            <a:pPr marL="0" marR="0">
              <a:lnSpc>
                <a:spcPct val="115000"/>
              </a:lnSpc>
              <a:spcBef>
                <a:spcPts val="0"/>
              </a:spcBef>
              <a:spcAft>
                <a:spcPts val="1000"/>
              </a:spcAft>
            </a:pPr>
            <a:r>
              <a:rPr lang="en-US" sz="1800" b="1" dirty="0">
                <a:solidFill>
                  <a:srgbClr val="F5FC30"/>
                </a:solidFill>
              </a:rPr>
              <a:t>We are individuals yet we live to serve others and in serving others we serve Jesus.</a:t>
            </a:r>
            <a:endParaRPr lang="en-US" sz="1800" b="1" dirty="0">
              <a:solidFill>
                <a:srgbClr val="F5FC30"/>
              </a:solidFill>
            </a:endParaRPr>
          </a:p>
          <a:p>
            <a:r>
              <a:rPr lang="en-US" sz="1800" b="1" dirty="0"/>
              <a:t>God calls us all do different ministries with different </a:t>
            </a:r>
            <a:r>
              <a:rPr lang="en-US" sz="1800" b="1" dirty="0" err="1"/>
              <a:t>strenghts</a:t>
            </a:r>
            <a:r>
              <a:rPr lang="en-US" sz="1800" b="1" dirty="0"/>
              <a:t> and weaknesses but he ALSO calls us to share our lives just as a body shares its parts.</a:t>
            </a:r>
            <a:endParaRPr lang="en-US" sz="1800" b="1" dirty="0"/>
          </a:p>
          <a:p>
            <a:r>
              <a:rPr lang="en-US" sz="1800" b="1" dirty="0"/>
              <a:t>The hand rubs the eye, the eye directs the feet the feet move the body, the head controls it all.</a:t>
            </a:r>
            <a:endParaRPr lang="en-US" sz="1800" b="1" dirty="0"/>
          </a:p>
          <a:p>
            <a:r>
              <a:rPr lang="en-US" sz="1800" b="1" dirty="0"/>
              <a:t>When someone share a story of God's goodness it renews all our hearts.</a:t>
            </a:r>
            <a:endParaRPr lang="en-US" sz="1800" b="1" dirty="0"/>
          </a:p>
          <a:p>
            <a:r>
              <a:rPr lang="en-US" sz="1800" b="1" dirty="0"/>
              <a:t>when someone shares a care or struggle, we all join  in the fight for God to come along side to Give them what they are lacking.</a:t>
            </a:r>
            <a:endParaRPr lang="en-US" sz="1800" b="1" dirty="0"/>
          </a:p>
          <a:p>
            <a:r>
              <a:rPr lang="en-US" sz="1800" b="1" dirty="0"/>
              <a:t>In both cases, we go to our Head in an act of faith an worship.</a:t>
            </a:r>
            <a:endParaRPr lang="en-US" sz="1800" b="1" dirty="0"/>
          </a:p>
          <a:p>
            <a:pPr marL="0" marR="0">
              <a:lnSpc>
                <a:spcPct val="115000"/>
              </a:lnSpc>
              <a:spcBef>
                <a:spcPts val="0"/>
              </a:spcBef>
              <a:spcAft>
                <a:spcPts val="1000"/>
              </a:spcAft>
            </a:pPr>
            <a:endParaRPr lang="en-US" sz="1800" b="1" dirty="0">
              <a:solidFill>
                <a:srgbClr val="F5FC30"/>
              </a:solidFill>
            </a:endParaRPr>
          </a:p>
          <a:p>
            <a:pPr marL="0" marR="0">
              <a:lnSpc>
                <a:spcPct val="115000"/>
              </a:lnSpc>
              <a:spcBef>
                <a:spcPts val="0"/>
              </a:spcBef>
              <a:spcAft>
                <a:spcPts val="1000"/>
              </a:spcAft>
            </a:pPr>
            <a:endParaRPr lang="en-US" sz="1800" b="1" dirty="0"/>
          </a:p>
          <a:p>
            <a:pPr marL="0" marR="0">
              <a:lnSpc>
                <a:spcPct val="115000"/>
              </a:lnSpc>
              <a:spcBef>
                <a:spcPts val="0"/>
              </a:spcBef>
              <a:spcAft>
                <a:spcPts val="1000"/>
              </a:spcAft>
            </a:pPr>
            <a:endParaRPr lang="en-US" sz="1800" b="1" dirty="0">
              <a:effectLst/>
              <a:latin typeface="Calibri" panose="020F0502020204030204" pitchFamily="34" charset="0"/>
            </a:endParaRPr>
          </a:p>
          <a:p>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800" b="1" dirty="0">
                <a:effectLst/>
                <a:latin typeface="Calibri" panose="020F0502020204030204" pitchFamily="34" charset="0"/>
              </a:rPr>
              <a:t>READ</a:t>
            </a:r>
            <a:endParaRPr lang="en-US" sz="1800" b="1" dirty="0">
              <a:effectLst/>
              <a:latin typeface="Calibri" panose="020F0502020204030204" pitchFamily="34" charset="0"/>
            </a:endParaRPr>
          </a:p>
          <a:p>
            <a:endParaRPr lang="en-US" sz="1800" b="1" dirty="0">
              <a:effectLst/>
              <a:latin typeface="Calibri" panose="020F0502020204030204" pitchFamily="34" charset="0"/>
            </a:endParaRPr>
          </a:p>
          <a:p>
            <a:r>
              <a:rPr lang="en-US" sz="1800" b="1" dirty="0">
                <a:effectLst/>
                <a:latin typeface="Calibri" panose="020F0502020204030204" pitchFamily="34" charset="0"/>
              </a:rPr>
              <a:t>So, like the demoniac, the blind men, the synagogue rule or the hemorrhaging woman, God draws us all differently, He calls us each in a unique way for a unique ministry. He equips us for that special ministry. </a:t>
            </a:r>
            <a:endParaRPr lang="en-US" sz="1800" b="1" dirty="0">
              <a:effectLst/>
              <a:latin typeface="Calibri" panose="020F0502020204030204" pitchFamily="34" charset="0"/>
            </a:endParaRPr>
          </a:p>
          <a:p>
            <a:r>
              <a:rPr lang="en-US" b="1" dirty="0"/>
              <a:t>We cannot look at anyone else and say; 'If only'.</a:t>
            </a:r>
            <a:endParaRPr lang="en-US" b="1" dirty="0"/>
          </a:p>
          <a:p>
            <a:r>
              <a:rPr lang="en-US" b="1" dirty="0"/>
              <a:t>We also should not give ourselves a 'pass' for our current stage of life. Paul says he forgets whats behind and presses forward to the high call of God in Christ Jesus.</a:t>
            </a:r>
            <a:endParaRPr lang="en-US" b="1" dirty="0"/>
          </a:p>
          <a:p>
            <a:r>
              <a:rPr lang="en-US" b="1" dirty="0"/>
              <a:t>As believers we balance contentment and desire.</a:t>
            </a:r>
            <a:endParaRPr lang="en-US" b="1" dirty="0"/>
          </a:p>
          <a:p>
            <a:r>
              <a:rPr lang="en-US" b="1" dirty="0"/>
              <a:t>God gives us both and we need to be certain how to apply both to our lives.</a:t>
            </a:r>
            <a:endParaRPr lang="en-US" b="1" dirty="0"/>
          </a:p>
          <a:p>
            <a:r>
              <a:rPr lang="en-US" b="1" dirty="0"/>
              <a:t>Godliness with contentment is great gain so as Jesus followers contentment is our hallmark and is our peace.</a:t>
            </a:r>
            <a:endParaRPr lang="en-US" b="1" dirty="0"/>
          </a:p>
          <a:p>
            <a:r>
              <a:rPr lang="en-US" b="1" dirty="0"/>
              <a:t>Desire is the Holy Spirit moving within us and driving us to do even better for our Lord and yes, to even do better at contentment. </a:t>
            </a:r>
            <a:endParaRPr lang="en-US" b="1" dirty="0"/>
          </a:p>
          <a:p>
            <a:r>
              <a:rPr lang="en-US" b="1" dirty="0"/>
              <a:t>Finding more peace in his presence by studing his word more.</a:t>
            </a:r>
            <a:endParaRPr lang="en-US" b="1" dirty="0"/>
          </a:p>
          <a:p>
            <a:r>
              <a:rPr lang="en-US" b="1" dirty="0"/>
              <a:t>Finding more joy in our lives by knowing God's word and by DOING what he says.</a:t>
            </a:r>
            <a:endParaRPr lang="en-US" b="1" dirty="0"/>
          </a:p>
          <a:p>
            <a:r>
              <a:rPr lang="en-US" b="1" dirty="0"/>
              <a:t>Finding more mercy by understanding in more detail, all that I was before Jesus and ALL that he did for me.</a:t>
            </a:r>
            <a:endParaRPr lang="en-US" b="1" dirty="0"/>
          </a:p>
          <a:p>
            <a:r>
              <a:rPr lang="en-US" b="1" dirty="0"/>
              <a:t>Finding fulfillment in spending my life, my abilities, talents, time and energy for the benefit of the Body and the Glory of our HEAD </a:t>
            </a:r>
            <a:r>
              <a:rPr lang="en-US" b="1"/>
              <a:t>in whatever he asks me to do.</a:t>
            </a:r>
            <a:br>
              <a:rPr lang="en-US" b="1" dirty="0"/>
            </a:br>
            <a:endParaRPr lang="en-US" b="1" dirty="0"/>
          </a:p>
          <a:p>
            <a:r>
              <a:rPr lang="en-US" b="1" dirty="0"/>
              <a:t> </a:t>
            </a:r>
            <a:endParaRPr lang="en-US" b="1" dirty="0"/>
          </a:p>
          <a:p>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18" name="Ink 17"/>
              <p14:cNvContentPartPr/>
              <p14:nvPr/>
            </p14:nvContentPartPr>
            <p14:xfrm>
              <a:off x="4042251" y="6243916"/>
              <a:ext cx="360" cy="360"/>
            </p14:xfrm>
          </p:contentPart>
        </mc:Choice>
        <mc:Fallback xmlns="">
          <p:pic>
            <p:nvPicPr>
              <p:cNvPr id="18" name="Ink 17"/>
            </p:nvPicPr>
            <p:blipFill>
              <a:blip r:embed="rId3"/>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9" name="Ink 18"/>
              <p14:cNvContentPartPr/>
              <p14:nvPr/>
            </p14:nvContentPartPr>
            <p14:xfrm>
              <a:off x="3741291" y="6135556"/>
              <a:ext cx="360" cy="360"/>
            </p14:xfrm>
          </p:contentPart>
        </mc:Choice>
        <mc:Fallback xmlns="">
          <p:pic>
            <p:nvPicPr>
              <p:cNvPr id="19" name="Ink 18"/>
            </p:nvPicPr>
            <p:blipFill>
              <a:blip r:embed="rId3"/>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0" name="Ink 19"/>
              <p14:cNvContentPartPr/>
              <p14:nvPr/>
            </p14:nvContentPartPr>
            <p14:xfrm>
              <a:off x="3585051" y="6051316"/>
              <a:ext cx="360" cy="360"/>
            </p14:xfrm>
          </p:contentPart>
        </mc:Choice>
        <mc:Fallback xmlns="">
          <p:pic>
            <p:nvPicPr>
              <p:cNvPr id="20" name="Ink 19"/>
            </p:nvPicPr>
            <p:blipFill>
              <a:blip r:embed="rId3"/>
            </p:blipFill>
            <p:spPr>
              <a:xfrm>
                <a:off x="3585051" y="6051316"/>
                <a:ext cx="360" cy="360"/>
              </a:xfrm>
              <a:prstGeom prst="rect"/>
            </p:spPr>
          </p:pic>
        </mc:Fallback>
      </mc:AlternateContent>
      <p:cxnSp>
        <p:nvCxnSpPr>
          <p:cNvPr id="15" name="Straight Connector 14"/>
          <p:cNvCxnSpPr/>
          <p:nvPr/>
        </p:nvCxnSpPr>
        <p:spPr>
          <a:xfrm>
            <a:off x="1470992" y="2604052"/>
            <a:ext cx="0" cy="17890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stretch>
            <a:fillRect/>
          </a:stretch>
        </p:blipFill>
        <p:spPr>
          <a:xfrm rot="21240000">
            <a:off x="1205865" y="4271645"/>
            <a:ext cx="1692275" cy="1124585"/>
          </a:xfrm>
          <a:prstGeom prst="rect">
            <a:avLst/>
          </a:prstGeom>
          <a:effectLst>
            <a:softEdge rad="1270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9525" y="3175"/>
            <a:ext cx="12155170" cy="6736080"/>
          </a:xfrm>
          <a:prstGeom prst="rect">
            <a:avLst/>
          </a:prstGeom>
        </p:spPr>
      </p:pic>
      <p:sp>
        <p:nvSpPr>
          <p:cNvPr id="4" name="Title 3"/>
          <p:cNvSpPr>
            <a:spLocks noGrp="1"/>
          </p:cNvSpPr>
          <p:nvPr>
            <p:ph type="title"/>
          </p:nvPr>
        </p:nvSpPr>
        <p:spPr/>
        <p:txBody>
          <a:bodyPr/>
          <a:lstStyle/>
          <a:p>
            <a:endParaRPr lang="en-US"/>
          </a:p>
        </p:txBody>
      </p:sp>
      <p:sp>
        <p:nvSpPr>
          <p:cNvPr id="3" name="TextBox 2"/>
          <p:cNvSpPr txBox="1"/>
          <p:nvPr/>
        </p:nvSpPr>
        <p:spPr>
          <a:xfrm>
            <a:off x="337573" y="110214"/>
            <a:ext cx="11412241" cy="1198880"/>
          </a:xfrm>
          <a:prstGeom prst="rect">
            <a:avLst/>
          </a:prstGeom>
          <a:noFill/>
        </p:spPr>
        <p:txBody>
          <a:bodyPr wrap="square">
            <a:spAutoFit/>
          </a:bodyPr>
          <a:lstStyle/>
          <a:p>
            <a:endParaRPr lang="en-US" sz="3600" b="1" i="1" dirty="0">
              <a:solidFill>
                <a:srgbClr val="F5FC30"/>
              </a:solidFill>
            </a:endParaRPr>
          </a:p>
          <a:p>
            <a:r>
              <a:rPr lang="en-US" sz="3600" b="1" i="1" dirty="0">
                <a:solidFill>
                  <a:srgbClr val="F5FC30"/>
                </a:solidFill>
              </a:rPr>
              <a:t>	</a:t>
            </a:r>
            <a:endParaRPr lang="en-US" sz="3200" dirty="0">
              <a:solidFill>
                <a:srgbClr val="F5FC30"/>
              </a:solidFill>
            </a:endParaRPr>
          </a:p>
        </p:txBody>
      </p:sp>
      <p:sp>
        <p:nvSpPr>
          <p:cNvPr id="14" name="Content Placeholder 13"/>
          <p:cNvSpPr>
            <a:spLocks noGrp="1"/>
          </p:cNvSpPr>
          <p:nvPr>
            <p:ph sz="half" idx="1"/>
          </p:nvPr>
        </p:nvSpPr>
        <p:spPr>
          <a:xfrm>
            <a:off x="337573" y="134034"/>
            <a:ext cx="11749813" cy="4351338"/>
          </a:xfrm>
        </p:spPr>
        <p:txBody>
          <a:bodyPr>
            <a:normAutofit/>
          </a:bodyPr>
          <a:lstStyle/>
          <a:p>
            <a:pPr marL="0" indent="0">
              <a:buNone/>
            </a:pPr>
            <a:r>
              <a:rPr lang="en-US" sz="3200" b="1" dirty="0">
                <a:solidFill>
                  <a:srgbClr val="FFFF00"/>
                </a:solidFill>
                <a:effectLst>
                  <a:outerShdw blurRad="38100" dist="38100" dir="2700000" algn="tl">
                    <a:srgbClr val="000000">
                      <a:alpha val="43137"/>
                    </a:srgbClr>
                  </a:outerShdw>
                </a:effectLst>
                <a:latin typeface="Arial Narrow" panose="020B0606020202030204" pitchFamily="34" charset="0"/>
              </a:rPr>
              <a:t>Genesis 1:11–12</a:t>
            </a:r>
            <a:endParaRPr lang="en-US" sz="3200" b="1" dirty="0">
              <a:solidFill>
                <a:srgbClr val="FFFF00"/>
              </a:solidFill>
              <a:effectLst>
                <a:outerShdw blurRad="38100" dist="38100" dir="2700000" algn="tl">
                  <a:srgbClr val="000000">
                    <a:alpha val="43137"/>
                  </a:srgbClr>
                </a:outerShdw>
              </a:effectLst>
              <a:latin typeface="Arial Narrow" panose="020B0606020202030204" pitchFamily="34" charset="0"/>
            </a:endParaRPr>
          </a:p>
          <a:p>
            <a:pPr marL="0" indent="0">
              <a:buNone/>
            </a:pPr>
            <a:r>
              <a:rPr lang="en-US" sz="3200" b="1" dirty="0">
                <a:solidFill>
                  <a:srgbClr val="FFFF00"/>
                </a:solidFill>
                <a:effectLst>
                  <a:outerShdw blurRad="38100" dist="38100" dir="2700000" algn="tl">
                    <a:srgbClr val="000000">
                      <a:alpha val="43137"/>
                    </a:srgbClr>
                  </a:outerShdw>
                </a:effectLst>
                <a:latin typeface="Arial Narrow" panose="020B0606020202030204" pitchFamily="34" charset="0"/>
              </a:rPr>
              <a:t>Then God said, “Let the earth sprout vegetation, plants yielding seed, and fruit trees on the earth bearing fruit after their kind with seed in them”; and it was so. The earth brought forth vegetation, plants yielding seed after their kind, and trees bearing fruit with seed in them, after their kind; and God saw that it was good.” (NASB95)</a:t>
            </a:r>
            <a:endParaRPr lang="en-US" sz="3200" b="1" dirty="0">
              <a:solidFill>
                <a:srgbClr val="FFFF00"/>
              </a:solidFill>
              <a:effectLst>
                <a:outerShdw blurRad="38100" dist="38100" dir="2700000" algn="tl">
                  <a:srgbClr val="000000">
                    <a:alpha val="43137"/>
                  </a:srgbClr>
                </a:outerShdw>
              </a:effectLst>
              <a:latin typeface="Arial Narrow" panose="020B0606020202030204" pitchFamily="34"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5078313"/>
          </a:xfrm>
          <a:prstGeom prst="rect">
            <a:avLst/>
          </a:prstGeom>
          <a:noFill/>
        </p:spPr>
        <p:txBody>
          <a:bodyPr wrap="square">
            <a:spAutoFit/>
          </a:bodyPr>
          <a:lstStyle/>
          <a:p>
            <a:r>
              <a:rPr lang="en-US" sz="3600" b="1" i="1" dirty="0">
                <a:solidFill>
                  <a:srgbClr val="F5FC30"/>
                </a:solidFill>
              </a:rPr>
              <a:t>Matthew 9:27–38</a:t>
            </a:r>
            <a:endParaRPr lang="en-US" sz="3600" b="1" i="1" dirty="0">
              <a:solidFill>
                <a:srgbClr val="F5FC30"/>
              </a:solidFill>
            </a:endParaRPr>
          </a:p>
          <a:p>
            <a:r>
              <a:rPr lang="en-US" sz="3600" b="1" i="1" dirty="0">
                <a:solidFill>
                  <a:srgbClr val="F5FC30"/>
                </a:solidFill>
              </a:rPr>
              <a:t>As Jesus went on from there, two blind men followed Him, crying out, “Have mercy on us, Son of David!” When He entered the house, the blind men came up to Him, and Jesus said to them, “Do you believe that I am able to do this?” They said to Him, “Yes, Lord.” Then He touched their eyes, saying, “It shall be done to you according to your faith.” And their eyes were opened. And Jesus sternly warned them: “See that no one knows about this!”</a:t>
            </a:r>
            <a:endParaRPr lang="en-US" sz="3600" b="1" i="1" dirty="0">
              <a:solidFill>
                <a:srgbClr val="F5FC3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4524315"/>
          </a:xfrm>
          <a:prstGeom prst="rect">
            <a:avLst/>
          </a:prstGeom>
          <a:noFill/>
        </p:spPr>
        <p:txBody>
          <a:bodyPr wrap="square">
            <a:spAutoFit/>
          </a:bodyPr>
          <a:lstStyle/>
          <a:p>
            <a:r>
              <a:rPr lang="en-US" sz="3600" b="1" i="1" dirty="0">
                <a:solidFill>
                  <a:srgbClr val="F5FC30"/>
                </a:solidFill>
              </a:rPr>
              <a:t>Matthew 9:27–38</a:t>
            </a:r>
            <a:endParaRPr lang="en-US" sz="3600" b="1" i="1" dirty="0">
              <a:solidFill>
                <a:srgbClr val="F5FC30"/>
              </a:solidFill>
            </a:endParaRPr>
          </a:p>
          <a:p>
            <a:r>
              <a:rPr lang="en-US" sz="3600" b="1" i="1" dirty="0">
                <a:solidFill>
                  <a:srgbClr val="F5FC30"/>
                </a:solidFill>
              </a:rPr>
              <a:t>But they went out and spread the news about Him throughout all that land. As they were going out, a mute, demon-possessed man was brought to Him. After the demon was cast out, the mute man spoke; and the crowds were amazed, and were saying, “Nothing like this has ever been seen in Israel.” But the Pharisees were saying, “He casts out the demons by the ruler of the demons.”</a:t>
            </a:r>
            <a:endParaRPr lang="en-US" sz="3600" b="1" i="1" dirty="0">
              <a:solidFill>
                <a:srgbClr val="F5FC3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5632311"/>
          </a:xfrm>
          <a:prstGeom prst="rect">
            <a:avLst/>
          </a:prstGeom>
          <a:noFill/>
        </p:spPr>
        <p:txBody>
          <a:bodyPr wrap="square">
            <a:spAutoFit/>
          </a:bodyPr>
          <a:lstStyle/>
          <a:p>
            <a:r>
              <a:rPr lang="en-US" sz="3600" b="1" i="1" dirty="0">
                <a:solidFill>
                  <a:srgbClr val="F5FC30"/>
                </a:solidFill>
              </a:rPr>
              <a:t>Matthew 9:27–38</a:t>
            </a:r>
            <a:endParaRPr lang="en-US" sz="3600" b="1" i="1" dirty="0">
              <a:solidFill>
                <a:srgbClr val="F5FC30"/>
              </a:solidFill>
            </a:endParaRPr>
          </a:p>
          <a:p>
            <a:r>
              <a:rPr lang="en-US" sz="3600" b="1" i="1" dirty="0">
                <a:solidFill>
                  <a:srgbClr val="F5FC30"/>
                </a:solidFill>
              </a:rPr>
              <a:t>Jesus was going through all the cities and villages, teaching in their synagogues and proclaiming the gospel of the kingdom, and healing every kind of disease and every kind of sickness. Seeing the people, He felt compassion for them, because they were distressed and dispirited like sheep without a shepherd. Then He said to His disciples, “The harvest is plentiful, but the workers are few. “Therefore beseech the Lord of the harvest to send out workers into His harvest.”” (NASB95)</a:t>
            </a:r>
            <a:endParaRPr lang="en-US" sz="3600" b="1" i="1" dirty="0">
              <a:solidFill>
                <a:srgbClr val="F5FC3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27994"/>
            <a:ext cx="11412241" cy="8128635"/>
          </a:xfrm>
          <a:prstGeom prst="rect">
            <a:avLst/>
          </a:prstGeom>
          <a:noFill/>
        </p:spPr>
        <p:txBody>
          <a:bodyPr wrap="square">
            <a:spAutoFit/>
          </a:bodyPr>
          <a:lstStyle/>
          <a:p>
            <a:r>
              <a:rPr lang="en-US" sz="3600" b="1" i="1" dirty="0">
                <a:solidFill>
                  <a:srgbClr val="F5FC30"/>
                </a:solidFill>
              </a:rPr>
              <a:t>Jesus and the Blind Men</a:t>
            </a:r>
            <a:endParaRPr lang="en-US" sz="3600" b="1" i="1" dirty="0">
              <a:solidFill>
                <a:srgbClr val="F5FC30"/>
              </a:solidFill>
            </a:endParaRPr>
          </a:p>
          <a:p>
            <a:r>
              <a:rPr lang="en-US" sz="3600" b="1" i="1" dirty="0">
                <a:solidFill>
                  <a:srgbClr val="F5FC30"/>
                </a:solidFill>
              </a:rPr>
              <a:t>	Son of David?</a:t>
            </a:r>
            <a:endParaRPr lang="en-US" sz="3600" b="1" i="1" dirty="0">
              <a:solidFill>
                <a:srgbClr val="F5FC30"/>
              </a:solidFill>
            </a:endParaRPr>
          </a:p>
          <a:p>
            <a:endParaRPr lang="en-US" sz="3600" b="1" i="1" dirty="0">
              <a:solidFill>
                <a:srgbClr val="F5FC30"/>
              </a:solidFill>
            </a:endParaRPr>
          </a:p>
          <a:p>
            <a:pPr marL="0" marR="0">
              <a:lnSpc>
                <a:spcPct val="115000"/>
              </a:lnSpc>
              <a:spcBef>
                <a:spcPts val="0"/>
              </a:spcBef>
              <a:spcAft>
                <a:spcPts val="1000"/>
              </a:spcAft>
            </a:pPr>
            <a:r>
              <a:rPr lang="en-US" sz="3600" b="1" dirty="0">
                <a:solidFill>
                  <a:srgbClr val="FFFF00"/>
                </a:solidFill>
                <a:effectLst/>
                <a:latin typeface="Calibri" panose="020F0502020204030204" pitchFamily="34" charset="0"/>
                <a:sym typeface="+mn-ea"/>
              </a:rPr>
              <a:t>Psalm 89:34–37 </a:t>
            </a:r>
            <a:endParaRPr lang="en-US" sz="36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600" b="1" dirty="0">
                <a:solidFill>
                  <a:srgbClr val="FFFF00"/>
                </a:solidFill>
                <a:effectLst/>
                <a:latin typeface="Calibri" panose="020F0502020204030204" pitchFamily="34" charset="0"/>
                <a:sym typeface="+mn-ea"/>
              </a:rPr>
              <a:t>“My covenant I will not violate, Nor will I alter the utterance of My lips. “Once I have sworn by My holiness; I will not lie to David. “His descendants shall endure forever And his throne as the sun before Me. “It shall be established forever like the moon, And the witness in the sky is faithful.” Selah.” (NASB95)</a:t>
            </a:r>
            <a:endParaRPr lang="en-US" sz="3600" b="1" i="1" dirty="0">
              <a:solidFill>
                <a:srgbClr val="FFFF00"/>
              </a:solidFill>
            </a:endParaRPr>
          </a:p>
          <a:p>
            <a:endParaRPr lang="en-US" sz="3600" b="1" i="1" dirty="0">
              <a:solidFill>
                <a:srgbClr val="F5FC30"/>
              </a:solidFill>
            </a:endParaRPr>
          </a:p>
          <a:p>
            <a:br>
              <a:rPr lang="en-US" sz="3600" b="1" i="1" dirty="0">
                <a:solidFill>
                  <a:srgbClr val="F5FC30"/>
                </a:solidFill>
              </a:rPr>
            </a:br>
            <a:endParaRPr lang="en-US" sz="3600" b="1" i="1" dirty="0">
              <a:solidFill>
                <a:srgbClr val="F5FC3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820" y="110490"/>
            <a:ext cx="11660505" cy="7028815"/>
          </a:xfrm>
          <a:prstGeom prst="rect">
            <a:avLst/>
          </a:prstGeom>
          <a:noFill/>
        </p:spPr>
        <p:txBody>
          <a:bodyPr wrap="square">
            <a:spAutoFit/>
          </a:bodyPr>
          <a:lstStyle/>
          <a:p>
            <a:r>
              <a:rPr lang="en-US" sz="3600" b="1" i="1" dirty="0">
                <a:solidFill>
                  <a:srgbClr val="F5FC30"/>
                </a:solidFill>
              </a:rPr>
              <a:t>Jesus and the Blind Men</a:t>
            </a:r>
            <a:endParaRPr lang="en-US" sz="3600" b="1" i="1" dirty="0">
              <a:solidFill>
                <a:srgbClr val="F5FC30"/>
              </a:solidFill>
            </a:endParaRPr>
          </a:p>
          <a:p>
            <a:r>
              <a:rPr lang="en-US" sz="3600" b="1" i="1" dirty="0">
                <a:solidFill>
                  <a:srgbClr val="F5FC30"/>
                </a:solidFill>
              </a:rPr>
              <a:t>	According to your faith?</a:t>
            </a:r>
            <a:endParaRPr lang="en-US" sz="3600" b="1" i="1" dirty="0">
              <a:solidFill>
                <a:srgbClr val="F5FC30"/>
              </a:solidFill>
            </a:endParaRPr>
          </a:p>
          <a:p>
            <a:endParaRPr lang="en-US" sz="3600" b="1" i="1" dirty="0">
              <a:solidFill>
                <a:srgbClr val="F5FC30"/>
              </a:solidFill>
            </a:endParaRPr>
          </a:p>
          <a:p>
            <a:pPr marL="0" marR="0">
              <a:lnSpc>
                <a:spcPct val="115000"/>
              </a:lnSpc>
              <a:spcBef>
                <a:spcPts val="0"/>
              </a:spcBef>
              <a:spcAft>
                <a:spcPts val="1000"/>
              </a:spcAft>
            </a:pPr>
            <a:r>
              <a:rPr lang="en-US" sz="3600" b="1" dirty="0">
                <a:solidFill>
                  <a:srgbClr val="FFFF00"/>
                </a:solidFill>
                <a:effectLst/>
                <a:latin typeface="Calibri" panose="020F0502020204030204" pitchFamily="34" charset="0"/>
                <a:sym typeface="+mn-ea"/>
              </a:rPr>
              <a:t>Matthew 7:7–11 </a:t>
            </a:r>
            <a:endParaRPr lang="en-US" sz="36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200" b="1" dirty="0">
                <a:solidFill>
                  <a:srgbClr val="FFFF00"/>
                </a:solidFill>
                <a:effectLst/>
                <a:latin typeface="Calibri" panose="020F0502020204030204" pitchFamily="34" charset="0"/>
                <a:sym typeface="+mn-ea"/>
              </a:rPr>
              <a:t>“Ask, and it will be given to you; seek, and you will find; knock, and it will be opened to you. “For everyone who asks receives, and he who seeks finds, and to him who knocks it will be opened. .... “If you then, being evil, know how to give good gifts to your children, how much more will your Father who is in heaven give what is good to those who ask Him!” (NASB95) </a:t>
            </a:r>
            <a:r>
              <a:rPr lang="en-US" sz="3200" b="1" i="1" dirty="0">
                <a:solidFill>
                  <a:srgbClr val="FFFF00"/>
                </a:solidFill>
              </a:rPr>
              <a:t>	</a:t>
            </a:r>
            <a:endParaRPr lang="en-US" sz="3200" b="1" i="1" dirty="0">
              <a:solidFill>
                <a:srgbClr val="FFFF00"/>
              </a:solidFill>
            </a:endParaRPr>
          </a:p>
          <a:p>
            <a:br>
              <a:rPr lang="en-US" sz="3200" b="1" i="1" dirty="0">
                <a:solidFill>
                  <a:srgbClr val="FFFF00"/>
                </a:solidFill>
              </a:rPr>
            </a:br>
            <a:endParaRPr lang="en-US" sz="3200" b="1" i="1"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185535"/>
          </a:xfrm>
          <a:prstGeom prst="rect">
            <a:avLst/>
          </a:prstGeom>
          <a:noFill/>
        </p:spPr>
        <p:txBody>
          <a:bodyPr wrap="square">
            <a:spAutoFit/>
          </a:bodyPr>
          <a:lstStyle/>
          <a:p>
            <a:r>
              <a:rPr lang="en-US" sz="3600" b="1" i="1" dirty="0">
                <a:solidFill>
                  <a:srgbClr val="F5FC30"/>
                </a:solidFill>
              </a:rPr>
              <a:t>Jesus and the Crowd (pt.1)</a:t>
            </a:r>
            <a:endParaRPr lang="en-US" sz="3600" b="1" i="1" dirty="0">
              <a:solidFill>
                <a:srgbClr val="F5FC30"/>
              </a:solidFill>
            </a:endParaRPr>
          </a:p>
          <a:p>
            <a:r>
              <a:rPr lang="en-US" sz="3600" b="1" i="1" dirty="0">
                <a:solidFill>
                  <a:srgbClr val="F5FC30"/>
                </a:solidFill>
              </a:rPr>
              <a:t>	Unsure vs. Certain vs. Right</a:t>
            </a:r>
            <a:endParaRPr lang="en-US" sz="3600" b="1" i="1" dirty="0">
              <a:solidFill>
                <a:srgbClr val="F5FC30"/>
              </a:solidFill>
            </a:endParaRPr>
          </a:p>
          <a:p>
            <a:endParaRPr lang="en-US" sz="3600" b="1" i="1" dirty="0">
              <a:solidFill>
                <a:srgbClr val="F5FC30"/>
              </a:solidFill>
            </a:endParaRPr>
          </a:p>
          <a:p>
            <a:r>
              <a:rPr lang="en-US" sz="3600" b="1" i="1" dirty="0">
                <a:solidFill>
                  <a:srgbClr val="F5FC30"/>
                </a:solidFill>
              </a:rPr>
              <a:t>Luke 12:51–53</a:t>
            </a:r>
            <a:endParaRPr lang="en-US" sz="3600" b="1" i="1" dirty="0">
              <a:solidFill>
                <a:srgbClr val="F5FC30"/>
              </a:solidFill>
            </a:endParaRPr>
          </a:p>
          <a:p>
            <a:r>
              <a:rPr lang="en-US" sz="3600" b="1" i="1" dirty="0">
                <a:solidFill>
                  <a:srgbClr val="F5FC30"/>
                </a:solidFill>
              </a:rPr>
              <a:t>“Do you suppose that I came to grant peace on earth? I tell you, no, but rather division; for from now on five members in one household will be divided, three against two and two against three. “They will be divided, father against son and son against father, mother against daughter and daughter against mother, mother-in-law against daughter-in-law and daughter-in-law against mother-in-law.” </a:t>
            </a:r>
            <a:endParaRPr lang="en-US" sz="3600" b="1" i="1" dirty="0">
              <a:solidFill>
                <a:srgbClr val="F5FC3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5631180"/>
          </a:xfrm>
          <a:prstGeom prst="rect">
            <a:avLst/>
          </a:prstGeom>
          <a:noFill/>
        </p:spPr>
        <p:txBody>
          <a:bodyPr wrap="square">
            <a:spAutoFit/>
          </a:bodyPr>
          <a:lstStyle/>
          <a:p>
            <a:r>
              <a:rPr lang="en-US" sz="3600" b="1" i="1" dirty="0">
                <a:solidFill>
                  <a:srgbClr val="F5FC30"/>
                </a:solidFill>
              </a:rPr>
              <a:t>Jesus and the Demon Possessed Man</a:t>
            </a:r>
            <a:endParaRPr lang="en-US" sz="3600" b="1" i="1" dirty="0">
              <a:solidFill>
                <a:srgbClr val="F5FC30"/>
              </a:solidFill>
            </a:endParaRPr>
          </a:p>
          <a:p>
            <a:r>
              <a:rPr lang="en-US" sz="3600" b="1" i="1" dirty="0">
                <a:solidFill>
                  <a:srgbClr val="F5FC30"/>
                </a:solidFill>
              </a:rPr>
              <a:t>	Same medicine, different application</a:t>
            </a:r>
            <a:endParaRPr lang="en-US" sz="3600" b="1" i="1" dirty="0">
              <a:solidFill>
                <a:srgbClr val="F5FC30"/>
              </a:solidFill>
            </a:endParaRPr>
          </a:p>
          <a:p>
            <a:endParaRPr lang="en-US" sz="3600" b="1" i="1" dirty="0">
              <a:solidFill>
                <a:srgbClr val="F5FC30"/>
              </a:solidFill>
            </a:endParaRPr>
          </a:p>
          <a:p>
            <a:r>
              <a:rPr lang="en-US" sz="3600" b="1" i="1" dirty="0">
                <a:solidFill>
                  <a:srgbClr val="F5FC30"/>
                </a:solidFill>
              </a:rPr>
              <a:t>1 Corinthians 12:27–28</a:t>
            </a:r>
            <a:endParaRPr lang="en-US" sz="3600" b="1" i="1" dirty="0">
              <a:solidFill>
                <a:srgbClr val="F5FC30"/>
              </a:solidFill>
            </a:endParaRPr>
          </a:p>
          <a:p>
            <a:r>
              <a:rPr lang="en-US" sz="3600" b="1" i="1" dirty="0">
                <a:solidFill>
                  <a:srgbClr val="F5FC30"/>
                </a:solidFill>
              </a:rPr>
              <a:t>Now you are Christ’s body, and individually members of it. And God has appointed in the church, first apostles, second prophets, third teachers, then miracles, then gifts of healings, helps, administrations, various kinds of tongues.” (NASB95)</a:t>
            </a:r>
            <a:endParaRPr lang="en-US" sz="3600" b="1" i="1" dirty="0">
              <a:solidFill>
                <a:srgbClr val="F5FC30"/>
              </a:solidFill>
            </a:endParaRPr>
          </a:p>
          <a:p>
            <a:r>
              <a:rPr lang="en-US" sz="3600" b="1" i="1" dirty="0">
                <a:solidFill>
                  <a:srgbClr val="F5FC30"/>
                </a:solidFill>
              </a:rPr>
              <a:t> </a:t>
            </a:r>
            <a:endParaRPr lang="en-US" sz="3600" b="1" i="1" dirty="0">
              <a:solidFill>
                <a:srgbClr val="F5FC3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7847330"/>
          </a:xfrm>
          <a:prstGeom prst="rect">
            <a:avLst/>
          </a:prstGeom>
          <a:noFill/>
        </p:spPr>
        <p:txBody>
          <a:bodyPr wrap="square">
            <a:spAutoFit/>
          </a:bodyPr>
          <a:lstStyle/>
          <a:p>
            <a:r>
              <a:rPr lang="en-US" sz="3600" b="1" i="1" dirty="0">
                <a:solidFill>
                  <a:srgbClr val="F5FC30"/>
                </a:solidFill>
              </a:rPr>
              <a:t>Jesus and the Crowd (pt.2)</a:t>
            </a:r>
            <a:endParaRPr lang="en-US" sz="3600" b="1" i="1" dirty="0">
              <a:solidFill>
                <a:srgbClr val="F5FC30"/>
              </a:solidFill>
            </a:endParaRPr>
          </a:p>
          <a:p>
            <a:r>
              <a:rPr lang="en-US" sz="3600" b="1" i="1" dirty="0">
                <a:solidFill>
                  <a:srgbClr val="F5FC30"/>
                </a:solidFill>
              </a:rPr>
              <a:t>	Unique but all the same</a:t>
            </a:r>
            <a:endParaRPr lang="en-US" sz="3600" b="1" i="1" dirty="0">
              <a:solidFill>
                <a:srgbClr val="F5FC30"/>
              </a:solidFill>
            </a:endParaRPr>
          </a:p>
          <a:p>
            <a:endParaRPr lang="en-US" sz="3600" b="1" i="1" dirty="0">
              <a:solidFill>
                <a:srgbClr val="F5FC30"/>
              </a:solidFill>
            </a:endParaRPr>
          </a:p>
          <a:p>
            <a:r>
              <a:rPr lang="en-US" sz="3600" b="1" i="1" dirty="0">
                <a:solidFill>
                  <a:srgbClr val="F5FC30"/>
                </a:solidFill>
              </a:rPr>
              <a:t>1 Corinthians 12:17–21</a:t>
            </a:r>
            <a:endParaRPr lang="en-US" sz="3600" b="1" i="1" dirty="0">
              <a:solidFill>
                <a:srgbClr val="F5FC30"/>
              </a:solidFill>
            </a:endParaRPr>
          </a:p>
          <a:p>
            <a:r>
              <a:rPr lang="en-US" sz="3600" b="1" i="1" dirty="0">
                <a:solidFill>
                  <a:srgbClr val="F5FC30"/>
                </a:solidFill>
              </a:rPr>
              <a:t>If the whole body were an eye, where would the hearing be? If the whole were hearing, where would the sense of smell be? But now God has placed the members, each one of them, in the body, just as He desired. If they were all one member, where would the body be? But now there are many members, but one body. And the eye cannot say to the hand, “I have no need of you”; or again the head to the feet, “I have no need of you.”” (NASB95)</a:t>
            </a:r>
            <a:endParaRPr lang="en-US" sz="3600" b="1" i="1" dirty="0">
              <a:solidFill>
                <a:srgbClr val="F5FC30"/>
              </a:solidFill>
            </a:endParaRPr>
          </a:p>
          <a:p>
            <a:endParaRPr lang="en-US" sz="3600" b="1" i="1" dirty="0">
              <a:solidFill>
                <a:srgbClr val="F5FC30"/>
              </a:solidFill>
            </a:endParaRPr>
          </a:p>
          <a:p>
            <a:r>
              <a:rPr lang="en-US" sz="3600" b="1" i="1" dirty="0">
                <a:solidFill>
                  <a:srgbClr val="F5FC30"/>
                </a:solidFill>
              </a:rPr>
              <a:t>	</a:t>
            </a:r>
            <a:endParaRPr lang="en-US" sz="3600" b="1" i="1" dirty="0">
              <a:solidFill>
                <a:srgbClr val="F5FC3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3812</Words>
  <Application>WPS Presentation</Application>
  <PresentationFormat>Widescreen</PresentationFormat>
  <Paragraphs>51</Paragraphs>
  <Slides>10</Slides>
  <Notes>10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SimSun</vt:lpstr>
      <vt:lpstr>Wingdings</vt:lpstr>
      <vt:lpstr>Calibri</vt:lpstr>
      <vt:lpstr>Arial Narrow</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203</cp:revision>
  <dcterms:created xsi:type="dcterms:W3CDTF">2023-01-28T17:36:00Z</dcterms:created>
  <dcterms:modified xsi:type="dcterms:W3CDTF">2024-02-24T14:43:27Z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