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67" r:id="rId3"/>
    <p:sldId id="344" r:id="rId4"/>
    <p:sldId id="355" r:id="rId5"/>
    <p:sldId id="373" r:id="rId6"/>
    <p:sldId id="376" r:id="rId7"/>
    <p:sldId id="382" r:id="rId8"/>
    <p:sldId id="383" r:id="rId9"/>
    <p:sldId id="384" r:id="rId10"/>
    <p:sldId id="385" r:id="rId11"/>
    <p:sldId id="386" r:id="rId12"/>
    <p:sldId id="387" r:id="rId13"/>
    <p:sldId id="388" r:id="rId14"/>
    <p:sldId id="390"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7" autoAdjust="0"/>
    <p:restoredTop sz="94599" autoAdjust="0"/>
  </p:normalViewPr>
  <p:slideViewPr>
    <p:cSldViewPr>
      <p:cViewPr varScale="1">
        <p:scale>
          <a:sx n="104" d="100"/>
          <a:sy n="104" d="100"/>
        </p:scale>
        <p:origin x="-78" y="-114"/>
      </p:cViewPr>
      <p:guideLst>
        <p:guide orient="horz" pos="2093"/>
        <p:guide orient="horz" pos="1695"/>
        <p:guide pos="3876"/>
        <p:guide pos="294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3064"/>
        <p:guide pos="225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30E6E22E-288A-414B-A8DE-E4DBD03D5FC0}" type="datetimeFigureOut">
              <a:rPr lang="en-US"/>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01114579-D02A-4B51-B5DF-8EC449F77AC7}" type="slidenum">
              <a:rPr/>
            </a:fld>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9A9AE7E-E0F9-4C51-AD9A-F4C3A6E23BBF}" type="datetimeFigureOut">
              <a:rPr lang="en-US"/>
            </a:fld>
            <a:endParaRPr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6074690-7256-4BB9-AC0F-97AEAE8CDEC2}" type="slidenum">
              <a:rPr/>
            </a:fld>
            <a:endParaRP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E36636D-D922-432D-A958-524484B5923D}" type="datetimeFigureOut">
              <a:rPr lang="en-US" smtClean="0"/>
            </a:fld>
            <a:endParaRPr lang="en-US" dirty="0"/>
          </a:p>
        </p:txBody>
      </p:sp>
      <p:sp>
        <p:nvSpPr>
          <p:cNvPr id="16" name="Slide Number Placeholder 15"/>
          <p:cNvSpPr>
            <a:spLocks noGrp="1"/>
          </p:cNvSpPr>
          <p:nvPr>
            <p:ph type="sldNum" sz="quarter" idx="11"/>
          </p:nvPr>
        </p:nvSpPr>
        <p:spPr/>
        <p:txBody>
          <a:bodyPr/>
          <a:lstStyle/>
          <a:p>
            <a:fld id="{DF28FB93-0A08-4E7D-8E63-9EFA29F1E093}" type="slidenum">
              <a:rPr lang="en-US" smtClean="0"/>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8E36636D-D922-432D-A958-524484B5923D}" type="datetimeFigureOut">
              <a:rPr lang="en-US" smtClean="0"/>
            </a:fld>
            <a:endParaRPr lang="en-US" dirty="0"/>
          </a:p>
        </p:txBody>
      </p:sp>
      <p:sp>
        <p:nvSpPr>
          <p:cNvPr id="15" name="Slide Number Placeholder 14"/>
          <p:cNvSpPr>
            <a:spLocks noGrp="1"/>
          </p:cNvSpPr>
          <p:nvPr>
            <p:ph type="sldNum" sz="quarter" idx="15"/>
          </p:nvPr>
        </p:nvSpPr>
        <p:spPr/>
        <p:txBody>
          <a:bodyPr/>
          <a:lstStyle>
            <a:lvl1pPr algn="ctr">
              <a:defRPr/>
            </a:lvl1pPr>
          </a:lstStyle>
          <a:p>
            <a:fld id="{DF28FB93-0A08-4E7D-8E63-9EFA29F1E093}" type="slidenum">
              <a:rPr lang="en-US" smtClean="0"/>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36636D-D922-432D-A958-524484B5923D}"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fld>
            <a:endParaRPr lang="en-US" dirty="0"/>
          </a:p>
        </p:txBody>
      </p:sp>
      <p:sp>
        <p:nvSpPr>
          <p:cNvPr id="2" name="Title 1"/>
          <p:cNvSpPr>
            <a:spLocks noGrp="1"/>
          </p:cNvSpPr>
          <p:nvPr>
            <p:ph type="title"/>
          </p:nvPr>
        </p:nvSpPr>
        <p:spPr/>
        <p:txBody>
          <a:bodyPr/>
          <a:lstStyle/>
          <a:p>
            <a:r>
              <a:rPr kumimoji="0" lang="en-US"/>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F28FB93-0A08-4E7D-8E63-9EFA29F1E093}" type="slidenum">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6636D-D922-432D-A958-524484B5923D}"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fld>
            <a:endParaRPr lang="en-US" dirty="0"/>
          </a:p>
        </p:txBody>
      </p:sp>
      <p:sp>
        <p:nvSpPr>
          <p:cNvPr id="2" name="Title 1"/>
          <p:cNvSpPr>
            <a:spLocks noGrp="1"/>
          </p:cNvSpPr>
          <p:nvPr>
            <p:ph type="title"/>
          </p:nvPr>
        </p:nvSpPr>
        <p:spPr/>
        <p:txBody>
          <a:bodyPr/>
          <a:lstStyle/>
          <a:p>
            <a:r>
              <a:rPr kumimoji="0" lang="en-US"/>
              <a:t>Click to edit Master title style</a:t>
            </a:r>
            <a:endParaRPr kumimoji="0"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endParaRPr kumimoji="0" lang="en-US"/>
          </a:p>
        </p:txBody>
      </p:sp>
      <p:sp>
        <p:nvSpPr>
          <p:cNvPr id="8" name="Date Placeholder 7"/>
          <p:cNvSpPr>
            <a:spLocks noGrp="1"/>
          </p:cNvSpPr>
          <p:nvPr>
            <p:ph type="dt" sz="half" idx="14"/>
          </p:nvPr>
        </p:nvSpPr>
        <p:spPr/>
        <p:txBody>
          <a:bodyPr/>
          <a:lstStyle/>
          <a:p>
            <a:fld id="{8E36636D-D922-432D-A958-524484B5923D}" type="datetimeFigureOut">
              <a:rPr lang="en-US" smtClean="0"/>
            </a:fld>
            <a:endParaRPr lang="en-US" dirty="0"/>
          </a:p>
        </p:txBody>
      </p:sp>
      <p:sp>
        <p:nvSpPr>
          <p:cNvPr id="9" name="Slide Number Placeholder 8"/>
          <p:cNvSpPr>
            <a:spLocks noGrp="1"/>
          </p:cNvSpPr>
          <p:nvPr>
            <p:ph type="sldNum" sz="quarter" idx="15"/>
          </p:nvPr>
        </p:nvSpPr>
        <p:spPr/>
        <p:txBody>
          <a:bodyPr/>
          <a:lstStyle/>
          <a:p>
            <a:fld id="{DF28FB93-0A08-4E7D-8E63-9EFA29F1E093}" type="slidenum">
              <a:rPr lang="en-US" smtClean="0"/>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8" name="Date Placeholder 7"/>
          <p:cNvSpPr>
            <a:spLocks noGrp="1"/>
          </p:cNvSpPr>
          <p:nvPr>
            <p:ph type="dt" sz="half" idx="10"/>
          </p:nvPr>
        </p:nvSpPr>
        <p:spPr/>
        <p:txBody>
          <a:bodyPr/>
          <a:lstStyle/>
          <a:p>
            <a:fld id="{8E36636D-D922-432D-A958-524484B5923D}" type="datetimeFigureOut">
              <a:rPr lang="en-US" smtClean="0"/>
            </a:fld>
            <a:endParaRPr lang="en-US" dirty="0"/>
          </a:p>
        </p:txBody>
      </p:sp>
      <p:sp>
        <p:nvSpPr>
          <p:cNvPr id="9" name="Slide Number Placeholder 8"/>
          <p:cNvSpPr>
            <a:spLocks noGrp="1"/>
          </p:cNvSpPr>
          <p:nvPr>
            <p:ph type="sldNum" sz="quarter" idx="11"/>
          </p:nvPr>
        </p:nvSpPr>
        <p:spPr/>
        <p:txBody>
          <a:bodyPr/>
          <a:lstStyle/>
          <a:p>
            <a:fld id="{DF28FB93-0A08-4E7D-8E63-9EFA29F1E093}" type="slidenum">
              <a:rPr lang="en-US" smtClean="0"/>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65000"/>
            <a:duotone>
              <a:schemeClr val="phClr">
                <a:shade val="12000"/>
                <a:satMod val="240000"/>
              </a:schemeClr>
              <a:schemeClr val="phClr">
                <a:tint val="65000"/>
              </a:schemeClr>
            </a:duotone>
          </a:blip>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8E36636D-D922-432D-A958-524484B5923D}" type="datetimeFigureOut">
              <a:rPr lang="en-US" smtClean="0"/>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F28FB93-0A08-4E7D-8E63-9EFA29F1E093}" type="slidenum">
              <a:rPr lang="en-US" smtClean="0"/>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7.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pc="0" dirty="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Lesson </a:t>
            </a:r>
            <a:r>
              <a:rPr lang="en-US" spc="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17</a:t>
            </a:r>
            <a:endParaRPr lang="en-US" spc="0" dirty="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endParaRPr>
          </a:p>
          <a:p>
            <a:r>
              <a:rPr lang="en-US" spc="0" dirty="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Chapter </a:t>
            </a:r>
            <a:r>
              <a:rPr lang="en-US" spc="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3</a:t>
            </a:r>
            <a:r>
              <a:rPr lang="en-US" spc="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 </a:t>
            </a:r>
            <a:r>
              <a:rPr lang="en-US" spc="0" dirty="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vss. </a:t>
            </a:r>
            <a:r>
              <a:rPr lang="en-US" spc="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rPr>
              <a:t>1-2</a:t>
            </a:r>
            <a:endParaRPr lang="en-US" spc="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reflection blurRad="6350" stA="60000" endA="900" endPos="58000" dir="5400000" sy="-100000" algn="bl" rotWithShape="0"/>
              </a:effectLst>
            </a:endParaRPr>
          </a:p>
        </p:txBody>
      </p:sp>
      <p:sp>
        <p:nvSpPr>
          <p:cNvPr id="4" name="Rectangle 3"/>
          <p:cNvSpPr/>
          <p:nvPr/>
        </p:nvSpPr>
        <p:spPr>
          <a:xfrm>
            <a:off x="1447800" y="1657350"/>
            <a:ext cx="63257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0000" endA="300" endPos="50000" dist="29997" dir="5400000" sy="-100000" algn="bl" rotWithShape="0"/>
                </a:effectLst>
              </a:rPr>
              <a:t>The Book of James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0000" endA="300" endPos="50000" dist="29997" dir="5400000" sy="-100000" algn="bl" rotWithShape="0"/>
              </a:effectLst>
            </a:endParaRPr>
          </a:p>
        </p:txBody>
      </p:sp>
      <p:pic>
        <p:nvPicPr>
          <p:cNvPr id="2" name="Picture 1" descr="pastedImagebase640[718]"/>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468110" y="-4445"/>
            <a:ext cx="2736850" cy="2177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462280" y="791845"/>
            <a:ext cx="8312785" cy="2430145"/>
          </a:xfrm>
          <a:prstGeom prst="rect">
            <a:avLst/>
          </a:prstGeom>
          <a:noFill/>
        </p:spPr>
        <p:txBody>
          <a:bodyPr wrap="square" rtlCol="0" anchor="t">
            <a:spAutoFit/>
          </a:bodyPr>
          <a:p>
            <a:r>
              <a:rPr lang="en-US" sz="3200">
                <a:solidFill>
                  <a:schemeClr val="bg1"/>
                </a:solidFill>
              </a:rPr>
              <a:t>Wrong motive#3; Material Gain</a:t>
            </a:r>
            <a:endParaRPr lang="en-US" sz="3200">
              <a:solidFill>
                <a:schemeClr val="bg1"/>
              </a:solidFill>
            </a:endParaRPr>
          </a:p>
          <a:p>
            <a:endParaRPr lang="en-US" sz="2400">
              <a:solidFill>
                <a:schemeClr val="bg1"/>
              </a:solidFill>
            </a:endParaRPr>
          </a:p>
          <a:p>
            <a:r>
              <a:rPr lang="en-US" sz="2400">
                <a:solidFill>
                  <a:schemeClr val="bg1"/>
                </a:solidFill>
              </a:rPr>
              <a:t>1 Peter 5:2 (NASB95)</a:t>
            </a:r>
            <a:endParaRPr lang="en-US" sz="2400">
              <a:solidFill>
                <a:schemeClr val="bg1"/>
              </a:solidFill>
            </a:endParaRPr>
          </a:p>
          <a:p>
            <a:r>
              <a:rPr lang="en-US" sz="2400">
                <a:solidFill>
                  <a:schemeClr val="bg1"/>
                </a:solidFill>
              </a:rPr>
              <a:t>                shepherd the flock of God among you, exercising oversight not under compulsion, but voluntarily, according to the will of God; and </a:t>
            </a:r>
            <a:r>
              <a:rPr lang="en-US" sz="2400" u="sng">
                <a:solidFill>
                  <a:schemeClr val="bg1"/>
                </a:solidFill>
              </a:rPr>
              <a:t>not for sordid gain</a:t>
            </a:r>
            <a:r>
              <a:rPr lang="en-US" sz="2400">
                <a:solidFill>
                  <a:schemeClr val="bg1"/>
                </a:solidFill>
              </a:rPr>
              <a:t>, but with eagerness;</a:t>
            </a:r>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462280" y="791845"/>
            <a:ext cx="8312785" cy="2061210"/>
          </a:xfrm>
          <a:prstGeom prst="rect">
            <a:avLst/>
          </a:prstGeom>
          <a:noFill/>
        </p:spPr>
        <p:txBody>
          <a:bodyPr wrap="square" rtlCol="0" anchor="t">
            <a:spAutoFit/>
          </a:bodyPr>
          <a:p>
            <a:r>
              <a:rPr lang="en-US" sz="3200">
                <a:solidFill>
                  <a:schemeClr val="bg1"/>
                </a:solidFill>
              </a:rPr>
              <a:t>Wrong motive#3; Material Gain</a:t>
            </a:r>
            <a:endParaRPr lang="en-US" sz="3200">
              <a:solidFill>
                <a:schemeClr val="bg1"/>
              </a:solidFill>
            </a:endParaRPr>
          </a:p>
          <a:p>
            <a:endParaRPr lang="en-US" sz="2400">
              <a:solidFill>
                <a:schemeClr val="bg1"/>
              </a:solidFill>
            </a:endParaRPr>
          </a:p>
          <a:p>
            <a:r>
              <a:rPr lang="en-US" sz="2400">
                <a:solidFill>
                  <a:schemeClr val="bg1"/>
                </a:solidFill>
              </a:rPr>
              <a:t>1 Timothy 1:5 (NASB95)</a:t>
            </a:r>
            <a:endParaRPr lang="en-US" sz="2400">
              <a:solidFill>
                <a:schemeClr val="bg1"/>
              </a:solidFill>
            </a:endParaRPr>
          </a:p>
          <a:p>
            <a:r>
              <a:rPr lang="en-US" sz="2400">
                <a:solidFill>
                  <a:schemeClr val="bg1"/>
                </a:solidFill>
              </a:rPr>
              <a:t>              But the goal of our instruction is love from a pure heart and a good conscience and a sincere faith.</a:t>
            </a:r>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177165" y="725805"/>
            <a:ext cx="3314065" cy="953135"/>
          </a:xfrm>
          <a:prstGeom prst="rect">
            <a:avLst/>
          </a:prstGeom>
          <a:noFill/>
        </p:spPr>
        <p:txBody>
          <a:bodyPr wrap="square" rtlCol="0" anchor="t">
            <a:spAutoFit/>
          </a:bodyPr>
          <a:p>
            <a:endParaRPr lang="en-US" sz="2400">
              <a:solidFill>
                <a:schemeClr val="bg1"/>
              </a:solidFill>
            </a:endParaRPr>
          </a:p>
          <a:p>
            <a:endParaRPr lang="en-US" sz="3200">
              <a:solidFill>
                <a:schemeClr val="bg1"/>
              </a:solidFill>
            </a:endParaRPr>
          </a:p>
        </p:txBody>
      </p:sp>
      <p:pic>
        <p:nvPicPr>
          <p:cNvPr id="6" name="Picture 5"/>
          <p:cNvPicPr>
            <a:picLocks noChangeAspect="1"/>
          </p:cNvPicPr>
          <p:nvPr/>
        </p:nvPicPr>
        <p:blipFill>
          <a:blip r:embed="rId2"/>
          <a:stretch>
            <a:fillRect/>
          </a:stretch>
        </p:blipFill>
        <p:spPr>
          <a:xfrm>
            <a:off x="5962015" y="1678940"/>
            <a:ext cx="2947035" cy="2990215"/>
          </a:xfrm>
          <a:prstGeom prst="rect">
            <a:avLst/>
          </a:prstGeom>
          <a:effectLst>
            <a:innerShdw blurRad="63500" dist="50800" dir="8100000">
              <a:prstClr val="black">
                <a:alpha val="50000"/>
              </a:prstClr>
            </a:innerShdw>
            <a:softEdge rad="190500"/>
          </a:effectLst>
        </p:spPr>
      </p:pic>
      <p:pic>
        <p:nvPicPr>
          <p:cNvPr id="7" name="Picture 6"/>
          <p:cNvPicPr>
            <a:picLocks noChangeAspect="1"/>
          </p:cNvPicPr>
          <p:nvPr/>
        </p:nvPicPr>
        <p:blipFill>
          <a:blip r:embed="rId3"/>
          <a:stretch>
            <a:fillRect/>
          </a:stretch>
        </p:blipFill>
        <p:spPr>
          <a:xfrm rot="18540000">
            <a:off x="6911975" y="3983990"/>
            <a:ext cx="763905" cy="852805"/>
          </a:xfrm>
          <a:prstGeom prst="rect">
            <a:avLst/>
          </a:prstGeom>
          <a:effectLst>
            <a:reflection endPos="0" dist="50800" dir="5400000" sy="-100000" algn="bl" rotWithShape="0"/>
          </a:effectLst>
        </p:spPr>
      </p:pic>
      <p:pic>
        <p:nvPicPr>
          <p:cNvPr id="8" name="Picture 7"/>
          <p:cNvPicPr>
            <a:picLocks noChangeAspect="1"/>
          </p:cNvPicPr>
          <p:nvPr/>
        </p:nvPicPr>
        <p:blipFill>
          <a:blip r:embed="rId4"/>
          <a:stretch>
            <a:fillRect/>
          </a:stretch>
        </p:blipFill>
        <p:spPr>
          <a:xfrm>
            <a:off x="457200" y="114300"/>
            <a:ext cx="5695950" cy="881380"/>
          </a:xfrm>
          <a:prstGeom prst="rect">
            <a:avLst/>
          </a:prstGeom>
        </p:spPr>
      </p:pic>
      <p:pic>
        <p:nvPicPr>
          <p:cNvPr id="9" name="Picture 8"/>
          <p:cNvPicPr>
            <a:picLocks noChangeAspect="1"/>
          </p:cNvPicPr>
          <p:nvPr/>
        </p:nvPicPr>
        <p:blipFill>
          <a:blip r:embed="rId5"/>
          <a:stretch>
            <a:fillRect/>
          </a:stretch>
        </p:blipFill>
        <p:spPr>
          <a:xfrm>
            <a:off x="25400" y="1102995"/>
            <a:ext cx="5468620" cy="3566795"/>
          </a:xfrm>
          <a:prstGeom prst="rect">
            <a:avLst/>
          </a:prstGeom>
          <a:effectLst>
            <a:innerShdw blurRad="558800" dist="101600" dir="8100000">
              <a:prstClr val="black">
                <a:alpha val="50000"/>
              </a:prstClr>
            </a:innerShdw>
            <a:softEdge rad="63500"/>
          </a:effectLst>
        </p:spPr>
      </p:pic>
      <p:sp>
        <p:nvSpPr>
          <p:cNvPr id="10" name="Text Box 9"/>
          <p:cNvSpPr txBox="1"/>
          <p:nvPr/>
        </p:nvSpPr>
        <p:spPr>
          <a:xfrm>
            <a:off x="5307965" y="3449320"/>
            <a:ext cx="845185" cy="645160"/>
          </a:xfrm>
          <a:prstGeom prst="rect">
            <a:avLst/>
          </a:prstGeom>
          <a:noFill/>
        </p:spPr>
        <p:txBody>
          <a:bodyPr wrap="square" rtlCol="0">
            <a:spAutoFit/>
          </a:bodyPr>
          <a:p>
            <a:r>
              <a:rPr lang="en-US" sz="36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a:t>
            </a:r>
            <a:endParaRPr lang="en-US" sz="36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pic>
        <p:nvPicPr>
          <p:cNvPr id="4" name="Picture 3"/>
          <p:cNvPicPr>
            <a:picLocks noChangeAspect="1"/>
          </p:cNvPicPr>
          <p:nvPr/>
        </p:nvPicPr>
        <p:blipFill>
          <a:blip r:embed="rId2"/>
          <a:stretch>
            <a:fillRect/>
          </a:stretch>
        </p:blipFill>
        <p:spPr>
          <a:xfrm>
            <a:off x="-70485" y="2555240"/>
            <a:ext cx="2367915" cy="2574290"/>
          </a:xfrm>
          <a:prstGeom prst="rect">
            <a:avLst/>
          </a:prstGeom>
          <a:effectLst>
            <a:softEdge rad="127000"/>
          </a:effectLst>
        </p:spPr>
      </p:pic>
      <p:pic>
        <p:nvPicPr>
          <p:cNvPr id="8" name="Picture 7"/>
          <p:cNvPicPr>
            <a:picLocks noChangeAspect="1"/>
          </p:cNvPicPr>
          <p:nvPr/>
        </p:nvPicPr>
        <p:blipFill>
          <a:blip r:embed="rId3"/>
          <a:stretch>
            <a:fillRect/>
          </a:stretch>
        </p:blipFill>
        <p:spPr>
          <a:xfrm>
            <a:off x="2545080" y="630555"/>
            <a:ext cx="5477510" cy="4375785"/>
          </a:xfrm>
          <a:prstGeom prst="rect">
            <a:avLst/>
          </a:prstGeom>
        </p:spPr>
      </p:pic>
      <p:pic>
        <p:nvPicPr>
          <p:cNvPr id="10" name="Picture 9"/>
          <p:cNvPicPr>
            <a:picLocks noChangeAspect="1"/>
          </p:cNvPicPr>
          <p:nvPr/>
        </p:nvPicPr>
        <p:blipFill>
          <a:blip r:embed="rId4"/>
          <a:stretch>
            <a:fillRect/>
          </a:stretch>
        </p:blipFill>
        <p:spPr>
          <a:xfrm>
            <a:off x="457200" y="114300"/>
            <a:ext cx="5695950" cy="881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370840" y="422910"/>
            <a:ext cx="8294370" cy="4103370"/>
          </a:xfrm>
        </p:spPr>
        <p:txBody>
          <a:bodyPr>
            <a:noAutofit/>
          </a:bodyPr>
          <a:lstStyle/>
          <a:p>
            <a:pPr>
              <a:buNone/>
            </a:pPr>
            <a:r>
              <a:rPr lang="en-US" sz="2000" i="1" dirty="0" smtClean="0">
                <a:solidFill>
                  <a:schemeClr val="bg1"/>
                </a:solidFill>
              </a:rPr>
              <a:t>James 3:1–2 (NASB95)</a:t>
            </a:r>
            <a:endParaRPr lang="en-US" sz="2000" i="1" dirty="0" smtClean="0">
              <a:solidFill>
                <a:schemeClr val="bg1"/>
              </a:solidFill>
            </a:endParaRPr>
          </a:p>
          <a:p>
            <a:pPr>
              <a:buNone/>
            </a:pPr>
            <a:endParaRPr lang="en-US" sz="2000" i="1" dirty="0" smtClean="0">
              <a:solidFill>
                <a:schemeClr val="bg1"/>
              </a:solidFill>
            </a:endParaRPr>
          </a:p>
          <a:p>
            <a:pPr>
              <a:buNone/>
            </a:pPr>
            <a:r>
              <a:rPr lang="en-US" sz="2000" i="1" dirty="0" smtClean="0">
                <a:solidFill>
                  <a:schemeClr val="bg1"/>
                </a:solidFill>
              </a:rPr>
              <a:t> Let not many of you become teachers, my brethren, knowing that as such we will incur a stricter judgment.  For we all stumble in many ways. If anyone does not stumble in what he says, he is a perfect man, able to bridle the whole body as well.</a:t>
            </a:r>
            <a:endParaRPr lang="en-US" sz="2000" i="1"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20405" y="38100"/>
            <a:ext cx="795655" cy="633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Acceptable 'Circular Reasoning' </a:t>
            </a:r>
            <a:r>
              <a:rPr lang="en-US" sz="2400">
                <a:ln>
                  <a:solidFill>
                    <a:sysClr val="windowText" lastClr="000000"/>
                  </a:solidFill>
                </a:ln>
                <a:gradFill>
                  <a:gsLst>
                    <a:gs pos="21000">
                      <a:srgbClr val="53575C"/>
                    </a:gs>
                    <a:gs pos="88000">
                      <a:srgbClr val="C5C7CA"/>
                    </a:gs>
                  </a:gsLst>
                  <a:lin ang="5400000"/>
                </a:gradFill>
                <a:effectLst/>
              </a:rPr>
              <a:t>(WEEK 5)</a:t>
            </a:r>
            <a:endParaRPr lang="en-US" sz="2400">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299720" y="791845"/>
            <a:ext cx="2844800" cy="4103370"/>
          </a:xfrm>
        </p:spPr>
        <p:txBody>
          <a:bodyPr>
            <a:noAutofit/>
          </a:bodyPr>
          <a:lstStyle/>
          <a:p>
            <a:pPr>
              <a:buNone/>
            </a:pPr>
            <a:r>
              <a:rPr lang="en-US" sz="2000" dirty="0" smtClean="0">
                <a:solidFill>
                  <a:schemeClr val="bg1"/>
                </a:solidFill>
              </a:rPr>
              <a:t>1:19- slow to speak</a:t>
            </a:r>
            <a:endParaRPr lang="en-US" sz="2000" dirty="0" smtClean="0">
              <a:solidFill>
                <a:schemeClr val="bg1"/>
              </a:solidFill>
            </a:endParaRPr>
          </a:p>
          <a:p>
            <a:pPr>
              <a:buNone/>
            </a:pPr>
            <a:r>
              <a:rPr lang="en-US" sz="2000" dirty="0" smtClean="0">
                <a:solidFill>
                  <a:schemeClr val="bg1"/>
                </a:solidFill>
              </a:rPr>
              <a:t>1:26- bridle your tongue</a:t>
            </a:r>
            <a:endParaRPr lang="en-US" sz="2000" dirty="0" smtClean="0">
              <a:solidFill>
                <a:schemeClr val="bg1"/>
              </a:solidFill>
            </a:endParaRPr>
          </a:p>
          <a:p>
            <a:pPr>
              <a:buNone/>
            </a:pPr>
            <a:endParaRPr lang="en-US" sz="2000" dirty="0" smtClean="0">
              <a:solidFill>
                <a:schemeClr val="bg1"/>
              </a:solidFill>
            </a:endParaRPr>
          </a:p>
          <a:p>
            <a:pPr>
              <a:buNone/>
            </a:pPr>
            <a:r>
              <a:rPr lang="en-US" sz="2000" dirty="0" smtClean="0">
                <a:solidFill>
                  <a:schemeClr val="bg1"/>
                </a:solidFill>
              </a:rPr>
              <a:t>2:12- speak and act as those  who will be judged by the Law of Liberty</a:t>
            </a:r>
            <a:endParaRPr lang="en-US" sz="2000" dirty="0" smtClean="0">
              <a:solidFill>
                <a:schemeClr val="bg1"/>
              </a:solidFill>
            </a:endParaRPr>
          </a:p>
          <a:p>
            <a:pPr>
              <a:buNone/>
            </a:pPr>
            <a:r>
              <a:rPr lang="en-US" sz="2000" dirty="0" smtClean="0">
                <a:solidFill>
                  <a:schemeClr val="bg1"/>
                </a:solidFill>
              </a:rPr>
              <a:t>2:14 </a:t>
            </a:r>
            <a:r>
              <a:rPr lang="en-US" sz="2000" u="sng" dirty="0" smtClean="0">
                <a:solidFill>
                  <a:schemeClr val="bg1"/>
                </a:solidFill>
              </a:rPr>
              <a:t>saying</a:t>
            </a:r>
            <a:r>
              <a:rPr lang="en-US" sz="2000" dirty="0" smtClean="0">
                <a:solidFill>
                  <a:schemeClr val="bg1"/>
                </a:solidFill>
              </a:rPr>
              <a:t> you have faith isn't  confirmation of it</a:t>
            </a:r>
            <a:endParaRPr lang="en-US" sz="2000" dirty="0" smtClean="0">
              <a:solidFill>
                <a:schemeClr val="bg1"/>
              </a:solidFill>
            </a:endParaRPr>
          </a:p>
          <a:p>
            <a:pPr>
              <a:buNone/>
            </a:pPr>
            <a:r>
              <a:rPr lang="en-US" sz="2000" dirty="0" smtClean="0">
                <a:solidFill>
                  <a:schemeClr val="bg1"/>
                </a:solidFill>
              </a:rPr>
              <a:t>3:1-12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68030" y="9525"/>
            <a:ext cx="795655" cy="633095"/>
          </a:xfrm>
          <a:prstGeom prst="rect">
            <a:avLst/>
          </a:prstGeom>
        </p:spPr>
      </p:pic>
      <p:pic>
        <p:nvPicPr>
          <p:cNvPr id="5" name="Picture 4"/>
          <p:cNvPicPr>
            <a:picLocks noChangeAspect="1"/>
          </p:cNvPicPr>
          <p:nvPr/>
        </p:nvPicPr>
        <p:blipFill>
          <a:blip r:embed="rId2"/>
          <a:stretch>
            <a:fillRect/>
          </a:stretch>
        </p:blipFill>
        <p:spPr>
          <a:xfrm>
            <a:off x="3318510" y="880110"/>
            <a:ext cx="5700395" cy="4089400"/>
          </a:xfrm>
          <a:prstGeom prst="rect">
            <a:avLst/>
          </a:prstGeom>
          <a:ln w="34925">
            <a:solidFill>
              <a:schemeClr val="accent6">
                <a:lumMod val="50000"/>
              </a:schemeClr>
            </a:solidFill>
          </a:ln>
          <a:effectLst>
            <a:outerShdw blurRad="50800" dist="114300" dir="12660000" algn="ctr" rotWithShape="0">
              <a:srgbClr val="000000">
                <a:alpha val="43000"/>
              </a:srgbClr>
            </a:outerShdw>
            <a:reflection stA="45000" endPos="6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Are James and Paul at Odds Again?</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4" name="Text Box 3"/>
          <p:cNvSpPr txBox="1"/>
          <p:nvPr/>
        </p:nvSpPr>
        <p:spPr>
          <a:xfrm>
            <a:off x="339090" y="791845"/>
            <a:ext cx="8465820" cy="4184650"/>
          </a:xfrm>
          <a:prstGeom prst="rect">
            <a:avLst/>
          </a:prstGeom>
          <a:noFill/>
          <a:ln w="19050">
            <a:noFill/>
          </a:ln>
        </p:spPr>
        <p:txBody>
          <a:bodyPr wrap="square" rtlCol="0">
            <a:spAutoFit/>
          </a:bodyPr>
          <a:p>
            <a:r>
              <a:rPr lang="en-US" sz="2400">
                <a:solidFill>
                  <a:schemeClr val="bg1"/>
                </a:solidFill>
                <a:latin typeface="Times New Roman" panose="02020603050405020304" charset="0"/>
                <a:cs typeface="Times New Roman" panose="02020603050405020304" charset="0"/>
              </a:rPr>
              <a:t>         </a:t>
            </a:r>
            <a:r>
              <a:rPr lang="en-US" sz="2200">
                <a:solidFill>
                  <a:schemeClr val="bg1"/>
                </a:solidFill>
                <a:latin typeface="Times New Roman" panose="02020603050405020304" charset="0"/>
                <a:cs typeface="Times New Roman" panose="02020603050405020304" charset="0"/>
              </a:rPr>
              <a:t> 1 Timothy 3:1 (NASB95)</a:t>
            </a:r>
            <a:endParaRPr lang="en-US" sz="2200">
              <a:solidFill>
                <a:schemeClr val="bg1"/>
              </a:solidFill>
              <a:latin typeface="Times New Roman" panose="02020603050405020304" charset="0"/>
              <a:cs typeface="Times New Roman" panose="02020603050405020304" charset="0"/>
            </a:endParaRPr>
          </a:p>
          <a:p>
            <a:r>
              <a:rPr lang="en-US" sz="2200">
                <a:solidFill>
                  <a:schemeClr val="bg1"/>
                </a:solidFill>
                <a:latin typeface="Times New Roman" panose="02020603050405020304" charset="0"/>
                <a:cs typeface="Times New Roman" panose="02020603050405020304" charset="0"/>
              </a:rPr>
              <a:t>             It is a trustworthy statement: if any man aspires to the office of overseer, it is a fine work he desires to do.</a:t>
            </a:r>
            <a:endParaRPr lang="en-US" sz="2200">
              <a:solidFill>
                <a:schemeClr val="bg1"/>
              </a:solidFill>
              <a:latin typeface="Times New Roman" panose="02020603050405020304" charset="0"/>
              <a:cs typeface="Times New Roman" panose="02020603050405020304" charset="0"/>
            </a:endParaRPr>
          </a:p>
          <a:p>
            <a:endParaRPr lang="en-US" sz="2200">
              <a:solidFill>
                <a:schemeClr val="bg1"/>
              </a:solidFill>
              <a:latin typeface="Times New Roman" panose="02020603050405020304" charset="0"/>
              <a:cs typeface="Times New Roman" panose="02020603050405020304" charset="0"/>
            </a:endParaRPr>
          </a:p>
          <a:p>
            <a:r>
              <a:rPr lang="en-US" sz="2200">
                <a:solidFill>
                  <a:schemeClr val="bg1"/>
                </a:solidFill>
                <a:latin typeface="Times New Roman" panose="02020603050405020304" charset="0"/>
                <a:cs typeface="Times New Roman" panose="02020603050405020304" charset="0"/>
              </a:rPr>
              <a:t>Hebrews 5:12 (NASB95)</a:t>
            </a:r>
            <a:endParaRPr lang="en-US" sz="2200">
              <a:solidFill>
                <a:schemeClr val="bg1"/>
              </a:solidFill>
              <a:latin typeface="Times New Roman" panose="02020603050405020304" charset="0"/>
              <a:cs typeface="Times New Roman" panose="02020603050405020304" charset="0"/>
            </a:endParaRPr>
          </a:p>
          <a:p>
            <a:r>
              <a:rPr lang="en-US" sz="2200">
                <a:solidFill>
                  <a:schemeClr val="bg1"/>
                </a:solidFill>
                <a:latin typeface="Times New Roman" panose="02020603050405020304" charset="0"/>
                <a:cs typeface="Times New Roman" panose="02020603050405020304" charset="0"/>
              </a:rPr>
              <a:t>            For though by this time you ought to be teachers, you have need again for someone to teach you the elementary principles of the oracles of God, and you have come to need milk and not solid food.</a:t>
            </a:r>
            <a:endParaRPr lang="en-US" sz="2200">
              <a:solidFill>
                <a:schemeClr val="bg1"/>
              </a:solidFill>
              <a:latin typeface="Times New Roman" panose="02020603050405020304" charset="0"/>
              <a:cs typeface="Times New Roman" panose="02020603050405020304" charset="0"/>
            </a:endParaRPr>
          </a:p>
          <a:p>
            <a:endParaRPr lang="en-US" sz="2200">
              <a:solidFill>
                <a:schemeClr val="bg1"/>
              </a:solidFill>
              <a:latin typeface="Times New Roman" panose="02020603050405020304" charset="0"/>
              <a:cs typeface="Times New Roman" panose="02020603050405020304" charset="0"/>
            </a:endParaRPr>
          </a:p>
          <a:p>
            <a:r>
              <a:rPr lang="en-US" sz="2200">
                <a:solidFill>
                  <a:schemeClr val="bg1"/>
                </a:solidFill>
                <a:latin typeface="Times New Roman" panose="02020603050405020304" charset="0"/>
                <a:cs typeface="Times New Roman" panose="02020603050405020304" charset="0"/>
              </a:rPr>
              <a:t>1 Timothy 5:17 (NASB95)</a:t>
            </a:r>
            <a:endParaRPr lang="en-US" sz="2200">
              <a:solidFill>
                <a:schemeClr val="bg1"/>
              </a:solidFill>
              <a:latin typeface="Times New Roman" panose="02020603050405020304" charset="0"/>
              <a:cs typeface="Times New Roman" panose="02020603050405020304" charset="0"/>
            </a:endParaRPr>
          </a:p>
          <a:p>
            <a:r>
              <a:rPr lang="en-US" sz="2200">
                <a:solidFill>
                  <a:schemeClr val="bg1"/>
                </a:solidFill>
                <a:latin typeface="Times New Roman" panose="02020603050405020304" charset="0"/>
                <a:cs typeface="Times New Roman" panose="02020603050405020304" charset="0"/>
              </a:rPr>
              <a:t>	 The elders who rule well are to be considered worthy of double honor, especially those who work hard at preaching and teaching.</a:t>
            </a:r>
            <a:endParaRPr lang="en-US" sz="2200">
              <a:solidFill>
                <a:schemeClr val="bg1"/>
              </a:solidFill>
              <a:latin typeface="Times New Roman" panose="02020603050405020304" charset="0"/>
              <a:cs typeface="Times New Roman" panose="02020603050405020304" charset="0"/>
            </a:endParaRPr>
          </a:p>
        </p:txBody>
      </p:sp>
      <p:sp>
        <p:nvSpPr>
          <p:cNvPr id="6" name="Rounded Rectangle 5"/>
          <p:cNvSpPr/>
          <p:nvPr/>
        </p:nvSpPr>
        <p:spPr>
          <a:xfrm>
            <a:off x="2609850" y="4134485"/>
            <a:ext cx="1617345" cy="449580"/>
          </a:xfrm>
          <a:prstGeom prst="round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Rounded Rectangle 6"/>
          <p:cNvSpPr/>
          <p:nvPr/>
        </p:nvSpPr>
        <p:spPr>
          <a:xfrm>
            <a:off x="1173480" y="4584065"/>
            <a:ext cx="6598285" cy="458470"/>
          </a:xfrm>
          <a:prstGeom prst="round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4" name="Text Box 3"/>
          <p:cNvSpPr txBox="1"/>
          <p:nvPr/>
        </p:nvSpPr>
        <p:spPr>
          <a:xfrm>
            <a:off x="102870" y="979805"/>
            <a:ext cx="8956675" cy="521970"/>
          </a:xfrm>
          <a:prstGeom prst="rect">
            <a:avLst/>
          </a:prstGeom>
          <a:solidFill>
            <a:srgbClr val="FFFF00"/>
          </a:solidFill>
          <a:ln w="19050">
            <a:noFill/>
          </a:ln>
        </p:spPr>
        <p:txBody>
          <a:bodyPr wrap="square" rtlCol="0">
            <a:spAutoFit/>
          </a:bodyPr>
          <a:p>
            <a:r>
              <a:rPr lang="en-US" sz="2400">
                <a:solidFill>
                  <a:schemeClr val="bg1"/>
                </a:solidFill>
                <a:latin typeface="Times New Roman" panose="02020603050405020304" charset="0"/>
                <a:cs typeface="Times New Roman" panose="02020603050405020304" charset="0"/>
              </a:rPr>
              <a:t>  </a:t>
            </a:r>
            <a:r>
              <a:rPr lang="en-US" sz="2800" b="1">
                <a:solidFill>
                  <a:schemeClr val="bg1"/>
                </a:solidFill>
                <a:latin typeface="Times New Roman" panose="02020603050405020304" charset="0"/>
                <a:cs typeface="Times New Roman" panose="02020603050405020304" charset="0"/>
              </a:rPr>
              <a:t>WARNING</a:t>
            </a:r>
            <a:r>
              <a:rPr lang="en-US" sz="2400" b="1">
                <a:solidFill>
                  <a:schemeClr val="bg1"/>
                </a:solidFill>
                <a:latin typeface="Times New Roman" panose="02020603050405020304" charset="0"/>
                <a:cs typeface="Times New Roman" panose="02020603050405020304" charset="0"/>
              </a:rPr>
              <a:t>&gt;&gt;&gt;THIS LETTER IS WRITTEN TO BELIEVERS</a:t>
            </a:r>
            <a:endParaRPr lang="en-US" sz="2200" b="1">
              <a:solidFill>
                <a:schemeClr val="bg1"/>
              </a:solidFill>
              <a:latin typeface="Times New Roman" panose="02020603050405020304" charset="0"/>
              <a:cs typeface="Times New Roman" panose="02020603050405020304" charset="0"/>
            </a:endParaRPr>
          </a:p>
        </p:txBody>
      </p:sp>
      <p:sp>
        <p:nvSpPr>
          <p:cNvPr id="5" name="Text Box 4"/>
          <p:cNvSpPr txBox="1"/>
          <p:nvPr/>
        </p:nvSpPr>
        <p:spPr>
          <a:xfrm>
            <a:off x="457200" y="1704340"/>
            <a:ext cx="8312785" cy="3415030"/>
          </a:xfrm>
          <a:prstGeom prst="rect">
            <a:avLst/>
          </a:prstGeom>
          <a:noFill/>
        </p:spPr>
        <p:txBody>
          <a:bodyPr wrap="square" rtlCol="0" anchor="t">
            <a:spAutoFit/>
          </a:bodyPr>
          <a:p>
            <a:r>
              <a:rPr lang="en-US" sz="2400">
                <a:solidFill>
                  <a:schemeClr val="bg1"/>
                </a:solidFill>
              </a:rPr>
              <a:t>1 Corinthians 10:12 (NASB95)</a:t>
            </a:r>
            <a:endParaRPr lang="en-US" sz="2400">
              <a:solidFill>
                <a:schemeClr val="bg1"/>
              </a:solidFill>
            </a:endParaRPr>
          </a:p>
          <a:p>
            <a:r>
              <a:rPr lang="en-US" sz="2400">
                <a:solidFill>
                  <a:schemeClr val="bg1"/>
                </a:solidFill>
              </a:rPr>
              <a:t>          Therefore let him who thinks he stands take heed that he does not fall.</a:t>
            </a:r>
            <a:endParaRPr lang="en-US" sz="2400">
              <a:solidFill>
                <a:schemeClr val="bg1"/>
              </a:solidFill>
            </a:endParaRPr>
          </a:p>
          <a:p>
            <a:endParaRPr lang="en-US" sz="2400">
              <a:solidFill>
                <a:schemeClr val="bg1"/>
              </a:solidFill>
            </a:endParaRPr>
          </a:p>
          <a:p>
            <a:r>
              <a:rPr lang="en-US" sz="2400">
                <a:solidFill>
                  <a:schemeClr val="bg1"/>
                </a:solidFill>
                <a:sym typeface="+mn-ea"/>
              </a:rPr>
              <a:t>James 3:2 (NASB95)</a:t>
            </a:r>
            <a:endParaRPr lang="en-US" sz="2400">
              <a:solidFill>
                <a:schemeClr val="bg1"/>
              </a:solidFill>
            </a:endParaRPr>
          </a:p>
          <a:p>
            <a:r>
              <a:rPr lang="en-US" sz="2400">
                <a:solidFill>
                  <a:schemeClr val="bg1"/>
                </a:solidFill>
                <a:sym typeface="+mn-ea"/>
              </a:rPr>
              <a:t>          For we all stumble in many ways. If anyone does not stumble in what he says, he is a perfect man, able to bridle the whole body as well.</a:t>
            </a:r>
            <a:endParaRPr lang="en-US" sz="2400">
              <a:solidFill>
                <a:schemeClr val="bg1"/>
              </a:solidFill>
            </a:endParaRPr>
          </a:p>
          <a:p>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457200" y="791845"/>
            <a:ext cx="8312785" cy="3907790"/>
          </a:xfrm>
          <a:prstGeom prst="rect">
            <a:avLst/>
          </a:prstGeom>
          <a:noFill/>
        </p:spPr>
        <p:txBody>
          <a:bodyPr wrap="square" rtlCol="0" anchor="t">
            <a:spAutoFit/>
          </a:bodyPr>
          <a:p>
            <a:r>
              <a:rPr lang="en-US" sz="3200">
                <a:solidFill>
                  <a:schemeClr val="bg1"/>
                </a:solidFill>
              </a:rPr>
              <a:t>Wrong motive#1; To be honored by men</a:t>
            </a:r>
            <a:endParaRPr lang="en-US" sz="3200">
              <a:solidFill>
                <a:schemeClr val="bg1"/>
              </a:solidFill>
            </a:endParaRPr>
          </a:p>
          <a:p>
            <a:endParaRPr lang="en-US" sz="2400">
              <a:solidFill>
                <a:schemeClr val="bg1"/>
              </a:solidFill>
            </a:endParaRPr>
          </a:p>
          <a:p>
            <a:r>
              <a:rPr lang="en-US" sz="2400">
                <a:solidFill>
                  <a:schemeClr val="bg1"/>
                </a:solidFill>
              </a:rPr>
              <a:t>Matthew 23:5–8 (NASB95)</a:t>
            </a:r>
            <a:endParaRPr lang="en-US" sz="2400">
              <a:solidFill>
                <a:schemeClr val="bg1"/>
              </a:solidFill>
            </a:endParaRPr>
          </a:p>
          <a:p>
            <a:r>
              <a:rPr lang="en-US" sz="2400">
                <a:solidFill>
                  <a:schemeClr val="bg1"/>
                </a:solidFill>
              </a:rPr>
              <a:t>            “But they do all their deeds to be noticed by men; for they broaden their phylacteries and lengthen the tassels of their garments.  They love the place of honor at banquets and the chief seats in the synagogues, and respectful greetings in the market places, and being called Rabbi by men.</a:t>
            </a:r>
            <a:endParaRPr lang="en-US" sz="2400">
              <a:solidFill>
                <a:schemeClr val="bg1"/>
              </a:solidFill>
            </a:endParaRPr>
          </a:p>
          <a:p>
            <a:r>
              <a:rPr lang="en-US" sz="2400">
                <a:solidFill>
                  <a:schemeClr val="bg1"/>
                </a:solidFill>
              </a:rPr>
              <a:t>           But do not be called Rabbi; for One is your Teacher, and you are all brothers.”</a:t>
            </a:r>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462280" y="791845"/>
            <a:ext cx="8312785" cy="3169285"/>
          </a:xfrm>
          <a:prstGeom prst="rect">
            <a:avLst/>
          </a:prstGeom>
          <a:noFill/>
        </p:spPr>
        <p:txBody>
          <a:bodyPr wrap="square" rtlCol="0" anchor="t">
            <a:spAutoFit/>
          </a:bodyPr>
          <a:p>
            <a:r>
              <a:rPr lang="en-US" sz="3200">
                <a:solidFill>
                  <a:schemeClr val="bg1"/>
                </a:solidFill>
              </a:rPr>
              <a:t>Wrong motive#1; To be honored by men</a:t>
            </a:r>
            <a:endParaRPr lang="en-US" sz="3200">
              <a:solidFill>
                <a:schemeClr val="bg1"/>
              </a:solidFill>
            </a:endParaRPr>
          </a:p>
          <a:p>
            <a:endParaRPr lang="en-US" sz="2400">
              <a:solidFill>
                <a:schemeClr val="bg1"/>
              </a:solidFill>
            </a:endParaRPr>
          </a:p>
          <a:p>
            <a:r>
              <a:rPr lang="en-US" sz="2400">
                <a:solidFill>
                  <a:schemeClr val="bg1"/>
                </a:solidFill>
              </a:rPr>
              <a:t>Galatians 1:9–10 (NASB95)</a:t>
            </a:r>
            <a:endParaRPr lang="en-US" sz="2400">
              <a:solidFill>
                <a:schemeClr val="bg1"/>
              </a:solidFill>
            </a:endParaRPr>
          </a:p>
          <a:p>
            <a:r>
              <a:rPr lang="en-US" sz="2400">
                <a:solidFill>
                  <a:schemeClr val="bg1"/>
                </a:solidFill>
              </a:rPr>
              <a:t>           As we have said before, so I say again now, if any man is preaching to you a gospel contrary to what you received, he is to be accursed! For am I now seeking the favor of men, or of God? Or am I striving to please men? If I were still trying to please men, I would not be a bond-servant of Christ.</a:t>
            </a:r>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462280" y="791845"/>
            <a:ext cx="8312785" cy="2799715"/>
          </a:xfrm>
          <a:prstGeom prst="rect">
            <a:avLst/>
          </a:prstGeom>
          <a:noFill/>
        </p:spPr>
        <p:txBody>
          <a:bodyPr wrap="square" rtlCol="0" anchor="t">
            <a:spAutoFit/>
          </a:bodyPr>
          <a:p>
            <a:r>
              <a:rPr lang="en-US" sz="3200">
                <a:solidFill>
                  <a:schemeClr val="bg1"/>
                </a:solidFill>
              </a:rPr>
              <a:t>Wrong motive#2; Spin their own Doctrine</a:t>
            </a:r>
            <a:endParaRPr lang="en-US" sz="2400">
              <a:solidFill>
                <a:schemeClr val="bg1"/>
              </a:solidFill>
            </a:endParaRPr>
          </a:p>
          <a:p>
            <a:endParaRPr lang="en-US" sz="2400">
              <a:solidFill>
                <a:schemeClr val="bg1"/>
              </a:solidFill>
            </a:endParaRPr>
          </a:p>
          <a:p>
            <a:r>
              <a:rPr lang="en-US" sz="2400">
                <a:solidFill>
                  <a:schemeClr val="bg1"/>
                </a:solidFill>
              </a:rPr>
              <a:t>Acts 20:29–30 (NASB95)</a:t>
            </a:r>
            <a:endParaRPr lang="en-US" sz="2400">
              <a:solidFill>
                <a:schemeClr val="bg1"/>
              </a:solidFill>
            </a:endParaRPr>
          </a:p>
          <a:p>
            <a:r>
              <a:rPr lang="en-US" sz="2400">
                <a:solidFill>
                  <a:schemeClr val="bg1"/>
                </a:solidFill>
              </a:rPr>
              <a:t>              “I know that after my departure savage wolves will come in among you, not sparing the flock; and from among your own selves men will arise, speaking perverse things, to draw away the disciples after them.</a:t>
            </a:r>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
            <a:ext cx="7574280" cy="677545"/>
          </a:xfrm>
        </p:spPr>
        <p:txBody>
          <a:bodyPr>
            <a:normAutofit fontScale="90000"/>
          </a:bodyPr>
          <a:p>
            <a:r>
              <a:rPr lang="en-US">
                <a:ln>
                  <a:solidFill>
                    <a:sysClr val="windowText" lastClr="000000"/>
                  </a:solidFill>
                </a:ln>
                <a:gradFill>
                  <a:gsLst>
                    <a:gs pos="21000">
                      <a:srgbClr val="53575C"/>
                    </a:gs>
                    <a:gs pos="88000">
                      <a:srgbClr val="C5C7CA"/>
                    </a:gs>
                  </a:gsLst>
                  <a:lin ang="5400000"/>
                </a:gradFill>
                <a:effectLst/>
              </a:rPr>
              <a:t>SO.. It is Not the Goal but the Motive</a:t>
            </a:r>
            <a:endParaRPr lang="en-US">
              <a:ln>
                <a:solidFill>
                  <a:sysClr val="windowText" lastClr="000000"/>
                </a:solidFill>
              </a:ln>
              <a:gradFill>
                <a:gsLst>
                  <a:gs pos="21000">
                    <a:srgbClr val="53575C"/>
                  </a:gs>
                  <a:gs pos="88000">
                    <a:srgbClr val="C5C7CA"/>
                  </a:gs>
                </a:gsLst>
                <a:lin ang="5400000"/>
              </a:gradFill>
              <a:effectLst/>
            </a:endParaRPr>
          </a:p>
        </p:txBody>
      </p:sp>
      <p:sp>
        <p:nvSpPr>
          <p:cNvPr id="14" name="Content Placeholder 13"/>
          <p:cNvSpPr>
            <a:spLocks noGrp="1"/>
          </p:cNvSpPr>
          <p:nvPr>
            <p:ph sz="half" idx="1"/>
          </p:nvPr>
        </p:nvSpPr>
        <p:spPr>
          <a:xfrm>
            <a:off x="177165" y="791845"/>
            <a:ext cx="8882380" cy="4103370"/>
          </a:xfrm>
        </p:spPr>
        <p:txBody>
          <a:bodyPr>
            <a:noAutofit/>
          </a:bodyPr>
          <a:lstStyle/>
          <a:p>
            <a:pPr>
              <a:buNone/>
            </a:pPr>
            <a:r>
              <a:rPr lang="en-US" sz="2000" dirty="0" smtClean="0">
                <a:solidFill>
                  <a:schemeClr val="bg1"/>
                </a:solidFill>
              </a:rPr>
              <a:t>         </a:t>
            </a:r>
            <a:endParaRPr lang="en-US" sz="2000" dirty="0" smtClean="0">
              <a:solidFill>
                <a:schemeClr val="bg1"/>
              </a:solidFill>
            </a:endParaRPr>
          </a:p>
        </p:txBody>
      </p:sp>
      <p:pic>
        <p:nvPicPr>
          <p:cNvPr id="2" name="Content Placeholder 1" descr="pastedImagebase640[718]"/>
          <p:cNvPicPr>
            <a:picLocks noChangeAspect="1"/>
          </p:cNvPicPr>
          <p:nvPr>
            <p:ph sz="half" idx="2"/>
          </p:nvPr>
        </p:nvPicPr>
        <p:blipFill>
          <a:blip r:embed="rId1">
            <a:clrChange>
              <a:clrFrom>
                <a:srgbClr val="FFFFFF">
                  <a:alpha val="100000"/>
                </a:srgbClr>
              </a:clrFrom>
              <a:clrTo>
                <a:srgbClr val="FFFFFF">
                  <a:alpha val="100000"/>
                  <a:alpha val="0"/>
                </a:srgbClr>
              </a:clrTo>
            </a:clrChange>
          </a:blip>
          <a:stretch>
            <a:fillRect/>
          </a:stretch>
        </p:blipFill>
        <p:spPr>
          <a:xfrm>
            <a:off x="8339455" y="-2540"/>
            <a:ext cx="795655" cy="633095"/>
          </a:xfrm>
          <a:prstGeom prst="rect">
            <a:avLst/>
          </a:prstGeom>
        </p:spPr>
      </p:pic>
      <p:sp>
        <p:nvSpPr>
          <p:cNvPr id="5" name="Text Box 4"/>
          <p:cNvSpPr txBox="1"/>
          <p:nvPr/>
        </p:nvSpPr>
        <p:spPr>
          <a:xfrm>
            <a:off x="462280" y="791845"/>
            <a:ext cx="8312785" cy="2430145"/>
          </a:xfrm>
          <a:prstGeom prst="rect">
            <a:avLst/>
          </a:prstGeom>
          <a:noFill/>
        </p:spPr>
        <p:txBody>
          <a:bodyPr wrap="square" rtlCol="0" anchor="t">
            <a:spAutoFit/>
          </a:bodyPr>
          <a:p>
            <a:r>
              <a:rPr lang="en-US" sz="3200">
                <a:solidFill>
                  <a:schemeClr val="bg1"/>
                </a:solidFill>
              </a:rPr>
              <a:t>Wrong motive#2; Spin their own Doctrine</a:t>
            </a:r>
            <a:endParaRPr lang="en-US" sz="2400">
              <a:solidFill>
                <a:schemeClr val="bg1"/>
              </a:solidFill>
            </a:endParaRPr>
          </a:p>
          <a:p>
            <a:endParaRPr lang="en-US" sz="2400">
              <a:solidFill>
                <a:schemeClr val="bg1"/>
              </a:solidFill>
            </a:endParaRPr>
          </a:p>
          <a:p>
            <a:r>
              <a:rPr lang="en-US" sz="2400">
                <a:solidFill>
                  <a:schemeClr val="bg1"/>
                </a:solidFill>
              </a:rPr>
              <a:t>2 John 9 (NASB95)</a:t>
            </a:r>
            <a:endParaRPr lang="en-US" sz="2400">
              <a:solidFill>
                <a:schemeClr val="bg1"/>
              </a:solidFill>
            </a:endParaRPr>
          </a:p>
          <a:p>
            <a:r>
              <a:rPr lang="en-US" sz="2400">
                <a:solidFill>
                  <a:schemeClr val="bg1"/>
                </a:solidFill>
              </a:rPr>
              <a:t>           Anyone who goes too far and does not abide in the teaching of Christ, does not have God; the one who abides in the teaching, he has both the Father and the Son.</a:t>
            </a:r>
            <a:endParaRPr 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2.jpeg"/></Relationships>
</file>

<file path=ppt/theme/theme1.xml><?xml version="1.0" encoding="utf-8"?>
<a:theme xmlns:a="http://schemas.openxmlformats.org/drawingml/2006/main" name="Pap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3498</Words>
  <Application>WPS Presentation</Application>
  <PresentationFormat>On-screen Show (16:9)</PresentationFormat>
  <Paragraphs>107</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Wingdings 2</vt:lpstr>
      <vt:lpstr>Wingdings 2</vt:lpstr>
      <vt:lpstr>Times New Roman</vt:lpstr>
      <vt:lpstr>Constantia</vt:lpstr>
      <vt:lpstr>Microsoft YaHei</vt:lpstr>
      <vt:lpstr>Arial Unicode MS</vt:lpstr>
      <vt:lpstr>Wingdings</vt:lpstr>
      <vt:lpstr>Paper</vt:lpstr>
      <vt:lpstr>PowerPoint 演示文稿</vt:lpstr>
      <vt:lpstr>PowerPoint 演示文稿</vt:lpstr>
      <vt:lpstr>Same Example; Different Instruction </vt:lpstr>
      <vt:lpstr>Same Example; Different Instruction </vt:lpstr>
      <vt:lpstr>Same Example; Different Instruction </vt:lpstr>
      <vt:lpstr>SO.. It is Not the Goal but the Motive</vt:lpstr>
      <vt:lpstr>SO.. It is Not the Goal but the Motive</vt:lpstr>
      <vt:lpstr>SO.. It is Not the Goal but the Motive</vt:lpstr>
      <vt:lpstr>SO.. It is Not the Goal but the Motive</vt:lpstr>
      <vt:lpstr>SO.. It is Not the Goal but the Motive</vt:lpstr>
      <vt:lpstr>SO.. It is Not the Goal but the Motive</vt:lpstr>
      <vt:lpstr>SO.. It is Not the Goal but the Motive</vt:lpstr>
      <vt:lpstr>SO.. It is Not the Goal but the Motive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David Hagstrom</dc:creator>
  <cp:lastModifiedBy>Revive IT</cp:lastModifiedBy>
  <cp:revision>68</cp:revision>
  <cp:lastPrinted>2018-10-20T21:21:00Z</cp:lastPrinted>
  <dcterms:created xsi:type="dcterms:W3CDTF">2018-08-10T19:03:00Z</dcterms:created>
  <dcterms:modified xsi:type="dcterms:W3CDTF">2019-02-23T19:43:14Z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KSOProductBuildVer">
    <vt:lpwstr>1033-10.2.0.7636</vt:lpwstr>
  </property>
</Properties>
</file>