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1" r:id="rId4"/>
    <p:sldId id="262" r:id="rId5"/>
    <p:sldId id="263" r:id="rId7"/>
    <p:sldId id="264" r:id="rId8"/>
    <p:sldId id="260" r:id="rId9"/>
    <p:sldId id="258" r:id="rId10"/>
    <p:sldId id="257" r:id="rId11"/>
    <p:sldId id="266" r:id="rId12"/>
    <p:sldId id="267" r:id="rId13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maxresdefault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305" y="-8255"/>
            <a:ext cx="12225020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875" y="127000"/>
            <a:ext cx="9144000" cy="1326515"/>
          </a:xfrm>
        </p:spPr>
        <p:txBody>
          <a:bodyPr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Book of Revelation</a:t>
            </a:r>
            <a:endParaRPr lang="en-US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20" y="1453515"/>
            <a:ext cx="3635375" cy="903605"/>
          </a:xfrm>
        </p:spPr>
        <p:txBody>
          <a:bodyPr/>
          <a:p>
            <a:r>
              <a:rPr lang="en-US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  <a:endParaRPr lang="en-US" b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bg1"/>
                </a:solidFill>
              </a:rPr>
              <a:t>More Good News!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" y="1253490"/>
            <a:ext cx="11359515" cy="55689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Apocalyptic Literature (Revelation) carries some additional requirements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16560" y="2069465"/>
            <a:ext cx="1144905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bg1"/>
                </a:solidFill>
              </a:rPr>
              <a:t>1. Revelation was written in a Historical context of persecution and spiritual warefare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2. Remember; Revelation was given to REVEAL. Even those who simply HEARD it were to understand the message.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3. Revelation applies  to the experience of hearing  audience. (Then AND now)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4. Revelation NEEDS the Old Testament writings for context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5. Number DO count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6. CANNOT miss the forest for the trees-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830" y="5607685"/>
            <a:ext cx="119138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solidFill>
                  <a:schemeClr val="bg1"/>
                </a:solidFill>
              </a:rPr>
              <a:t>       </a:t>
            </a:r>
            <a:r>
              <a:rPr lang="en-US" sz="2100">
                <a:solidFill>
                  <a:schemeClr val="bg1"/>
                </a:solidFill>
              </a:rPr>
              <a:t>  </a:t>
            </a:r>
            <a:r>
              <a:rPr lang="en-US" sz="210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“To Him who sits on the throne, and to the Lamb, be blessing and honor </a:t>
            </a:r>
            <a:endParaRPr lang="en-US" sz="210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10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and glory and dominion forever and ever.”</a:t>
            </a:r>
            <a:endParaRPr lang="en-US" sz="210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bg1"/>
                </a:solidFill>
              </a:rPr>
              <a:t>Introduction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/>
          <p:nvPr>
            <p:ph sz="half" idx="1"/>
          </p:nvPr>
        </p:nvSpPr>
        <p:spPr>
          <a:xfrm>
            <a:off x="838200" y="1825625"/>
            <a:ext cx="7816215" cy="4351655"/>
          </a:xfrm>
        </p:spPr>
        <p:txBody>
          <a:bodyPr>
            <a:normAutofit lnSpcReduction="20000"/>
          </a:bodyPr>
          <a:p>
            <a:r>
              <a:rPr lang="en-US">
                <a:solidFill>
                  <a:schemeClr val="bg1"/>
                </a:solidFill>
              </a:rPr>
              <a:t>Written By: 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John the Apostle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Written Where: 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Isle of Patmos- in exile (1:9)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Written When: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81-96 AD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Written to: 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His Bond Servants (1:1)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Purpose in Writing: 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Blessing is to be found in hearing and heeding this book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859780" y="1069975"/>
            <a:ext cx="6122670" cy="347980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3110" y="851535"/>
            <a:ext cx="10515600" cy="1325563"/>
          </a:xfrm>
        </p:spPr>
        <p:txBody>
          <a:bodyPr>
            <a:normAutofit/>
          </a:bodyPr>
          <a:p>
            <a:r>
              <a:rPr lang="en-US" sz="3200">
                <a:solidFill>
                  <a:srgbClr val="FFFF0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Revelation 1:1 (NASB95)</a:t>
            </a:r>
            <a:br>
              <a:rPr lang="en-US" sz="3200">
                <a:solidFill>
                  <a:srgbClr val="FFFF0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3200">
                <a:solidFill>
                  <a:srgbClr val="FFFF00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               The Revelation of Jesus Christ, which God gave Him to show to His bond-servants, the things which must soon take place; and He sent and communicated it by His angel to His bond-servant John,</a:t>
            </a:r>
            <a:endParaRPr lang="en-US" sz="3200">
              <a:solidFill>
                <a:srgbClr val="FFFF00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Content Placeholder 1"/>
          <p:cNvSpPr/>
          <p:nvPr>
            <p:ph sz="half" idx="1"/>
          </p:nvPr>
        </p:nvSpPr>
        <p:spPr>
          <a:xfrm>
            <a:off x="554355" y="2738120"/>
            <a:ext cx="10912475" cy="47402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Introductory Notes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1. The </a:t>
            </a:r>
            <a:r>
              <a:rPr lang="en-US" u="sng">
                <a:solidFill>
                  <a:schemeClr val="bg1"/>
                </a:solidFill>
              </a:rPr>
              <a:t>Revelation</a:t>
            </a:r>
            <a:r>
              <a:rPr lang="en-US">
                <a:solidFill>
                  <a:schemeClr val="bg1"/>
                </a:solidFill>
              </a:rPr>
              <a:t>=  ἀποκάλυψις 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(apokalupsis); taking away the covering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Content Placeholder 1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17310" y="2470150"/>
            <a:ext cx="5246370" cy="4351655"/>
          </a:xfrm>
          <a:prstGeom prst="rect">
            <a:avLst/>
          </a:prstGeom>
          <a:effectLst>
            <a:softEdge rad="4064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Content Placeholder 1"/>
          <p:cNvSpPr/>
          <p:nvPr>
            <p:ph sz="half" idx="1"/>
          </p:nvPr>
        </p:nvSpPr>
        <p:spPr>
          <a:xfrm>
            <a:off x="507365" y="243840"/>
            <a:ext cx="11398250" cy="651891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Introductory Notes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2. Revelation OF Jesus Christ= This revelation was GIVEN to Jesus ABOUT Jesus for Jesus to reveal it to us Through his angels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Revelation 5:4–5 (NASB95)</a:t>
            </a: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Then I began to weep greatly because no</a:t>
            </a: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one was found worthy to open the book or to look</a:t>
            </a: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into it; and one of the elders said to me, “Stop </a:t>
            </a: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weeping; behold, the Lion that is from the tribe</a:t>
            </a: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of Judah, the Root of David, has overcome so as </a:t>
            </a: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to open the book and its seven seals.”</a:t>
            </a: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2450" y="990600"/>
            <a:ext cx="3810000" cy="621093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Content Placeholder 1"/>
          <p:cNvSpPr/>
          <p:nvPr>
            <p:ph idx="1"/>
          </p:nvPr>
        </p:nvSpPr>
        <p:spPr>
          <a:xfrm>
            <a:off x="427990" y="243840"/>
            <a:ext cx="11544300" cy="632015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Introductory Notes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3. Notice the progression of the revelation; From God, to Jesus, to Angels, to Man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Revelation 1:10–11 (NASB95)</a:t>
            </a: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I was in the Spirit on the Lord’s day, and I heard behind me a loud voice like the sound of a trumpet, saying, “Write in a book what you see, and send it to the seven churches: to Ephesus and to Smyrna and to Pergamum and to Thyatira and to Sardis and to Philadelphia and to Laodicea.”	</a:t>
            </a: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Revelation 4:1 (NASB95)</a:t>
            </a: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After these things I looked, and behold, a door standing open in heaven, and the first voice which I had heard, like the sound of a trumpet speaking with me, said, “Come up here, and I will show you what must take place after these things.”</a:t>
            </a:r>
            <a:endParaRPr 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62610" y="-17145"/>
            <a:ext cx="6358890" cy="63588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4935" y="1099820"/>
            <a:ext cx="4160520" cy="5748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3000000">
            <a:off x="2159000" y="2323465"/>
            <a:ext cx="2141855" cy="624205"/>
          </a:xfrm>
        </p:spPr>
        <p:txBody>
          <a:bodyPr/>
          <a:p>
            <a:r>
              <a:rPr lang="en-US" sz="3200">
                <a:solidFill>
                  <a:schemeClr val="accent6">
                    <a:lumMod val="60000"/>
                    <a:lumOff val="40000"/>
                  </a:schemeClr>
                </a:solidFill>
              </a:rPr>
              <a:t>Chiliasim</a:t>
            </a:r>
            <a:endParaRPr lang="en-US" sz="32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 rot="19860000">
            <a:off x="7979410" y="4969510"/>
            <a:ext cx="1990090" cy="624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6">
                    <a:lumMod val="60000"/>
                    <a:lumOff val="40000"/>
                  </a:schemeClr>
                </a:solidFill>
              </a:rPr>
              <a:t>Preterism</a:t>
            </a:r>
            <a:endParaRPr lang="en-US" sz="32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 rot="1800000">
            <a:off x="6445885" y="1031875"/>
            <a:ext cx="1981835" cy="624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6">
                    <a:lumMod val="60000"/>
                    <a:lumOff val="40000"/>
                  </a:schemeClr>
                </a:solidFill>
              </a:rPr>
              <a:t>Futurism</a:t>
            </a:r>
            <a:endParaRPr lang="en-US" sz="32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 rot="20520000">
            <a:off x="7257415" y="1154430"/>
            <a:ext cx="4135755" cy="931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4">
                    <a:lumMod val="20000"/>
                    <a:lumOff val="80000"/>
                  </a:schemeClr>
                </a:solidFill>
              </a:rPr>
              <a:t>Historic Premillenialism</a:t>
            </a:r>
            <a:endParaRPr lang="en-US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 rot="1320000">
            <a:off x="494665" y="5400675"/>
            <a:ext cx="3065145" cy="624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4">
                    <a:lumMod val="20000"/>
                    <a:lumOff val="80000"/>
                  </a:schemeClr>
                </a:solidFill>
              </a:rPr>
              <a:t>Amillennialism</a:t>
            </a:r>
            <a:endParaRPr lang="en-US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 rot="18840000">
            <a:off x="246380" y="1792605"/>
            <a:ext cx="3065145" cy="624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4">
                    <a:lumMod val="20000"/>
                    <a:lumOff val="80000"/>
                  </a:schemeClr>
                </a:solidFill>
              </a:rPr>
              <a:t>Postmillennialism</a:t>
            </a:r>
            <a:endParaRPr lang="en-US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 rot="2640000">
            <a:off x="7143115" y="4039870"/>
            <a:ext cx="5502275" cy="931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4">
                    <a:lumMod val="20000"/>
                    <a:lumOff val="80000"/>
                  </a:schemeClr>
                </a:solidFill>
              </a:rPr>
              <a:t>Dispensational Premillennialism</a:t>
            </a:r>
            <a:endParaRPr lang="en-US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850640" y="2564130"/>
            <a:ext cx="3395980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4">
                    <a:lumMod val="20000"/>
                    <a:lumOff val="80000"/>
                  </a:schemeClr>
                </a:solidFill>
              </a:rPr>
              <a:t>'Pan'millennialism</a:t>
            </a:r>
            <a:endParaRPr lang="en-US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788670" y="155575"/>
            <a:ext cx="10727055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chemeClr val="accent4"/>
                </a:solidFill>
                <a:effectLst/>
              </a:rPr>
              <a:t>The Study of Final Things- Eschatology</a:t>
            </a:r>
            <a:endParaRPr lang="en-US" sz="5400" b="1">
              <a:solidFill>
                <a:schemeClr val="accent4"/>
              </a:solidFill>
              <a:effectLst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4340860" y="4650740"/>
            <a:ext cx="4109720" cy="932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</a:rPr>
              <a:t>Pretribulational Rapture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 rot="18420000">
            <a:off x="9977120" y="3191510"/>
            <a:ext cx="2768600" cy="87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6">
                    <a:lumMod val="60000"/>
                    <a:lumOff val="40000"/>
                  </a:schemeClr>
                </a:solidFill>
              </a:rPr>
              <a:t>Historicism</a:t>
            </a:r>
            <a:endParaRPr lang="en-US" sz="32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>
          <a:xfrm>
            <a:off x="165735" y="3656965"/>
            <a:ext cx="4293870" cy="87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</a:rPr>
              <a:t>Posttribulational Rapture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/>
        </p:nvSpPr>
        <p:spPr>
          <a:xfrm rot="20400000">
            <a:off x="1624965" y="4452620"/>
            <a:ext cx="2768600" cy="871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Numerology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4459605" y="3423920"/>
            <a:ext cx="2768600" cy="87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8" name="Title 1"/>
          <p:cNvSpPr>
            <a:spLocks noGrp="1"/>
          </p:cNvSpPr>
          <p:nvPr/>
        </p:nvSpPr>
        <p:spPr>
          <a:xfrm rot="300000">
            <a:off x="8486775" y="2110105"/>
            <a:ext cx="379095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Kingdom Theology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 rot="840000">
            <a:off x="3914775" y="5572760"/>
            <a:ext cx="379095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Angelology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789305" y="2110105"/>
            <a:ext cx="379095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1" name="Title 1"/>
          <p:cNvSpPr>
            <a:spLocks noGrp="1"/>
          </p:cNvSpPr>
          <p:nvPr/>
        </p:nvSpPr>
        <p:spPr>
          <a:xfrm rot="21120000">
            <a:off x="3507740" y="1311275"/>
            <a:ext cx="379095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Israel and the Church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3" name="Title 1"/>
          <p:cNvSpPr>
            <a:spLocks noGrp="1"/>
          </p:cNvSpPr>
          <p:nvPr/>
        </p:nvSpPr>
        <p:spPr>
          <a:xfrm>
            <a:off x="2750185" y="3129915"/>
            <a:ext cx="618807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PROPHETICAL AND APOCALYPTIC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 rot="2700000">
            <a:off x="5318760" y="4159885"/>
            <a:ext cx="1782445" cy="87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accent6">
                    <a:lumMod val="60000"/>
                    <a:lumOff val="40000"/>
                  </a:schemeClr>
                </a:solidFill>
              </a:rPr>
              <a:t>Idealism</a:t>
            </a:r>
            <a:endParaRPr lang="en-US" sz="32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8" grpId="0"/>
      <p:bldP spid="11" grpId="0"/>
      <p:bldP spid="6" grpId="0"/>
      <p:bldP spid="5" grpId="0"/>
      <p:bldP spid="2" grpId="0"/>
      <p:bldP spid="14" grpId="0"/>
      <p:bldP spid="15" grpId="0"/>
      <p:bldP spid="13" grpId="0"/>
      <p:bldP spid="23" grpId="0"/>
      <p:bldP spid="19" grpId="0"/>
      <p:bldP spid="16" grpId="0"/>
      <p:bldP spid="18" grpId="0"/>
      <p:bldP spid="2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NV_C9702__11249.1452801582.1280.1280[1]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840" y="829310"/>
            <a:ext cx="11958955" cy="5335905"/>
          </a:xfrm>
          <a:prstGeom prst="rect">
            <a:avLst/>
          </a:prstGeom>
          <a:ln w="6032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bg1"/>
                </a:solidFill>
              </a:rPr>
              <a:t>Good News!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" y="1253490"/>
            <a:ext cx="11359515" cy="55689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Rules for interpreting this book  have not changed from James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40055" y="2069465"/>
            <a:ext cx="1133602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bg1"/>
                </a:solidFill>
              </a:rPr>
              <a:t>1. Normal rules of literature apply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	Bible is to be read as any other book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2. Context is King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	Immediate, global and stylistic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3. Clear interprets Unclear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	Doctrinal intreprets symbolic/ figurative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4. Explicit interprets Implicit</a:t>
            </a: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 	logical, non-contradictory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2966</Words>
  <Application>WPS Presentation</Application>
  <PresentationFormat>Widescreen</PresentationFormat>
  <Paragraphs>107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The Book of Revelation</vt:lpstr>
      <vt:lpstr>Introduction</vt:lpstr>
      <vt:lpstr>Revelation 1:1 (NASB95)                 The Revelation of Jesus Christ, which God gave Him to show to His bond-servants, the things which must soon take place; and He sent and communicated it by His angel to His bond-servant John,</vt:lpstr>
      <vt:lpstr>PowerPoint 演示文稿</vt:lpstr>
      <vt:lpstr>PowerPoint 演示文稿</vt:lpstr>
      <vt:lpstr>PowerPoint 演示文稿</vt:lpstr>
      <vt:lpstr>Chiliasim</vt:lpstr>
      <vt:lpstr>PowerPoint 演示文稿</vt:lpstr>
      <vt:lpstr>Good News!</vt:lpstr>
      <vt:lpstr>More Good News!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Revelation</dc:title>
  <dc:creator>Revive IT</dc:creator>
  <cp:lastModifiedBy>Revive IT</cp:lastModifiedBy>
  <cp:revision>4</cp:revision>
  <dcterms:created xsi:type="dcterms:W3CDTF">2019-07-11T03:19:00Z</dcterms:created>
  <dcterms:modified xsi:type="dcterms:W3CDTF">2019-07-13T21:41:41Z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